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7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8.xml" ContentType="application/vnd.openxmlformats-officedocument.presentationml.tags+xml"/>
  <Override PartName="/ppt/notesSlides/notesSlide42.xml" ContentType="application/vnd.openxmlformats-officedocument.presentationml.notesSlide+xml"/>
  <Override PartName="/ppt/tags/tag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0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11.xml" ContentType="application/vnd.openxmlformats-officedocument.presentationml.tags+xml"/>
  <Override PartName="/ppt/notesSlides/notesSlide55.xml" ContentType="application/vnd.openxmlformats-officedocument.presentationml.notesSlide+xml"/>
  <Override PartName="/ppt/tags/tag12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43" r:id="rId2"/>
    <p:sldMasterId id="2147483967" r:id="rId3"/>
    <p:sldMasterId id="2147484005" r:id="rId4"/>
    <p:sldMasterId id="2147484030" r:id="rId5"/>
    <p:sldMasterId id="2147484042" r:id="rId6"/>
    <p:sldMasterId id="2147484093" r:id="rId7"/>
  </p:sldMasterIdLst>
  <p:notesMasterIdLst>
    <p:notesMasterId r:id="rId82"/>
  </p:notesMasterIdLst>
  <p:sldIdLst>
    <p:sldId id="1532" r:id="rId8"/>
    <p:sldId id="1565" r:id="rId9"/>
    <p:sldId id="1538" r:id="rId10"/>
    <p:sldId id="1542" r:id="rId11"/>
    <p:sldId id="1133" r:id="rId12"/>
    <p:sldId id="1085" r:id="rId13"/>
    <p:sldId id="1531" r:id="rId14"/>
    <p:sldId id="1522" r:id="rId15"/>
    <p:sldId id="1536" r:id="rId16"/>
    <p:sldId id="1535" r:id="rId17"/>
    <p:sldId id="1537" r:id="rId18"/>
    <p:sldId id="1456" r:id="rId19"/>
    <p:sldId id="1540" r:id="rId20"/>
    <p:sldId id="1541" r:id="rId21"/>
    <p:sldId id="1570" r:id="rId22"/>
    <p:sldId id="1513" r:id="rId23"/>
    <p:sldId id="1512" r:id="rId24"/>
    <p:sldId id="1514" r:id="rId25"/>
    <p:sldId id="1515" r:id="rId26"/>
    <p:sldId id="1516" r:id="rId27"/>
    <p:sldId id="1517" r:id="rId28"/>
    <p:sldId id="1527" r:id="rId29"/>
    <p:sldId id="1519" r:id="rId30"/>
    <p:sldId id="1510" r:id="rId31"/>
    <p:sldId id="1520" r:id="rId32"/>
    <p:sldId id="1526" r:id="rId33"/>
    <p:sldId id="1552" r:id="rId34"/>
    <p:sldId id="1503" r:id="rId35"/>
    <p:sldId id="1090" r:id="rId36"/>
    <p:sldId id="1575" r:id="rId37"/>
    <p:sldId id="1573" r:id="rId38"/>
    <p:sldId id="1569" r:id="rId39"/>
    <p:sldId id="1539" r:id="rId40"/>
    <p:sldId id="1547" r:id="rId41"/>
    <p:sldId id="1548" r:id="rId42"/>
    <p:sldId id="1549" r:id="rId43"/>
    <p:sldId id="1550" r:id="rId44"/>
    <p:sldId id="1554" r:id="rId45"/>
    <p:sldId id="1524" r:id="rId46"/>
    <p:sldId id="1521" r:id="rId47"/>
    <p:sldId id="1544" r:id="rId48"/>
    <p:sldId id="1559" r:id="rId49"/>
    <p:sldId id="1079" r:id="rId50"/>
    <p:sldId id="1560" r:id="rId51"/>
    <p:sldId id="1138" r:id="rId52"/>
    <p:sldId id="1545" r:id="rId53"/>
    <p:sldId id="1546" r:id="rId54"/>
    <p:sldId id="1561" r:id="rId55"/>
    <p:sldId id="1049" r:id="rId56"/>
    <p:sldId id="1044" r:id="rId57"/>
    <p:sldId id="838" r:id="rId58"/>
    <p:sldId id="1169" r:id="rId59"/>
    <p:sldId id="1562" r:id="rId60"/>
    <p:sldId id="1563" r:id="rId61"/>
    <p:sldId id="1072" r:id="rId62"/>
    <p:sldId id="1094" r:id="rId63"/>
    <p:sldId id="1557" r:id="rId64"/>
    <p:sldId id="912" r:id="rId65"/>
    <p:sldId id="1349" r:id="rId66"/>
    <p:sldId id="913" r:id="rId67"/>
    <p:sldId id="1244" r:id="rId68"/>
    <p:sldId id="294" r:id="rId69"/>
    <p:sldId id="1217" r:id="rId70"/>
    <p:sldId id="1484" r:id="rId71"/>
    <p:sldId id="1457" r:id="rId72"/>
    <p:sldId id="902" r:id="rId73"/>
    <p:sldId id="1543" r:id="rId74"/>
    <p:sldId id="1523" r:id="rId75"/>
    <p:sldId id="1529" r:id="rId76"/>
    <p:sldId id="1530" r:id="rId77"/>
    <p:sldId id="1525" r:id="rId78"/>
    <p:sldId id="1528" r:id="rId79"/>
    <p:sldId id="1566" r:id="rId80"/>
    <p:sldId id="1567" r:id="rId81"/>
  </p:sldIdLst>
  <p:sldSz cx="9144000" cy="6858000" type="screen4x3"/>
  <p:notesSz cx="6858000" cy="9144000"/>
  <p:custDataLst>
    <p:tags r:id="rId83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00000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00000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00000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00000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80"/>
    <a:srgbClr val="573165"/>
    <a:srgbClr val="004B84"/>
    <a:srgbClr val="005DA2"/>
    <a:srgbClr val="2012AA"/>
    <a:srgbClr val="474774"/>
    <a:srgbClr val="A020F0"/>
    <a:srgbClr val="CC0000"/>
    <a:srgbClr val="7F0DC5"/>
    <a:srgbClr val="900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8" autoAdjust="0"/>
    <p:restoredTop sz="92461" autoAdjust="0"/>
  </p:normalViewPr>
  <p:slideViewPr>
    <p:cSldViewPr snapToGrid="0">
      <p:cViewPr varScale="1">
        <p:scale>
          <a:sx n="58" d="100"/>
          <a:sy n="58" d="100"/>
        </p:scale>
        <p:origin x="1532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128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presProps" Target="pres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tableStyles" Target="tableStyles.xml"/><Relationship Id="rId61" Type="http://schemas.openxmlformats.org/officeDocument/2006/relationships/slide" Target="slides/slide54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NZ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NZ"/>
          </a:p>
        </p:txBody>
      </p:sp>
      <p:sp>
        <p:nvSpPr>
          <p:cNvPr id="330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0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30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NZ"/>
          </a:p>
        </p:txBody>
      </p:sp>
      <p:sp>
        <p:nvSpPr>
          <p:cNvPr id="330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405FE3C-C407-4DAE-94DF-660BDED80081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08231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88267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65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117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618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500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29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993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186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41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6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42213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8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369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106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This is the integral for </a:t>
            </a:r>
            <a:r>
              <a:rPr lang="en-NZ" dirty="0" err="1"/>
              <a:t>f_X</a:t>
            </a:r>
            <a:r>
              <a:rPr lang="en-NZ" dirty="0"/>
              <a:t>(x) where X~N(0, 1) and x=100 (not a very likely observation!) using the imaginary axis with no offset (i.e. tau=0). So mu=0, x=100, tau=0.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17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This one is for </a:t>
            </a:r>
            <a:r>
              <a:rPr lang="en-NZ" dirty="0" err="1"/>
              <a:t>f_X</a:t>
            </a:r>
            <a:r>
              <a:rPr lang="en-NZ" dirty="0"/>
              <a:t>(x) where X~N(100, 1) and x=(-110) : again not a very likely observation! Again using the imaginary axis with no offset (i.e. tau=0). So mu=100, x=(-110), tau=0.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Code for the Normal plot: (then copy as metafile and paste straight into </a:t>
            </a:r>
            <a:r>
              <a:rPr lang="en-NZ" dirty="0" err="1"/>
              <a:t>powerpoint</a:t>
            </a:r>
            <a:r>
              <a:rPr lang="en-NZ" dirty="0"/>
              <a:t>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 err="1"/>
              <a:t>colo</a:t>
            </a:r>
            <a:r>
              <a:rPr lang="en-NZ" dirty="0"/>
              <a:t> &lt;- "purple"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 err="1"/>
              <a:t>xvals</a:t>
            </a:r>
            <a:r>
              <a:rPr lang="en-NZ" dirty="0"/>
              <a:t> &lt;- </a:t>
            </a:r>
            <a:r>
              <a:rPr lang="en-NZ" dirty="0" err="1"/>
              <a:t>seq</a:t>
            </a:r>
            <a:r>
              <a:rPr lang="en-NZ" dirty="0"/>
              <a:t>(-4, 4, 0.001)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plot(</a:t>
            </a:r>
            <a:r>
              <a:rPr lang="en-NZ" dirty="0" err="1"/>
              <a:t>xvals</a:t>
            </a:r>
            <a:r>
              <a:rPr lang="en-NZ" dirty="0"/>
              <a:t>, </a:t>
            </a:r>
            <a:r>
              <a:rPr lang="en-NZ" dirty="0" err="1"/>
              <a:t>dnorm</a:t>
            </a:r>
            <a:r>
              <a:rPr lang="en-NZ" dirty="0"/>
              <a:t>(</a:t>
            </a:r>
            <a:r>
              <a:rPr lang="en-NZ" dirty="0" err="1"/>
              <a:t>xvals</a:t>
            </a:r>
            <a:r>
              <a:rPr lang="en-NZ" dirty="0"/>
              <a:t>, 0, 1), </a:t>
            </a:r>
            <a:r>
              <a:rPr lang="en-NZ" dirty="0" err="1"/>
              <a:t>lwd</a:t>
            </a:r>
            <a:r>
              <a:rPr lang="en-NZ" dirty="0"/>
              <a:t>=8, col=</a:t>
            </a:r>
            <a:r>
              <a:rPr lang="en-NZ" dirty="0" err="1"/>
              <a:t>colo</a:t>
            </a:r>
            <a:r>
              <a:rPr lang="en-NZ" dirty="0"/>
              <a:t>, </a:t>
            </a:r>
            <a:r>
              <a:rPr lang="en-NZ" dirty="0" err="1"/>
              <a:t>yaxt</a:t>
            </a:r>
            <a:r>
              <a:rPr lang="en-NZ" dirty="0"/>
              <a:t>="n", </a:t>
            </a:r>
            <a:r>
              <a:rPr lang="en-NZ" dirty="0" err="1"/>
              <a:t>bty</a:t>
            </a:r>
            <a:r>
              <a:rPr lang="en-NZ" dirty="0"/>
              <a:t>="n", </a:t>
            </a:r>
            <a:r>
              <a:rPr lang="en-NZ" dirty="0" err="1"/>
              <a:t>xlab</a:t>
            </a:r>
            <a:r>
              <a:rPr lang="en-NZ" dirty="0"/>
              <a:t>="", </a:t>
            </a:r>
            <a:r>
              <a:rPr lang="en-NZ" dirty="0" err="1"/>
              <a:t>ylab</a:t>
            </a:r>
            <a:r>
              <a:rPr lang="en-NZ" dirty="0"/>
              <a:t>="", type="l", </a:t>
            </a:r>
            <a:r>
              <a:rPr lang="en-NZ" dirty="0" err="1"/>
              <a:t>xaxt</a:t>
            </a:r>
            <a:r>
              <a:rPr lang="en-NZ" dirty="0"/>
              <a:t>="n")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axis(1, </a:t>
            </a:r>
            <a:r>
              <a:rPr lang="en-NZ" dirty="0" err="1"/>
              <a:t>lwd</a:t>
            </a:r>
            <a:r>
              <a:rPr lang="en-NZ" dirty="0"/>
              <a:t>=5, at=c(-20, 20), col=</a:t>
            </a:r>
            <a:r>
              <a:rPr lang="en-NZ" dirty="0" err="1"/>
              <a:t>colo</a:t>
            </a:r>
            <a:r>
              <a:rPr lang="en-NZ" dirty="0"/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80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02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366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24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The saddlepoint: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Maximizes real part of log-integrand through vertical axis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Minimizes it through horizontal axis (</a:t>
            </a:r>
            <a:r>
              <a:rPr kumimoji="0" lang="en-NZ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this is a complex analysis thing)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5FE3C-C407-4DAE-94DF-660BDED80081}" type="slidenum">
              <a:rPr lang="en-NZ" smtClean="0"/>
              <a:pPr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4019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52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34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575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232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479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767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61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194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892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781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127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622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86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Quote from: </a:t>
            </a:r>
            <a:r>
              <a:rPr lang="en-US" dirty="0"/>
              <a:t>Haplotype frequency inference from pooled genetic data with a latent multinomial model</a:t>
            </a:r>
          </a:p>
          <a:p>
            <a:r>
              <a:rPr lang="en-US" dirty="0"/>
              <a:t>Yong See Foo and Jennifer A. Flegg. arXiv:2308.16465v1 (2023)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501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278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28216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435168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8426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5FE3C-C407-4DAE-94DF-660BDED80081}" type="slidenum">
              <a:rPr lang="en-NZ" smtClean="0"/>
              <a:pPr/>
              <a:t>55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192194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5FE3C-C407-4DAE-94DF-660BDED80081}" type="slidenum">
              <a:rPr lang="en-NZ" smtClean="0"/>
              <a:pPr/>
              <a:t>56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46605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Picture across Acheron Passage from Mt </a:t>
            </a:r>
            <a:r>
              <a:rPr lang="en-NZ" dirty="0" err="1"/>
              <a:t>Clerke</a:t>
            </a:r>
            <a:r>
              <a:rPr lang="en-NZ" dirty="0"/>
              <a:t> on Resolution Island: from https://www.stuff.co.nz/environment/98520099/peregrine-wines-helping-eliminate-stoats-from-fiordlands-resolution-island</a:t>
            </a:r>
          </a:p>
          <a:p>
            <a:r>
              <a:rPr lang="en-NZ" dirty="0"/>
              <a:t>I suspect the arrows are actually pointing across Wet Jacket Arm from North to South peninsula, rather than from mainland to Resolution Is; however the channel size and format is very similar so it’s probably the best view to give.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8790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4020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0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65131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1E14F-BCCE-4550-8140-603A89FCE1FA}" type="slidenum">
              <a:rPr kumimoji="0" lang="en-NZ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129" y="4560302"/>
            <a:ext cx="5364944" cy="432077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5FE3C-C407-4DAE-94DF-660BDED80081}" type="slidenum">
              <a:rPr lang="en-NZ" smtClean="0"/>
              <a:pPr/>
              <a:t>61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97071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898453-AD19-4258-AE3D-61631A92BF21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28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2980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Going up at about 6% per year, which is exactly the same trajectory as Auckland house-prices over the same period. </a:t>
            </a:r>
            <a:br>
              <a:rPr lang="en-NZ" dirty="0"/>
            </a:br>
            <a:r>
              <a:rPr lang="en-NZ" dirty="0"/>
              <a:t>But still well below the 30,000 pre-whaling numbers.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847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14910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542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Code for Normal curve: </a:t>
            </a:r>
            <a:br>
              <a:rPr lang="en-NZ" dirty="0"/>
            </a:br>
            <a:r>
              <a:rPr lang="en-NZ" dirty="0"/>
              <a:t>Cairo("NormalPDF.png", width=500, height=350, </a:t>
            </a:r>
            <a:r>
              <a:rPr lang="en-NZ" dirty="0" err="1"/>
              <a:t>pointsize</a:t>
            </a:r>
            <a:r>
              <a:rPr lang="en-NZ" dirty="0"/>
              <a:t>=14)	</a:t>
            </a:r>
          </a:p>
          <a:p>
            <a:r>
              <a:rPr lang="en-NZ" dirty="0" err="1"/>
              <a:t>NormalCurve.func</a:t>
            </a:r>
            <a:r>
              <a:rPr lang="en-NZ" dirty="0"/>
              <a:t>()	</a:t>
            </a:r>
          </a:p>
          <a:p>
            <a:r>
              <a:rPr lang="en-NZ" dirty="0" err="1"/>
              <a:t>dev.off</a:t>
            </a:r>
            <a:r>
              <a:rPr lang="en-NZ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847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027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380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427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Info here: https://galileo.phys.virginia.edu/classes/751.mf1i.fall02/ComplexVariable.htm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960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Info here: https://galileo.phys.virginia.edu/classes/751.mf1i.fall02/ComplexVariable.htm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8849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Info here: https://galileo.phys.virginia.edu/classes/751.mf1i.fall02/ComplexVariable.htm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182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5500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88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5FE3C-C407-4DAE-94DF-660BDED80081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3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716E2-631C-4AC6-9D7E-7596313030FB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B00C8-D249-4579-855D-7C6355D994DB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ACC9D-2E87-4254-85C4-59CBB362076A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5476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72E9E5F-EC35-4A4F-8071-1AF53A55D7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67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B6623-993D-4B97-B34E-64659263E1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7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D0992-A208-4062-9CB9-5AC530A2966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06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43027-BC17-419B-B747-0BDB9637CF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3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1D647-BFE9-4FBD-99FB-A30008B966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39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BB32B-4D2E-432F-AE83-7A17668E34F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66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9B882-7867-4427-8509-6CC636389B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85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CD1C7-8A12-46BE-86AE-9CEA5D13C2E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9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443E3-3002-4A28-AE3B-E8AA207ADC10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E3C8F-A310-42F5-844C-232DDB13D5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78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D43C4-B30B-4737-A2EC-49AE60F8ED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84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12A3B-9DB1-43EF-9F37-C68128EB72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77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C9FD967-40C7-4004-969F-3364A94BD9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31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716E2-631C-4AC6-9D7E-7596313030FB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0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443E3-3002-4A28-AE3B-E8AA207ADC10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07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E72E8-707B-4BD0-A7C1-A5C532E0CE41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36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4FFF3-6AB9-4E30-A4CA-04040602EDD0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86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53A9F-CB99-4922-8EF8-97ED776E330C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61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B57A7-D590-44F6-A9C8-67512F3BFF26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43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E72E8-707B-4BD0-A7C1-A5C532E0CE41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0DB72-8FFC-4054-8209-EBB6E45CF141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16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48CA8-C7AD-49A5-8E5F-A9B50E245ACB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91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A6B6B-1972-4537-9D81-F271788CBD52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75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B00C8-D249-4579-855D-7C6355D994DB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29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ACC9D-2E87-4254-85C4-59CBB362076A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06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716E2-631C-4AC6-9D7E-7596313030FB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1229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443E3-3002-4A28-AE3B-E8AA207ADC10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29023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E72E8-707B-4BD0-A7C1-A5C532E0CE41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9847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4FFF3-6AB9-4E30-A4CA-04040602EDD0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0364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53A9F-CB99-4922-8EF8-97ED776E330C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6356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4FFF3-6AB9-4E30-A4CA-04040602EDD0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B57A7-D590-44F6-A9C8-67512F3BFF26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2640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0DB72-8FFC-4054-8209-EBB6E45CF141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0747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48CA8-C7AD-49A5-8E5F-A9B50E245ACB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4257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A6B6B-1972-4537-9D81-F271788CBD52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7053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B00C8-D249-4579-855D-7C6355D994DB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816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ACC9D-2E87-4254-85C4-59CBB362076A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3157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77975"/>
            <a:ext cx="3810000" cy="4518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77975"/>
            <a:ext cx="3810000" cy="2182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13188"/>
            <a:ext cx="3810000" cy="2182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3326D1F-ECD1-4285-BB05-B8A2D452473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89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716E2-631C-4AC6-9D7E-7596313030FB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51698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443E3-3002-4A28-AE3B-E8AA207ADC10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9351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E72E8-707B-4BD0-A7C1-A5C532E0CE41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029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53A9F-CB99-4922-8EF8-97ED776E330C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4FFF3-6AB9-4E30-A4CA-04040602EDD0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33092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53A9F-CB99-4922-8EF8-97ED776E330C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9633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B57A7-D590-44F6-A9C8-67512F3BFF26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915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0DB72-8FFC-4054-8209-EBB6E45CF141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0108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48CA8-C7AD-49A5-8E5F-A9B50E245ACB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6623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A6B6B-1972-4537-9D81-F271788CBD52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7518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B00C8-D249-4579-855D-7C6355D994DB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012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ACC9D-2E87-4254-85C4-59CBB362076A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2845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5476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72E9E5F-EC35-4A4F-8071-1AF53A55D7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94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B6623-993D-4B97-B34E-64659263E1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B57A7-D590-44F6-A9C8-67512F3BFF26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D0992-A208-4062-9CB9-5AC530A2966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709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43027-BC17-419B-B747-0BDB9637CF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369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1D647-BFE9-4FBD-99FB-A30008B966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242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BB32B-4D2E-432F-AE83-7A17668E34F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27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9B882-7867-4427-8509-6CC636389B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13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CD1C7-8A12-46BE-86AE-9CEA5D13C2E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79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E3C8F-A310-42F5-844C-232DDB13D5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84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D43C4-B30B-4737-A2EC-49AE60F8ED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62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12A3B-9DB1-43EF-9F37-C68128EB72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64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C9FD967-40C7-4004-969F-3364A94BD9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9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0DB72-8FFC-4054-8209-EBB6E45CF141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90294-DFE5-CFA2-538B-DC737A519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4B85D-ADB6-6735-FBFE-D1DC4C83C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4C686-861D-C6D4-AC2E-62F6F022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5DC5B-1E56-E8DB-25F6-F6A1B119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FF09C-8906-D8BA-A5A6-5494DAE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53010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1432-806F-00A6-F5CE-4680623C9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4BB1E-06A0-A4C3-8A55-EEF3C8A63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E1143-F081-CB4B-7BDD-CA6814CF9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14493-4E75-DC3A-F3F5-29D344C5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1E43D-0620-12CB-0D37-3A3FF5F4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7903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B7E9-0039-1818-5D95-2A40D515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E3760-B6B3-0894-30CD-6A713782D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B9C22-06C8-2123-5B37-50CB7B92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135E6-D2AA-BF2F-3BCA-EC227A1F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12628-5E60-72DF-9B8B-A2402C07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88560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758F-04D9-B6A9-21BC-E91951BC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06070-907A-7387-3502-85FD86AA6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8E103-1A6D-DF95-D6DD-4DED7C8A5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6A8A4-3097-314D-74C6-649C506D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E1CF3-439D-ED5E-81BB-D091BF67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A637-BECE-F4A5-3200-131F0BC1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33952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4880-264C-8B3D-08B5-53722A5C5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37ACD-DD4B-BE04-AB38-854A5B4AC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6997C-3BA8-03FB-B704-EDFC665C4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8BA3F-038E-1470-BE00-2C298C6FB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AB782-1645-2AF8-C59D-A23807972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CCF5E2-E4C0-C8F9-847E-78426DE5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A2C59-2A96-FA05-3E55-AEBE46E4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8D50AB-B660-47FF-6C0E-BEC75FBC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5887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C10C4-4C35-0EC3-D244-EFE4417C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2366E-E58A-6996-20EB-C2389C1E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9AB96-E095-F2FA-C271-D9F04AFC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B8DA6-2550-7A68-B069-D5451805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35215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DE311-0D34-547C-12A6-6987EDF4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5A2A5-873D-BE18-968E-7B233133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3E24A-92D3-7845-E234-F99980602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70408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E1C37-74DB-941A-EB8E-F9797105F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0769-22F7-4E51-904E-6D6009F53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40325-F222-98BB-0087-46A23C05E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F1AC-47B9-FC8A-451E-71BB7FC4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E4625-51D0-23D4-7546-06422D9F0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11A9A-3B63-3B11-B4B7-38B1BD03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4655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EE8-D249-AC72-2A67-2AB1C53C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FD88-0805-0D40-1C12-387A0FBB8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01B9F-7E72-0E54-8ED5-F206DD12E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53B61-1EA4-45F9-A3FF-E2CD22DC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55C56-B845-AB1F-4BBF-91DD67F4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1EF54-ED5B-EE0A-9228-75ED40F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25515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DAD0-45E3-40B4-453E-3754E937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B38E3-28C0-837C-CC78-736FA37C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4FAB-A307-90AD-D087-EFB11BF0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523C2-7891-D82F-9F4C-8CC1E8A2B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8E3EA-EA9F-FAC5-B68C-A9DF1AAC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553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48CA8-C7AD-49A5-8E5F-A9B50E245ACB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7523E6-D1DF-41CF-D1BC-D90D86F2F9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CDFC3-C7E6-EE62-2B12-02948D9B7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70FF-B551-7B1E-2C50-8C2083F7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2AF51-D15B-659C-6B19-40766CED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FE8B5-57F5-EFA6-9C3E-7AC65730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145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A6B6B-1972-4537-9D81-F271788CBD52}" type="slidenum">
              <a:rPr lang="en-NZ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NZ"/>
              <a:t>Click to edit Master title style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NZ"/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NZ"/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C0C7AFB1-7F10-4823-966C-2C11A0ED8610}" type="slidenum">
              <a:rPr lang="en-NZ"/>
              <a:pPr/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9pPr>
    </p:titleStyle>
    <p:bodyStyle>
      <a:lvl1pPr marL="538163" indent="-538163" algn="l" rtl="0" fontAlgn="base">
        <a:spcBef>
          <a:spcPct val="20000"/>
        </a:spcBef>
        <a:spcAft>
          <a:spcPct val="0"/>
        </a:spcAft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250950" indent="-533400" algn="l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n-lt"/>
          <a:cs typeface="+mn-cs"/>
        </a:defRPr>
      </a:lvl2pPr>
      <a:lvl3pPr marL="1976438" indent="-546100" algn="l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3pPr>
      <a:lvl4pPr marL="23844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7924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32496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7068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1640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6212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ACBD497A-A5DB-4650-8734-7C7EB9B72E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244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NZ"/>
              <a:t>Click to edit Master title style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C0C7AFB1-7F10-4823-966C-2C11A0ED8610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2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9pPr>
    </p:titleStyle>
    <p:bodyStyle>
      <a:lvl1pPr marL="538163" indent="-538163" algn="l" rtl="0" fontAlgn="base">
        <a:spcBef>
          <a:spcPct val="20000"/>
        </a:spcBef>
        <a:spcAft>
          <a:spcPct val="0"/>
        </a:spcAft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250950" indent="-533400" algn="l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n-lt"/>
          <a:cs typeface="+mn-cs"/>
        </a:defRPr>
      </a:lvl2pPr>
      <a:lvl3pPr marL="1976438" indent="-546100" algn="l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3pPr>
      <a:lvl4pPr marL="23844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7924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32496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7068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1640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6212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NZ"/>
              <a:t>Click to edit Master title style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NZ"/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NZ"/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C0C7AFB1-7F10-4823-966C-2C11A0ED8610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5852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9pPr>
    </p:titleStyle>
    <p:bodyStyle>
      <a:lvl1pPr marL="538163" indent="-538163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250950" indent="-533400" algn="l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n-lt"/>
          <a:cs typeface="+mn-cs"/>
        </a:defRPr>
      </a:lvl2pPr>
      <a:lvl3pPr marL="1976438" indent="-546100" algn="l" rtl="0" fontAlgn="base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23844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7924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32496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7068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1640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6212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NZ"/>
              <a:t>Click to edit Master title style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NZ"/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NZ"/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C0C7AFB1-7F10-4823-966C-2C11A0ED8610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588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9pPr>
    </p:titleStyle>
    <p:bodyStyle>
      <a:lvl1pPr marL="538163" indent="-538163" algn="l" rtl="0" fontAlgn="base">
        <a:spcBef>
          <a:spcPct val="20000"/>
        </a:spcBef>
        <a:spcAft>
          <a:spcPct val="0"/>
        </a:spcAft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250950" indent="-533400" algn="l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n-lt"/>
          <a:cs typeface="+mn-cs"/>
        </a:defRPr>
      </a:lvl2pPr>
      <a:lvl3pPr marL="1976438" indent="-546100" algn="l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3pPr>
      <a:lvl4pPr marL="23844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7924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32496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7068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1640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6212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ACBD497A-A5DB-4650-8734-7C7EB9B72E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002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AA560F-E3B9-804C-4485-A0E992E9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5D38B-319B-C703-993C-E3F5A5145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28DF9-7DA6-B6B8-CA91-C52DD520E2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9B007-74EF-4676-AA2D-612D5A0C2F94}" type="datetimeFigureOut">
              <a:rPr lang="en-NZ" smtClean="0"/>
              <a:t>30/11/2023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82C71-9E6F-F950-7325-BA8B7093A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9B2FA-C5E1-D5CD-5B31-773B07C06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3CBC-5D27-4ABF-AB01-E6F70D8204A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101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1.png"/><Relationship Id="rId5" Type="http://schemas.openxmlformats.org/officeDocument/2006/relationships/image" Target="../media/image27.jpeg"/><Relationship Id="rId4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231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12" Type="http://schemas.openxmlformats.org/officeDocument/2006/relationships/image" Target="../media/image2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27.jpeg"/><Relationship Id="rId4" Type="http://schemas.openxmlformats.org/officeDocument/2006/relationships/image" Target="../media/image150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0.png"/><Relationship Id="rId7" Type="http://schemas.openxmlformats.org/officeDocument/2006/relationships/image" Target="../media/image32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150.png"/><Relationship Id="rId9" Type="http://schemas.openxmlformats.org/officeDocument/2006/relationships/image" Target="../media/image27.jpe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310.png"/><Relationship Id="rId3" Type="http://schemas.openxmlformats.org/officeDocument/2006/relationships/image" Target="../media/image2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11" Type="http://schemas.openxmlformats.org/officeDocument/2006/relationships/image" Target="../media/image27.png"/><Relationship Id="rId5" Type="http://schemas.openxmlformats.org/officeDocument/2006/relationships/image" Target="../media/image27.jpeg"/><Relationship Id="rId4" Type="http://schemas.openxmlformats.org/officeDocument/2006/relationships/image" Target="../media/image150.png"/><Relationship Id="rId9" Type="http://schemas.openxmlformats.org/officeDocument/2006/relationships/image" Target="../media/image2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44.png"/><Relationship Id="rId3" Type="http://schemas.openxmlformats.org/officeDocument/2006/relationships/image" Target="../media/image31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jpeg"/><Relationship Id="rId11" Type="http://schemas.openxmlformats.org/officeDocument/2006/relationships/image" Target="../media/image27.png"/><Relationship Id="rId5" Type="http://schemas.openxmlformats.org/officeDocument/2006/relationships/image" Target="../media/image150.png"/><Relationship Id="rId4" Type="http://schemas.openxmlformats.org/officeDocument/2006/relationships/image" Target="../media/image26.png"/><Relationship Id="rId9" Type="http://schemas.openxmlformats.org/officeDocument/2006/relationships/image" Target="../media/image231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34.png"/><Relationship Id="rId3" Type="http://schemas.openxmlformats.org/officeDocument/2006/relationships/image" Target="../media/image3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0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4" Type="http://schemas.openxmlformats.org/officeDocument/2006/relationships/image" Target="../media/image27.jpeg"/><Relationship Id="rId9" Type="http://schemas.openxmlformats.org/officeDocument/2006/relationships/image" Target="../media/image231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36.jpeg"/><Relationship Id="rId3" Type="http://schemas.openxmlformats.org/officeDocument/2006/relationships/image" Target="../media/image310.png"/><Relationship Id="rId7" Type="http://schemas.openxmlformats.org/officeDocument/2006/relationships/image" Target="../media/image170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7.jpe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4.png"/><Relationship Id="rId3" Type="http://schemas.openxmlformats.org/officeDocument/2006/relationships/image" Target="../media/image27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11" Type="http://schemas.openxmlformats.org/officeDocument/2006/relationships/image" Target="../media/image390.png"/><Relationship Id="rId5" Type="http://schemas.openxmlformats.org/officeDocument/2006/relationships/image" Target="../media/image340.png"/><Relationship Id="rId4" Type="http://schemas.openxmlformats.org/officeDocument/2006/relationships/image" Target="../media/image26.png"/><Relationship Id="rId9" Type="http://schemas.openxmlformats.org/officeDocument/2006/relationships/image" Target="../media/image380.png"/><Relationship Id="rId14" Type="http://schemas.openxmlformats.org/officeDocument/2006/relationships/image" Target="../media/image31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310.png"/><Relationship Id="rId7" Type="http://schemas.openxmlformats.org/officeDocument/2006/relationships/image" Target="../media/image34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390.png"/><Relationship Id="rId5" Type="http://schemas.openxmlformats.org/officeDocument/2006/relationships/image" Target="../media/image27.jpeg"/><Relationship Id="rId4" Type="http://schemas.openxmlformats.org/officeDocument/2006/relationships/image" Target="../media/image44.png"/><Relationship Id="rId1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9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57.jpeg"/><Relationship Id="rId3" Type="http://schemas.openxmlformats.org/officeDocument/2006/relationships/image" Target="../media/image27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90.png"/><Relationship Id="rId5" Type="http://schemas.openxmlformats.org/officeDocument/2006/relationships/image" Target="../media/image340.png"/><Relationship Id="rId15" Type="http://schemas.openxmlformats.org/officeDocument/2006/relationships/image" Target="../media/image531.png"/><Relationship Id="rId4" Type="http://schemas.openxmlformats.org/officeDocument/2006/relationships/image" Target="../media/image26.png"/><Relationship Id="rId9" Type="http://schemas.openxmlformats.org/officeDocument/2006/relationships/image" Target="../media/image380.png"/><Relationship Id="rId1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6.jpeg"/><Relationship Id="rId3" Type="http://schemas.openxmlformats.org/officeDocument/2006/relationships/image" Target="../media/image531.png"/><Relationship Id="rId7" Type="http://schemas.openxmlformats.org/officeDocument/2006/relationships/image" Target="../media/image31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90.png"/><Relationship Id="rId5" Type="http://schemas.openxmlformats.org/officeDocument/2006/relationships/image" Target="../media/image26.png"/><Relationship Id="rId4" Type="http://schemas.openxmlformats.org/officeDocument/2006/relationships/image" Target="../media/image27.jpeg"/><Relationship Id="rId9" Type="http://schemas.openxmlformats.org/officeDocument/2006/relationships/image" Target="../media/image380.png"/><Relationship Id="rId1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0.png"/><Relationship Id="rId3" Type="http://schemas.openxmlformats.org/officeDocument/2006/relationships/image" Target="../media/image531.png"/><Relationship Id="rId12" Type="http://schemas.openxmlformats.org/officeDocument/2006/relationships/image" Target="../media/image5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58.jpeg"/><Relationship Id="rId15" Type="http://schemas.openxmlformats.org/officeDocument/2006/relationships/image" Target="../media/image28.jpeg"/><Relationship Id="rId4" Type="http://schemas.openxmlformats.org/officeDocument/2006/relationships/image" Target="../media/image480.png"/><Relationship Id="rId14" Type="http://schemas.openxmlformats.org/officeDocument/2006/relationships/image" Target="../media/image5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emf"/><Relationship Id="rId4" Type="http://schemas.openxmlformats.org/officeDocument/2006/relationships/image" Target="../media/image13.jpg"/><Relationship Id="rId9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3.tmp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5.tmp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6.jpeg"/><Relationship Id="rId5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10.png"/><Relationship Id="rId5" Type="http://schemas.openxmlformats.org/officeDocument/2006/relationships/image" Target="../media/image800.png"/><Relationship Id="rId4" Type="http://schemas.openxmlformats.org/officeDocument/2006/relationships/image" Target="../media/image7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0.xml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jpeg"/><Relationship Id="rId5" Type="http://schemas.microsoft.com/office/2007/relationships/hdphoto" Target="../media/hdphoto4.wdp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10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0.png"/><Relationship Id="rId5" Type="http://schemas.microsoft.com/office/2007/relationships/hdphoto" Target="../media/hdphoto5.wdp"/><Relationship Id="rId4" Type="http://schemas.openxmlformats.org/officeDocument/2006/relationships/image" Target="../media/image1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4.png"/><Relationship Id="rId4" Type="http://schemas.openxmlformats.org/officeDocument/2006/relationships/notesSlide" Target="../notesSlides/notesSlide6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0.png"/><Relationship Id="rId5" Type="http://schemas.openxmlformats.org/officeDocument/2006/relationships/image" Target="../media/image115.png"/><Relationship Id="rId4" Type="http://schemas.openxmlformats.org/officeDocument/2006/relationships/notesSlide" Target="../notesSlides/notesSlide6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tmp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tmp"/><Relationship Id="rId4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0"/>
            <a:ext cx="9144000" cy="136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000" b="1" i="0" u="none" strike="noStrike" kern="1200" cap="none" spc="0" normalizeH="0" baseline="0" noProof="0" dirty="0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Curiosity killed the </a:t>
            </a:r>
            <a:r>
              <a:rPr kumimoji="0" lang="en-N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ra</a:t>
            </a:r>
            <a:r>
              <a:rPr lang="en-NZ" sz="4000" b="1" dirty="0">
                <a:solidFill>
                  <a:srgbClr val="D51B30"/>
                </a:solidFill>
                <a:latin typeface="Arial" charset="0"/>
                <a:cs typeface="Arial"/>
              </a:rPr>
              <a:t>t</a:t>
            </a:r>
            <a:r>
              <a:rPr lang="en-NZ" sz="4400" b="1" dirty="0">
                <a:solidFill>
                  <a:srgbClr val="D51B30"/>
                </a:solidFill>
                <a:latin typeface="Arial" charset="0"/>
                <a:cs typeface="Arial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4000" b="1" dirty="0">
                <a:solidFill>
                  <a:srgbClr val="D51B30"/>
                </a:solidFill>
                <a:latin typeface="Arial" charset="0"/>
                <a:cs typeface="Arial"/>
              </a:rPr>
              <a:t>– </a:t>
            </a:r>
            <a:r>
              <a:rPr kumimoji="0" lang="en-NZ" sz="4000" b="1" i="0" u="none" strike="noStrike" kern="1200" cap="none" spc="0" normalizeH="0" baseline="0" noProof="0" dirty="0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but saved the </a:t>
            </a:r>
            <a:r>
              <a:rPr lang="en-NZ" sz="4000" b="1" dirty="0">
                <a:solidFill>
                  <a:srgbClr val="D51B30"/>
                </a:solidFill>
                <a:latin typeface="Arial" charset="0"/>
                <a:cs typeface="Arial"/>
              </a:rPr>
              <a:t>w</a:t>
            </a:r>
            <a:r>
              <a:rPr kumimoji="0" lang="en-NZ" sz="4000" b="1" i="0" u="none" strike="noStrike" kern="1200" cap="none" spc="0" normalizeH="0" baseline="0" noProof="0" dirty="0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hale</a:t>
            </a: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D51B3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42129C-972F-4B5D-B795-120E25536C78}"/>
              </a:ext>
            </a:extLst>
          </p:cNvPr>
          <p:cNvGrpSpPr/>
          <p:nvPr/>
        </p:nvGrpSpPr>
        <p:grpSpPr>
          <a:xfrm>
            <a:off x="5655600" y="4950808"/>
            <a:ext cx="3488400" cy="1907192"/>
            <a:chOff x="5647436" y="4950808"/>
            <a:chExt cx="3488400" cy="1907192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84FED4A1-4DDD-42B5-82ED-04C0AAB79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7436" y="4950808"/>
              <a:ext cx="3488400" cy="1907192"/>
            </a:xfrm>
            <a:prstGeom prst="rect">
              <a:avLst/>
            </a:prstGeom>
            <a:solidFill>
              <a:srgbClr val="00467F"/>
            </a:solidFill>
            <a:ln w="9525">
              <a:solidFill>
                <a:srgbClr val="00467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A8F06F9-061C-49FA-B884-84D9E2EFF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490" r="7880" b="2933"/>
            <a:stretch/>
          </p:blipFill>
          <p:spPr>
            <a:xfrm>
              <a:off x="5761084" y="5236206"/>
              <a:ext cx="3240000" cy="1336396"/>
            </a:xfrm>
            <a:prstGeom prst="rect">
              <a:avLst/>
            </a:prstGeom>
          </p:spPr>
        </p:pic>
      </p:grpSp>
      <p:sp>
        <p:nvSpPr>
          <p:cNvPr id="4" name="Rectangle 11">
            <a:extLst>
              <a:ext uri="{FF2B5EF4-FFF2-40B4-BE49-F238E27FC236}">
                <a16:creationId xmlns:a16="http://schemas.microsoft.com/office/drawing/2014/main" id="{A7781CFE-E8F3-9C95-B50D-B9F0FE43C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770" y="4950808"/>
            <a:ext cx="5669876" cy="1907192"/>
          </a:xfrm>
          <a:prstGeom prst="rect">
            <a:avLst/>
          </a:prstGeom>
          <a:solidFill>
            <a:srgbClr val="FFFFFF"/>
          </a:solidFill>
          <a:ln w="9525">
            <a:solidFill>
              <a:srgbClr val="00467F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26BA6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Rachel Fewster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Department of Statistics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0C804-1105-8B8B-A335-E06D76AC17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08" t="4288" r="30121" b="55922"/>
          <a:stretch/>
        </p:blipFill>
        <p:spPr>
          <a:xfrm>
            <a:off x="2961641" y="2126531"/>
            <a:ext cx="2863232" cy="2556000"/>
          </a:xfrm>
          <a:prstGeom prst="rect">
            <a:avLst/>
          </a:prstGeom>
        </p:spPr>
      </p:pic>
      <p:pic>
        <p:nvPicPr>
          <p:cNvPr id="6" name="Picture 9" descr="welcome-to-the-boi">
            <a:extLst>
              <a:ext uri="{FF2B5EF4-FFF2-40B4-BE49-F238E27FC236}">
                <a16:creationId xmlns:a16="http://schemas.microsoft.com/office/drawing/2014/main" id="{1B52FA8A-B502-B527-A76A-FC542B12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3745" t="18079" r="10661"/>
          <a:stretch>
            <a:fillRect/>
          </a:stretch>
        </p:blipFill>
        <p:spPr bwMode="auto">
          <a:xfrm>
            <a:off x="0" y="2125720"/>
            <a:ext cx="3098973" cy="2520000"/>
          </a:xfrm>
          <a:prstGeom prst="rect">
            <a:avLst/>
          </a:prstGeom>
          <a:noFill/>
          <a:effectLst/>
        </p:spPr>
      </p:pic>
      <p:pic>
        <p:nvPicPr>
          <p:cNvPr id="7" name="Picture 6" descr="AucklandIslands2009_pic1.jpg"/>
          <p:cNvPicPr>
            <a:picLocks noChangeAspect="1"/>
          </p:cNvPicPr>
          <p:nvPr/>
        </p:nvPicPr>
        <p:blipFill rotWithShape="1">
          <a:blip r:embed="rId9" cstate="print"/>
          <a:srcRect l="3514"/>
          <a:stretch/>
        </p:blipFill>
        <p:spPr>
          <a:xfrm>
            <a:off x="5509260" y="2125720"/>
            <a:ext cx="3634740" cy="2520000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80CE01-0A37-2DD9-DB12-93304DBB004C}"/>
              </a:ext>
            </a:extLst>
          </p:cNvPr>
          <p:cNvSpPr/>
          <p:nvPr/>
        </p:nvSpPr>
        <p:spPr bwMode="auto">
          <a:xfrm>
            <a:off x="0" y="2028940"/>
            <a:ext cx="9144000" cy="90833"/>
          </a:xfrm>
          <a:prstGeom prst="rect">
            <a:avLst/>
          </a:prstGeom>
          <a:gradFill flip="none" rotWithShape="1">
            <a:gsLst>
              <a:gs pos="0">
                <a:srgbClr val="E65D00"/>
              </a:gs>
              <a:gs pos="50000">
                <a:srgbClr val="474773"/>
              </a:gs>
              <a:gs pos="21000">
                <a:srgbClr val="FFC000"/>
              </a:gs>
              <a:gs pos="81000">
                <a:srgbClr val="FFC000"/>
              </a:gs>
              <a:gs pos="100000">
                <a:srgbClr val="FF5050"/>
              </a:gs>
            </a:gsLst>
            <a:lin ang="0" scaled="1"/>
            <a:tileRect/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795BC-DB6F-A78B-AD0D-E042D5A91A7F}"/>
              </a:ext>
            </a:extLst>
          </p:cNvPr>
          <p:cNvSpPr/>
          <p:nvPr/>
        </p:nvSpPr>
        <p:spPr bwMode="auto">
          <a:xfrm>
            <a:off x="1" y="4627220"/>
            <a:ext cx="9144000" cy="90833"/>
          </a:xfrm>
          <a:prstGeom prst="rect">
            <a:avLst/>
          </a:prstGeom>
          <a:gradFill flip="none" rotWithShape="1">
            <a:gsLst>
              <a:gs pos="0">
                <a:srgbClr val="E65D00"/>
              </a:gs>
              <a:gs pos="50000">
                <a:srgbClr val="474773"/>
              </a:gs>
              <a:gs pos="21000">
                <a:srgbClr val="FFC000"/>
              </a:gs>
              <a:gs pos="81000">
                <a:srgbClr val="FFC000"/>
              </a:gs>
              <a:gs pos="100000">
                <a:srgbClr val="FF5050"/>
              </a:gs>
            </a:gsLst>
            <a:lin ang="0" scaled="1"/>
            <a:tileRect/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5AC2D0F-5F34-57EC-03B0-C5E27B7FB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0111"/>
            <a:ext cx="9144000" cy="72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</a:rPr>
              <a:t>How a mathematical curiosity is saving NZ’s biodiversity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544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A8AE58-DF99-8E6E-6157-7CEACCE6F30C}"/>
              </a:ext>
            </a:extLst>
          </p:cNvPr>
          <p:cNvGrpSpPr/>
          <p:nvPr/>
        </p:nvGrpSpPr>
        <p:grpSpPr>
          <a:xfrm>
            <a:off x="665887" y="1028261"/>
            <a:ext cx="7200000" cy="5040000"/>
            <a:chOff x="2880000" y="720000"/>
            <a:chExt cx="7200000" cy="5040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E9AE733-57CD-7CA4-8FBE-FE2B9DC77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2548" y="1818000"/>
              <a:ext cx="1427911" cy="684000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DDA53F-34E9-8A00-79EF-42D94865EB3D}"/>
                </a:ext>
              </a:extLst>
            </p:cNvPr>
            <p:cNvGrpSpPr/>
            <p:nvPr/>
          </p:nvGrpSpPr>
          <p:grpSpPr>
            <a:xfrm>
              <a:off x="2880000" y="720000"/>
              <a:ext cx="7200000" cy="720000"/>
              <a:chOff x="2880000" y="720000"/>
              <a:chExt cx="7200000" cy="720000"/>
            </a:xfrm>
          </p:grpSpPr>
          <p:pic>
            <p:nvPicPr>
              <p:cNvPr id="59" name="Graphic 58" descr="Wireless router with solid fill">
                <a:extLst>
                  <a:ext uri="{FF2B5EF4-FFF2-40B4-BE49-F238E27FC236}">
                    <a16:creationId xmlns:a16="http://schemas.microsoft.com/office/drawing/2014/main" id="{699A102C-672C-CD2D-5C21-C24EBFD14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" name="Graphic 59" descr="Wireless router with solid fill">
                <a:extLst>
                  <a:ext uri="{FF2B5EF4-FFF2-40B4-BE49-F238E27FC236}">
                    <a16:creationId xmlns:a16="http://schemas.microsoft.com/office/drawing/2014/main" id="{70283BA9-2C8D-9D5D-E62E-EC896A599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" name="Graphic 60" descr="Wireless router with solid fill">
                <a:extLst>
                  <a:ext uri="{FF2B5EF4-FFF2-40B4-BE49-F238E27FC236}">
                    <a16:creationId xmlns:a16="http://schemas.microsoft.com/office/drawing/2014/main" id="{D963AC3E-802F-78BD-5175-1B31F3791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2" name="Graphic 61" descr="Wireless router with solid fill">
                <a:extLst>
                  <a:ext uri="{FF2B5EF4-FFF2-40B4-BE49-F238E27FC236}">
                    <a16:creationId xmlns:a16="http://schemas.microsoft.com/office/drawing/2014/main" id="{86B2AD3F-D518-34A2-B7D3-7D0F0A981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228B451-2770-3EA1-CDBA-D11457F445E7}"/>
                </a:ext>
              </a:extLst>
            </p:cNvPr>
            <p:cNvGrpSpPr/>
            <p:nvPr/>
          </p:nvGrpSpPr>
          <p:grpSpPr>
            <a:xfrm>
              <a:off x="2880000" y="2880000"/>
              <a:ext cx="7200000" cy="720000"/>
              <a:chOff x="2880000" y="720000"/>
              <a:chExt cx="7200000" cy="720000"/>
            </a:xfrm>
          </p:grpSpPr>
          <p:pic>
            <p:nvPicPr>
              <p:cNvPr id="55" name="Graphic 54" descr="Wireless router with solid fill">
                <a:extLst>
                  <a:ext uri="{FF2B5EF4-FFF2-40B4-BE49-F238E27FC236}">
                    <a16:creationId xmlns:a16="http://schemas.microsoft.com/office/drawing/2014/main" id="{3443B16B-C47A-9FEE-AC81-0B1E44D34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6" name="Graphic 55" descr="Wireless router with solid fill">
                <a:extLst>
                  <a:ext uri="{FF2B5EF4-FFF2-40B4-BE49-F238E27FC236}">
                    <a16:creationId xmlns:a16="http://schemas.microsoft.com/office/drawing/2014/main" id="{E41BED8C-CDF6-685E-199C-CEDC50D8A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7" name="Graphic 56" descr="Wireless router with solid fill">
                <a:extLst>
                  <a:ext uri="{FF2B5EF4-FFF2-40B4-BE49-F238E27FC236}">
                    <a16:creationId xmlns:a16="http://schemas.microsoft.com/office/drawing/2014/main" id="{4ADB094E-39AB-DD6C-759D-9EAFA84F1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8" name="Graphic 57" descr="Wireless router with solid fill">
                <a:extLst>
                  <a:ext uri="{FF2B5EF4-FFF2-40B4-BE49-F238E27FC236}">
                    <a16:creationId xmlns:a16="http://schemas.microsoft.com/office/drawing/2014/main" id="{7605F7DE-4032-89C3-5587-F080CC188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25D08A8-B8EA-4DC0-DF3D-A8758DF1B3A7}"/>
                </a:ext>
              </a:extLst>
            </p:cNvPr>
            <p:cNvGrpSpPr/>
            <p:nvPr/>
          </p:nvGrpSpPr>
          <p:grpSpPr>
            <a:xfrm>
              <a:off x="2880000" y="5040000"/>
              <a:ext cx="7200000" cy="720000"/>
              <a:chOff x="2880000" y="720000"/>
              <a:chExt cx="7200000" cy="720000"/>
            </a:xfrm>
          </p:grpSpPr>
          <p:pic>
            <p:nvPicPr>
              <p:cNvPr id="51" name="Graphic 50" descr="Wireless router with solid fill">
                <a:extLst>
                  <a:ext uri="{FF2B5EF4-FFF2-40B4-BE49-F238E27FC236}">
                    <a16:creationId xmlns:a16="http://schemas.microsoft.com/office/drawing/2014/main" id="{AC7D1762-609C-57C7-252B-5BE7EDA60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2" name="Graphic 51" descr="Wireless router with solid fill">
                <a:extLst>
                  <a:ext uri="{FF2B5EF4-FFF2-40B4-BE49-F238E27FC236}">
                    <a16:creationId xmlns:a16="http://schemas.microsoft.com/office/drawing/2014/main" id="{F1631CF3-ECF9-5BAD-97AA-A0CA762BF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" name="Graphic 52" descr="Wireless router with solid fill">
                <a:extLst>
                  <a:ext uri="{FF2B5EF4-FFF2-40B4-BE49-F238E27FC236}">
                    <a16:creationId xmlns:a16="http://schemas.microsoft.com/office/drawing/2014/main" id="{067CD6A3-A343-35F1-37EC-1FDA3C77E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" name="Graphic 53" descr="Wireless router with solid fill">
                <a:extLst>
                  <a:ext uri="{FF2B5EF4-FFF2-40B4-BE49-F238E27FC236}">
                    <a16:creationId xmlns:a16="http://schemas.microsoft.com/office/drawing/2014/main" id="{160D54F9-1866-8E2A-C1C5-D1DF8A51D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0FD880A-050F-6F8A-91D4-0EC0A18D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81626" y="3575031"/>
              <a:ext cx="1427911" cy="684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D203894-44E9-BCE7-27DD-CD8633108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4185" y="1815732"/>
              <a:ext cx="1427911" cy="684000"/>
            </a:xfrm>
            <a:prstGeom prst="rect">
              <a:avLst/>
            </a:prstGeom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A96E77-D382-A335-B3DD-C8E503BEDA44}"/>
              </a:ext>
            </a:extLst>
          </p:cNvPr>
          <p:cNvCxnSpPr>
            <a:cxnSpLocks/>
          </p:cNvCxnSpPr>
          <p:nvPr/>
        </p:nvCxnSpPr>
        <p:spPr>
          <a:xfrm>
            <a:off x="1243790" y="1748261"/>
            <a:ext cx="345985" cy="45981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739D50-A38C-DC71-C0AE-38884477ABA6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2603862" y="1748261"/>
            <a:ext cx="582025" cy="45981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C90F8F-93FD-1570-CAF2-E1FDCC69D78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22616" y="2878120"/>
            <a:ext cx="297968" cy="396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4EB35F-18F5-AA20-E235-7A8E1627D67C}"/>
              </a:ext>
            </a:extLst>
          </p:cNvPr>
          <p:cNvCxnSpPr>
            <a:cxnSpLocks noChangeAspect="1"/>
          </p:cNvCxnSpPr>
          <p:nvPr/>
        </p:nvCxnSpPr>
        <p:spPr>
          <a:xfrm rot="240000" flipH="1" flipV="1">
            <a:off x="2394702" y="2814307"/>
            <a:ext cx="504000" cy="398172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4208F6-7555-5419-51FB-ABCA48A8BD05}"/>
              </a:ext>
            </a:extLst>
          </p:cNvPr>
          <p:cNvCxnSpPr>
            <a:cxnSpLocks noChangeAspect="1"/>
          </p:cNvCxnSpPr>
          <p:nvPr/>
        </p:nvCxnSpPr>
        <p:spPr>
          <a:xfrm rot="21180000">
            <a:off x="3252348" y="3864238"/>
            <a:ext cx="288000" cy="320311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98773A-7BAD-7F17-3BE2-7BEA7C52D2A3}"/>
              </a:ext>
            </a:extLst>
          </p:cNvPr>
          <p:cNvCxnSpPr>
            <a:cxnSpLocks noChangeAspect="1"/>
            <a:endCxn id="49" idx="1"/>
          </p:cNvCxnSpPr>
          <p:nvPr/>
        </p:nvCxnSpPr>
        <p:spPr>
          <a:xfrm flipH="1">
            <a:off x="4595424" y="3883292"/>
            <a:ext cx="536606" cy="342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D8D4CD-5EEC-390E-6606-73ABFC89347D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4428452" y="4637847"/>
            <a:ext cx="896415" cy="708189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0C2459-95AC-56AF-EEE8-76768B1A869B}"/>
              </a:ext>
            </a:extLst>
          </p:cNvPr>
          <p:cNvCxnSpPr>
            <a:cxnSpLocks noChangeAspect="1"/>
          </p:cNvCxnSpPr>
          <p:nvPr/>
        </p:nvCxnSpPr>
        <p:spPr>
          <a:xfrm rot="20460000" flipV="1">
            <a:off x="3129998" y="4786905"/>
            <a:ext cx="684000" cy="435939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E5056D-831B-2498-A32C-7BC0A14C2E19}"/>
              </a:ext>
            </a:extLst>
          </p:cNvPr>
          <p:cNvCxnSpPr>
            <a:cxnSpLocks noChangeAspect="1"/>
          </p:cNvCxnSpPr>
          <p:nvPr/>
        </p:nvCxnSpPr>
        <p:spPr>
          <a:xfrm rot="3060000" flipH="1" flipV="1">
            <a:off x="7361887" y="2956749"/>
            <a:ext cx="364551" cy="288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FD17FF-EB66-8B2E-E0DE-D7BF787F7FD0}"/>
              </a:ext>
            </a:extLst>
          </p:cNvPr>
          <p:cNvCxnSpPr>
            <a:cxnSpLocks noChangeAspect="1"/>
          </p:cNvCxnSpPr>
          <p:nvPr/>
        </p:nvCxnSpPr>
        <p:spPr>
          <a:xfrm rot="18540000" flipH="1">
            <a:off x="7361887" y="1779036"/>
            <a:ext cx="364551" cy="288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29A28E-B176-E7B5-2901-1E9108143487}"/>
              </a:ext>
            </a:extLst>
          </p:cNvPr>
          <p:cNvCxnSpPr>
            <a:cxnSpLocks noChangeAspect="1"/>
          </p:cNvCxnSpPr>
          <p:nvPr/>
        </p:nvCxnSpPr>
        <p:spPr>
          <a:xfrm rot="21540000" flipV="1">
            <a:off x="5743666" y="2898572"/>
            <a:ext cx="864000" cy="550659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7CF6EA-60FE-402D-05ED-8B563B8E1915}"/>
              </a:ext>
            </a:extLst>
          </p:cNvPr>
          <p:cNvCxnSpPr>
            <a:cxnSpLocks noChangeAspect="1"/>
          </p:cNvCxnSpPr>
          <p:nvPr/>
        </p:nvCxnSpPr>
        <p:spPr>
          <a:xfrm rot="21360000">
            <a:off x="5604522" y="1692140"/>
            <a:ext cx="972000" cy="87643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41AD2FA-424F-DBB7-E0B7-45FEB078556D}"/>
              </a:ext>
            </a:extLst>
          </p:cNvPr>
          <p:cNvGrpSpPr/>
          <p:nvPr/>
        </p:nvGrpSpPr>
        <p:grpSpPr>
          <a:xfrm>
            <a:off x="1235200" y="1216147"/>
            <a:ext cx="7242913" cy="4904775"/>
            <a:chOff x="3384000" y="820800"/>
            <a:chExt cx="7242913" cy="490477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E4106DB-72D2-8C8E-DA46-2AA11F30633B}"/>
                </a:ext>
              </a:extLst>
            </p:cNvPr>
            <p:cNvSpPr txBox="1"/>
            <p:nvPr/>
          </p:nvSpPr>
          <p:spPr>
            <a:xfrm>
              <a:off x="338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6533F22-81B3-F7A7-593E-4BDEA9422B15}"/>
                </a:ext>
              </a:extLst>
            </p:cNvPr>
            <p:cNvSpPr txBox="1"/>
            <p:nvPr/>
          </p:nvSpPr>
          <p:spPr>
            <a:xfrm>
              <a:off x="554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F80FF3-4A93-D07D-39A9-323E3EA7B1A6}"/>
                </a:ext>
              </a:extLst>
            </p:cNvPr>
            <p:cNvSpPr txBox="1"/>
            <p:nvPr/>
          </p:nvSpPr>
          <p:spPr>
            <a:xfrm>
              <a:off x="770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91B4BAD-BEE3-9427-318E-F52714C84CD3}"/>
                </a:ext>
              </a:extLst>
            </p:cNvPr>
            <p:cNvSpPr txBox="1"/>
            <p:nvPr/>
          </p:nvSpPr>
          <p:spPr>
            <a:xfrm>
              <a:off x="986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94E3F9B-BA8F-BE1F-BB63-B515A6957A13}"/>
                </a:ext>
              </a:extLst>
            </p:cNvPr>
            <p:cNvSpPr txBox="1"/>
            <p:nvPr/>
          </p:nvSpPr>
          <p:spPr>
            <a:xfrm>
              <a:off x="338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8B09D3A-7A24-1FBB-74A7-62B2382B6231}"/>
                </a:ext>
              </a:extLst>
            </p:cNvPr>
            <p:cNvSpPr txBox="1"/>
            <p:nvPr/>
          </p:nvSpPr>
          <p:spPr>
            <a:xfrm>
              <a:off x="554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6218A5F-DDAA-B085-4E40-5D1DD5BA9C22}"/>
                </a:ext>
              </a:extLst>
            </p:cNvPr>
            <p:cNvSpPr txBox="1"/>
            <p:nvPr/>
          </p:nvSpPr>
          <p:spPr>
            <a:xfrm>
              <a:off x="770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C5E5AF-B6A5-C9CE-5FFF-3F75FF75F43F}"/>
                </a:ext>
              </a:extLst>
            </p:cNvPr>
            <p:cNvSpPr txBox="1"/>
            <p:nvPr/>
          </p:nvSpPr>
          <p:spPr>
            <a:xfrm>
              <a:off x="986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7D520D3-355B-74D2-798B-52D0F8DC9583}"/>
                </a:ext>
              </a:extLst>
            </p:cNvPr>
            <p:cNvSpPr txBox="1"/>
            <p:nvPr/>
          </p:nvSpPr>
          <p:spPr>
            <a:xfrm>
              <a:off x="338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CA22EA0-60D5-5C85-BDC1-7989EDB532CA}"/>
                </a:ext>
              </a:extLst>
            </p:cNvPr>
            <p:cNvSpPr txBox="1"/>
            <p:nvPr/>
          </p:nvSpPr>
          <p:spPr>
            <a:xfrm>
              <a:off x="554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A25D004-F970-65BA-B1F3-A69DF58B8042}"/>
                </a:ext>
              </a:extLst>
            </p:cNvPr>
            <p:cNvSpPr txBox="1"/>
            <p:nvPr/>
          </p:nvSpPr>
          <p:spPr>
            <a:xfrm>
              <a:off x="770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57E865-EA76-A9A3-0E3E-5BDBC676B3C1}"/>
                </a:ext>
              </a:extLst>
            </p:cNvPr>
            <p:cNvSpPr txBox="1"/>
            <p:nvPr/>
          </p:nvSpPr>
          <p:spPr>
            <a:xfrm>
              <a:off x="986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92E5B77-69B6-9BAC-CAA7-FB55540CB089}"/>
              </a:ext>
            </a:extLst>
          </p:cNvPr>
          <p:cNvSpPr txBox="1"/>
          <p:nvPr/>
        </p:nvSpPr>
        <p:spPr>
          <a:xfrm>
            <a:off x="0" y="-4409"/>
            <a:ext cx="9144000" cy="77992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our</a:t>
            </a:r>
            <a:r>
              <a:rPr kumimoji="0" lang="en-NZ" sz="28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 are sensor-based, not animal-based</a:t>
            </a: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 Box 5">
            <a:extLst>
              <a:ext uri="{FF2B5EF4-FFF2-40B4-BE49-F238E27FC236}">
                <a16:creationId xmlns:a16="http://schemas.microsoft.com/office/drawing/2014/main" id="{9C91E841-1FD4-21AA-AE71-75B209529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78822"/>
            <a:ext cx="9143999" cy="1379178"/>
          </a:xfrm>
          <a:prstGeom prst="rect">
            <a:avLst/>
          </a:prstGeom>
          <a:gradFill flip="none" rotWithShape="1">
            <a:gsLst>
              <a:gs pos="74000">
                <a:srgbClr val="FCC7FF"/>
              </a:gs>
              <a:gs pos="0">
                <a:srgbClr val="C86BD3">
                  <a:tint val="44500"/>
                  <a:satMod val="160000"/>
                </a:srgbClr>
              </a:gs>
              <a:gs pos="29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0" tIns="180000" rIns="36000" bIns="180000" anchor="ctr" anchorCtr="0">
            <a:spAutoFit/>
          </a:bodyPr>
          <a:lstStyle/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Data from each </a:t>
            </a:r>
            <a:r>
              <a:rPr lang="en-US" sz="2800" b="1" dirty="0">
                <a:solidFill>
                  <a:srgbClr val="CD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animal</a:t>
            </a:r>
            <a:r>
              <a:rPr lang="en-US" sz="28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is split among </a:t>
            </a:r>
            <a:r>
              <a:rPr lang="en-US" sz="2800" b="1" dirty="0">
                <a:solidFill>
                  <a:srgbClr val="0070C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sensors</a:t>
            </a:r>
          </a:p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Data at each </a:t>
            </a:r>
            <a:r>
              <a:rPr lang="en-US" sz="2800" b="1" dirty="0">
                <a:solidFill>
                  <a:srgbClr val="0070C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sensor</a:t>
            </a:r>
            <a:r>
              <a:rPr lang="en-US" sz="28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combines multiple </a:t>
            </a:r>
            <a:r>
              <a:rPr lang="en-US" sz="2800" b="1" dirty="0">
                <a:solidFill>
                  <a:srgbClr val="CD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animals</a:t>
            </a:r>
            <a:endParaRPr lang="en-US" sz="2800" b="1" dirty="0">
              <a:solidFill>
                <a:srgbClr val="CD0000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1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A8AE58-DF99-8E6E-6157-7CEACCE6F30C}"/>
              </a:ext>
            </a:extLst>
          </p:cNvPr>
          <p:cNvGrpSpPr/>
          <p:nvPr/>
        </p:nvGrpSpPr>
        <p:grpSpPr>
          <a:xfrm>
            <a:off x="665887" y="1028261"/>
            <a:ext cx="7200000" cy="5040000"/>
            <a:chOff x="2880000" y="720000"/>
            <a:chExt cx="7200000" cy="5040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E9AE733-57CD-7CA4-8FBE-FE2B9DC77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2548" y="1818000"/>
              <a:ext cx="1427911" cy="684000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DDA53F-34E9-8A00-79EF-42D94865EB3D}"/>
                </a:ext>
              </a:extLst>
            </p:cNvPr>
            <p:cNvGrpSpPr/>
            <p:nvPr/>
          </p:nvGrpSpPr>
          <p:grpSpPr>
            <a:xfrm>
              <a:off x="2880000" y="720000"/>
              <a:ext cx="7200000" cy="720000"/>
              <a:chOff x="2880000" y="720000"/>
              <a:chExt cx="7200000" cy="720000"/>
            </a:xfrm>
          </p:grpSpPr>
          <p:pic>
            <p:nvPicPr>
              <p:cNvPr id="59" name="Graphic 58" descr="Wireless router with solid fill">
                <a:extLst>
                  <a:ext uri="{FF2B5EF4-FFF2-40B4-BE49-F238E27FC236}">
                    <a16:creationId xmlns:a16="http://schemas.microsoft.com/office/drawing/2014/main" id="{699A102C-672C-CD2D-5C21-C24EBFD14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" name="Graphic 59" descr="Wireless router with solid fill">
                <a:extLst>
                  <a:ext uri="{FF2B5EF4-FFF2-40B4-BE49-F238E27FC236}">
                    <a16:creationId xmlns:a16="http://schemas.microsoft.com/office/drawing/2014/main" id="{70283BA9-2C8D-9D5D-E62E-EC896A599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" name="Graphic 60" descr="Wireless router with solid fill">
                <a:extLst>
                  <a:ext uri="{FF2B5EF4-FFF2-40B4-BE49-F238E27FC236}">
                    <a16:creationId xmlns:a16="http://schemas.microsoft.com/office/drawing/2014/main" id="{D963AC3E-802F-78BD-5175-1B31F3791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2" name="Graphic 61" descr="Wireless router with solid fill">
                <a:extLst>
                  <a:ext uri="{FF2B5EF4-FFF2-40B4-BE49-F238E27FC236}">
                    <a16:creationId xmlns:a16="http://schemas.microsoft.com/office/drawing/2014/main" id="{86B2AD3F-D518-34A2-B7D3-7D0F0A981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228B451-2770-3EA1-CDBA-D11457F445E7}"/>
                </a:ext>
              </a:extLst>
            </p:cNvPr>
            <p:cNvGrpSpPr/>
            <p:nvPr/>
          </p:nvGrpSpPr>
          <p:grpSpPr>
            <a:xfrm>
              <a:off x="2880000" y="2880000"/>
              <a:ext cx="7200000" cy="720000"/>
              <a:chOff x="2880000" y="720000"/>
              <a:chExt cx="7200000" cy="720000"/>
            </a:xfrm>
          </p:grpSpPr>
          <p:pic>
            <p:nvPicPr>
              <p:cNvPr id="55" name="Graphic 54" descr="Wireless router with solid fill">
                <a:extLst>
                  <a:ext uri="{FF2B5EF4-FFF2-40B4-BE49-F238E27FC236}">
                    <a16:creationId xmlns:a16="http://schemas.microsoft.com/office/drawing/2014/main" id="{3443B16B-C47A-9FEE-AC81-0B1E44D34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6" name="Graphic 55" descr="Wireless router with solid fill">
                <a:extLst>
                  <a:ext uri="{FF2B5EF4-FFF2-40B4-BE49-F238E27FC236}">
                    <a16:creationId xmlns:a16="http://schemas.microsoft.com/office/drawing/2014/main" id="{E41BED8C-CDF6-685E-199C-CEDC50D8A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7" name="Graphic 56" descr="Wireless router with solid fill">
                <a:extLst>
                  <a:ext uri="{FF2B5EF4-FFF2-40B4-BE49-F238E27FC236}">
                    <a16:creationId xmlns:a16="http://schemas.microsoft.com/office/drawing/2014/main" id="{4ADB094E-39AB-DD6C-759D-9EAFA84F1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8" name="Graphic 57" descr="Wireless router with solid fill">
                <a:extLst>
                  <a:ext uri="{FF2B5EF4-FFF2-40B4-BE49-F238E27FC236}">
                    <a16:creationId xmlns:a16="http://schemas.microsoft.com/office/drawing/2014/main" id="{7605F7DE-4032-89C3-5587-F080CC188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25D08A8-B8EA-4DC0-DF3D-A8758DF1B3A7}"/>
                </a:ext>
              </a:extLst>
            </p:cNvPr>
            <p:cNvGrpSpPr/>
            <p:nvPr/>
          </p:nvGrpSpPr>
          <p:grpSpPr>
            <a:xfrm>
              <a:off x="2880000" y="5040000"/>
              <a:ext cx="7200000" cy="720000"/>
              <a:chOff x="2880000" y="720000"/>
              <a:chExt cx="7200000" cy="720000"/>
            </a:xfrm>
          </p:grpSpPr>
          <p:pic>
            <p:nvPicPr>
              <p:cNvPr id="51" name="Graphic 50" descr="Wireless router with solid fill">
                <a:extLst>
                  <a:ext uri="{FF2B5EF4-FFF2-40B4-BE49-F238E27FC236}">
                    <a16:creationId xmlns:a16="http://schemas.microsoft.com/office/drawing/2014/main" id="{AC7D1762-609C-57C7-252B-5BE7EDA60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2" name="Graphic 51" descr="Wireless router with solid fill">
                <a:extLst>
                  <a:ext uri="{FF2B5EF4-FFF2-40B4-BE49-F238E27FC236}">
                    <a16:creationId xmlns:a16="http://schemas.microsoft.com/office/drawing/2014/main" id="{F1631CF3-ECF9-5BAD-97AA-A0CA762BF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" name="Graphic 52" descr="Wireless router with solid fill">
                <a:extLst>
                  <a:ext uri="{FF2B5EF4-FFF2-40B4-BE49-F238E27FC236}">
                    <a16:creationId xmlns:a16="http://schemas.microsoft.com/office/drawing/2014/main" id="{067CD6A3-A343-35F1-37EC-1FDA3C77E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" name="Graphic 53" descr="Wireless router with solid fill">
                <a:extLst>
                  <a:ext uri="{FF2B5EF4-FFF2-40B4-BE49-F238E27FC236}">
                    <a16:creationId xmlns:a16="http://schemas.microsoft.com/office/drawing/2014/main" id="{160D54F9-1866-8E2A-C1C5-D1DF8A51D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0FD880A-050F-6F8A-91D4-0EC0A18D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81626" y="3575031"/>
              <a:ext cx="1427911" cy="684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D203894-44E9-BCE7-27DD-CD8633108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4185" y="1815732"/>
              <a:ext cx="1427911" cy="684000"/>
            </a:xfrm>
            <a:prstGeom prst="rect">
              <a:avLst/>
            </a:prstGeom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A96E77-D382-A335-B3DD-C8E503BEDA44}"/>
              </a:ext>
            </a:extLst>
          </p:cNvPr>
          <p:cNvCxnSpPr>
            <a:cxnSpLocks/>
          </p:cNvCxnSpPr>
          <p:nvPr/>
        </p:nvCxnSpPr>
        <p:spPr>
          <a:xfrm>
            <a:off x="1243790" y="1748261"/>
            <a:ext cx="345985" cy="45981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739D50-A38C-DC71-C0AE-38884477ABA6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2603862" y="1748261"/>
            <a:ext cx="582025" cy="45981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C90F8F-93FD-1570-CAF2-E1FDCC69D78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22616" y="2878120"/>
            <a:ext cx="297968" cy="396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4EB35F-18F5-AA20-E235-7A8E1627D67C}"/>
              </a:ext>
            </a:extLst>
          </p:cNvPr>
          <p:cNvCxnSpPr>
            <a:cxnSpLocks noChangeAspect="1"/>
          </p:cNvCxnSpPr>
          <p:nvPr/>
        </p:nvCxnSpPr>
        <p:spPr>
          <a:xfrm rot="240000" flipH="1" flipV="1">
            <a:off x="2394702" y="2814307"/>
            <a:ext cx="504000" cy="398172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4208F6-7555-5419-51FB-ABCA48A8BD05}"/>
              </a:ext>
            </a:extLst>
          </p:cNvPr>
          <p:cNvCxnSpPr>
            <a:cxnSpLocks noChangeAspect="1"/>
          </p:cNvCxnSpPr>
          <p:nvPr/>
        </p:nvCxnSpPr>
        <p:spPr>
          <a:xfrm rot="21180000">
            <a:off x="3252348" y="3864238"/>
            <a:ext cx="288000" cy="320311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98773A-7BAD-7F17-3BE2-7BEA7C52D2A3}"/>
              </a:ext>
            </a:extLst>
          </p:cNvPr>
          <p:cNvCxnSpPr>
            <a:cxnSpLocks noChangeAspect="1"/>
            <a:endCxn id="49" idx="1"/>
          </p:cNvCxnSpPr>
          <p:nvPr/>
        </p:nvCxnSpPr>
        <p:spPr>
          <a:xfrm flipH="1">
            <a:off x="4595424" y="3883292"/>
            <a:ext cx="536606" cy="342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D8D4CD-5EEC-390E-6606-73ABFC89347D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4428452" y="4637847"/>
            <a:ext cx="896415" cy="708189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0C2459-95AC-56AF-EEE8-76768B1A869B}"/>
              </a:ext>
            </a:extLst>
          </p:cNvPr>
          <p:cNvCxnSpPr>
            <a:cxnSpLocks noChangeAspect="1"/>
          </p:cNvCxnSpPr>
          <p:nvPr/>
        </p:nvCxnSpPr>
        <p:spPr>
          <a:xfrm rot="20460000" flipV="1">
            <a:off x="3129998" y="4786905"/>
            <a:ext cx="684000" cy="435939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E5056D-831B-2498-A32C-7BC0A14C2E19}"/>
              </a:ext>
            </a:extLst>
          </p:cNvPr>
          <p:cNvCxnSpPr>
            <a:cxnSpLocks noChangeAspect="1"/>
          </p:cNvCxnSpPr>
          <p:nvPr/>
        </p:nvCxnSpPr>
        <p:spPr>
          <a:xfrm rot="3060000" flipH="1" flipV="1">
            <a:off x="7361887" y="2956749"/>
            <a:ext cx="364551" cy="288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FD17FF-EB66-8B2E-E0DE-D7BF787F7FD0}"/>
              </a:ext>
            </a:extLst>
          </p:cNvPr>
          <p:cNvCxnSpPr>
            <a:cxnSpLocks noChangeAspect="1"/>
          </p:cNvCxnSpPr>
          <p:nvPr/>
        </p:nvCxnSpPr>
        <p:spPr>
          <a:xfrm rot="18540000" flipH="1">
            <a:off x="7361887" y="1779036"/>
            <a:ext cx="364551" cy="288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29A28E-B176-E7B5-2901-1E9108143487}"/>
              </a:ext>
            </a:extLst>
          </p:cNvPr>
          <p:cNvCxnSpPr>
            <a:cxnSpLocks noChangeAspect="1"/>
          </p:cNvCxnSpPr>
          <p:nvPr/>
        </p:nvCxnSpPr>
        <p:spPr>
          <a:xfrm rot="21540000" flipV="1">
            <a:off x="5743666" y="2898572"/>
            <a:ext cx="864000" cy="550659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7CF6EA-60FE-402D-05ED-8B563B8E1915}"/>
              </a:ext>
            </a:extLst>
          </p:cNvPr>
          <p:cNvCxnSpPr>
            <a:cxnSpLocks noChangeAspect="1"/>
          </p:cNvCxnSpPr>
          <p:nvPr/>
        </p:nvCxnSpPr>
        <p:spPr>
          <a:xfrm rot="21360000">
            <a:off x="5604522" y="1692140"/>
            <a:ext cx="972000" cy="87643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D9DE24-1543-2304-19D0-F8702754643A}"/>
              </a:ext>
            </a:extLst>
          </p:cNvPr>
          <p:cNvGrpSpPr/>
          <p:nvPr/>
        </p:nvGrpSpPr>
        <p:grpSpPr>
          <a:xfrm>
            <a:off x="1235200" y="1216147"/>
            <a:ext cx="7242913" cy="4904775"/>
            <a:chOff x="3384000" y="820800"/>
            <a:chExt cx="7242913" cy="49047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79EE1C-39EE-B937-47E6-A5F28CD6BDE2}"/>
                </a:ext>
              </a:extLst>
            </p:cNvPr>
            <p:cNvSpPr txBox="1"/>
            <p:nvPr/>
          </p:nvSpPr>
          <p:spPr>
            <a:xfrm>
              <a:off x="338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16F043-94EB-38B2-C74D-35E93BDDF107}"/>
                </a:ext>
              </a:extLst>
            </p:cNvPr>
            <p:cNvSpPr txBox="1"/>
            <p:nvPr/>
          </p:nvSpPr>
          <p:spPr>
            <a:xfrm>
              <a:off x="554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645F535-6E4B-A30B-8D9B-0ACF0FE18A2F}"/>
                </a:ext>
              </a:extLst>
            </p:cNvPr>
            <p:cNvSpPr txBox="1"/>
            <p:nvPr/>
          </p:nvSpPr>
          <p:spPr>
            <a:xfrm>
              <a:off x="770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4F915C-9ECC-BC02-D186-546EE1082406}"/>
                </a:ext>
              </a:extLst>
            </p:cNvPr>
            <p:cNvSpPr txBox="1"/>
            <p:nvPr/>
          </p:nvSpPr>
          <p:spPr>
            <a:xfrm>
              <a:off x="986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BC0744-CF7E-99E5-9066-F0A69A8A0310}"/>
                </a:ext>
              </a:extLst>
            </p:cNvPr>
            <p:cNvSpPr txBox="1"/>
            <p:nvPr/>
          </p:nvSpPr>
          <p:spPr>
            <a:xfrm>
              <a:off x="338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9122D5-1AE6-3166-FF34-15A4CE283730}"/>
                </a:ext>
              </a:extLst>
            </p:cNvPr>
            <p:cNvSpPr txBox="1"/>
            <p:nvPr/>
          </p:nvSpPr>
          <p:spPr>
            <a:xfrm>
              <a:off x="554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680E2C-B26A-D39D-2AC6-4825E858DD96}"/>
                </a:ext>
              </a:extLst>
            </p:cNvPr>
            <p:cNvSpPr txBox="1"/>
            <p:nvPr/>
          </p:nvSpPr>
          <p:spPr>
            <a:xfrm>
              <a:off x="770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CC6E45-3A27-9EC4-C672-B923C6C8D854}"/>
                </a:ext>
              </a:extLst>
            </p:cNvPr>
            <p:cNvSpPr txBox="1"/>
            <p:nvPr/>
          </p:nvSpPr>
          <p:spPr>
            <a:xfrm>
              <a:off x="986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103F65-B7DA-6D2E-4CB1-2E54DA24C31A}"/>
                </a:ext>
              </a:extLst>
            </p:cNvPr>
            <p:cNvSpPr txBox="1"/>
            <p:nvPr/>
          </p:nvSpPr>
          <p:spPr>
            <a:xfrm>
              <a:off x="338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26617E-4F7C-70B8-75A6-EB58F7AFF665}"/>
                </a:ext>
              </a:extLst>
            </p:cNvPr>
            <p:cNvSpPr txBox="1"/>
            <p:nvPr/>
          </p:nvSpPr>
          <p:spPr>
            <a:xfrm>
              <a:off x="554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D60616-1037-243D-2417-5426FF912861}"/>
                </a:ext>
              </a:extLst>
            </p:cNvPr>
            <p:cNvSpPr txBox="1"/>
            <p:nvPr/>
          </p:nvSpPr>
          <p:spPr>
            <a:xfrm>
              <a:off x="770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AC326D-9BAC-FBB7-B3A3-B4DCFE325A4C}"/>
                </a:ext>
              </a:extLst>
            </p:cNvPr>
            <p:cNvSpPr txBox="1"/>
            <p:nvPr/>
          </p:nvSpPr>
          <p:spPr>
            <a:xfrm>
              <a:off x="986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43ABE5-552B-7E46-92B1-47BB7C3F196A}"/>
              </a:ext>
            </a:extLst>
          </p:cNvPr>
          <p:cNvGrpSpPr/>
          <p:nvPr/>
        </p:nvGrpSpPr>
        <p:grpSpPr>
          <a:xfrm>
            <a:off x="830785" y="1615886"/>
            <a:ext cx="6609274" cy="3469596"/>
            <a:chOff x="830785" y="1615886"/>
            <a:chExt cx="6609274" cy="34695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03E6EE-9B61-B8E6-327D-A9210D5C09EF}"/>
                </a:ext>
              </a:extLst>
            </p:cNvPr>
            <p:cNvSpPr txBox="1"/>
            <p:nvPr/>
          </p:nvSpPr>
          <p:spPr>
            <a:xfrm>
              <a:off x="884125" y="17806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3AB95A-1F31-7AE5-5070-12617529780A}"/>
                </a:ext>
              </a:extLst>
            </p:cNvPr>
            <p:cNvSpPr txBox="1"/>
            <p:nvPr/>
          </p:nvSpPr>
          <p:spPr>
            <a:xfrm>
              <a:off x="2979625" y="1779339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F209D8-4C93-254E-FA50-1EB144DC8F1F}"/>
                </a:ext>
              </a:extLst>
            </p:cNvPr>
            <p:cNvSpPr txBox="1"/>
            <p:nvPr/>
          </p:nvSpPr>
          <p:spPr>
            <a:xfrm>
              <a:off x="830785" y="2612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A8ECF-E55C-BFCB-4612-61790745DF75}"/>
                </a:ext>
              </a:extLst>
            </p:cNvPr>
            <p:cNvSpPr txBox="1"/>
            <p:nvPr/>
          </p:nvSpPr>
          <p:spPr>
            <a:xfrm>
              <a:off x="2980597" y="2612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2FDF39-CB21-312D-828C-E843D702B5DE}"/>
                </a:ext>
              </a:extLst>
            </p:cNvPr>
            <p:cNvSpPr txBox="1"/>
            <p:nvPr/>
          </p:nvSpPr>
          <p:spPr>
            <a:xfrm>
              <a:off x="6976471" y="1615886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C48041-8ACA-FD98-6C85-C25924D6388B}"/>
                </a:ext>
              </a:extLst>
            </p:cNvPr>
            <p:cNvSpPr txBox="1"/>
            <p:nvPr/>
          </p:nvSpPr>
          <p:spPr>
            <a:xfrm>
              <a:off x="6965572" y="2686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7FFC47-A03B-035A-17AF-FA0098008205}"/>
                </a:ext>
              </a:extLst>
            </p:cNvPr>
            <p:cNvSpPr txBox="1"/>
            <p:nvPr/>
          </p:nvSpPr>
          <p:spPr>
            <a:xfrm>
              <a:off x="5733097" y="1986002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BE3238-D513-579A-26AE-E289D107949A}"/>
                </a:ext>
              </a:extLst>
            </p:cNvPr>
            <p:cNvSpPr txBox="1"/>
            <p:nvPr/>
          </p:nvSpPr>
          <p:spPr>
            <a:xfrm>
              <a:off x="5723572" y="2630505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E8CC7F-CD54-2963-B530-30F3225E1DCB}"/>
                </a:ext>
              </a:extLst>
            </p:cNvPr>
            <p:cNvSpPr txBox="1"/>
            <p:nvPr/>
          </p:nvSpPr>
          <p:spPr>
            <a:xfrm>
              <a:off x="2850997" y="3800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32F74B-0292-616B-02CC-B23660DF3439}"/>
                </a:ext>
              </a:extLst>
            </p:cNvPr>
            <p:cNvSpPr txBox="1"/>
            <p:nvPr/>
          </p:nvSpPr>
          <p:spPr>
            <a:xfrm>
              <a:off x="2541060" y="4562262"/>
              <a:ext cx="870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7434970-3566-44DC-A189-EE1520934A6F}"/>
                </a:ext>
              </a:extLst>
            </p:cNvPr>
            <p:cNvSpPr txBox="1"/>
            <p:nvPr/>
          </p:nvSpPr>
          <p:spPr>
            <a:xfrm>
              <a:off x="4949887" y="4556261"/>
              <a:ext cx="870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677F65-793E-ED87-AD8D-0EB92537BB94}"/>
                </a:ext>
              </a:extLst>
            </p:cNvPr>
            <p:cNvSpPr txBox="1"/>
            <p:nvPr/>
          </p:nvSpPr>
          <p:spPr>
            <a:xfrm>
              <a:off x="5082879" y="3764261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2AD4E48-1DAF-D472-C627-9C0F25DB6AB5}"/>
              </a:ext>
            </a:extLst>
          </p:cNvPr>
          <p:cNvSpPr txBox="1"/>
          <p:nvPr/>
        </p:nvSpPr>
        <p:spPr>
          <a:xfrm>
            <a:off x="0" y="0"/>
            <a:ext cx="4076241" cy="618219"/>
          </a:xfrm>
          <a:prstGeom prst="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08000" rIns="72000" bIns="108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we observe…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176AF7-BAF4-1822-019A-E82877EA5E32}"/>
              </a:ext>
            </a:extLst>
          </p:cNvPr>
          <p:cNvSpPr txBox="1"/>
          <p:nvPr/>
        </p:nvSpPr>
        <p:spPr>
          <a:xfrm>
            <a:off x="-1" y="6174000"/>
            <a:ext cx="9144000" cy="684000"/>
          </a:xfrm>
          <a:prstGeom prst="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…is an irreversible</a:t>
            </a:r>
            <a:r>
              <a:rPr kumimoji="0" lang="en-NZ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transformation of what we can model</a:t>
            </a:r>
            <a:endParaRPr kumimoji="0" lang="en-NZ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9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841B8D2A-793C-FB95-CC8A-B36CB16A3913}"/>
              </a:ext>
            </a:extLst>
          </p:cNvPr>
          <p:cNvSpPr/>
          <p:nvPr/>
        </p:nvSpPr>
        <p:spPr bwMode="auto">
          <a:xfrm rot="1122109">
            <a:off x="6294118" y="2694267"/>
            <a:ext cx="2834890" cy="1444994"/>
          </a:xfrm>
          <a:prstGeom prst="irregularSeal2">
            <a:avLst/>
          </a:prstGeom>
          <a:solidFill>
            <a:srgbClr val="F5E653"/>
          </a:solidFill>
          <a:ln w="3175" cap="flat" cmpd="sng" algn="ctr">
            <a:solidFill>
              <a:srgbClr val="474774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blipFill>
                <a:blip r:embed="rId4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2231978"/>
            <a:ext cx="657899" cy="657899"/>
          </a:xfrm>
          <a:prstGeom prst="ellipse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BEEB1D0D-C478-3B1F-8FF6-9911281B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56" y="19332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lvl="0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What we </a:t>
            </a:r>
          </a:p>
          <a:p>
            <a:pPr lvl="0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can model</a:t>
            </a:r>
            <a:endParaRPr lang="en-US" sz="2000" b="1" dirty="0">
              <a:solidFill>
                <a:srgbClr val="474773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25318F5-5FA2-C073-B58B-CD2C1D03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830" y="18000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lvl="0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What we </a:t>
            </a:r>
          </a:p>
          <a:p>
            <a:pPr lvl="0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can observe</a:t>
            </a:r>
            <a:endParaRPr lang="en-US" sz="2000" b="1" dirty="0">
              <a:solidFill>
                <a:srgbClr val="474773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  <p:sp>
        <p:nvSpPr>
          <p:cNvPr id="8" name="Curved Right Arrow 6">
            <a:extLst>
              <a:ext uri="{FF2B5EF4-FFF2-40B4-BE49-F238E27FC236}">
                <a16:creationId xmlns:a16="http://schemas.microsoft.com/office/drawing/2014/main" id="{756C1BD9-DAE9-9172-18F0-58C9C01C33D3}"/>
              </a:ext>
            </a:extLst>
          </p:cNvPr>
          <p:cNvSpPr/>
          <p:nvPr/>
        </p:nvSpPr>
        <p:spPr bwMode="auto">
          <a:xfrm rot="15971977" flipH="1">
            <a:off x="3789139" y="-1621800"/>
            <a:ext cx="1024134" cy="4374568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noProof="0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Nice</a:t>
                </a: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blipFill>
                <a:blip r:embed="rId6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6">
            <a:extLst>
              <a:ext uri="{FF2B5EF4-FFF2-40B4-BE49-F238E27FC236}">
                <a16:creationId xmlns:a16="http://schemas.microsoft.com/office/drawing/2014/main" id="{817EA139-1B80-A1C5-9522-4466F6FFAE7F}"/>
              </a:ext>
            </a:extLst>
          </p:cNvPr>
          <p:cNvSpPr/>
          <p:nvPr/>
        </p:nvSpPr>
        <p:spPr bwMode="auto">
          <a:xfrm rot="15971977" flipV="1">
            <a:off x="3859110" y="84002"/>
            <a:ext cx="757824" cy="4318905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891264"/>
                <a:ext cx="2988000" cy="12211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891264"/>
                <a:ext cx="2988000" cy="1221175"/>
              </a:xfrm>
              <a:prstGeom prst="roundRect">
                <a:avLst/>
              </a:prstGeom>
              <a:blipFill>
                <a:blip r:embed="rId7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C4FDE28-8669-AE9C-C389-8629A6EDCB23}"/>
              </a:ext>
            </a:extLst>
          </p:cNvPr>
          <p:cNvGrpSpPr/>
          <p:nvPr/>
        </p:nvGrpSpPr>
        <p:grpSpPr>
          <a:xfrm rot="21022610">
            <a:off x="6136972" y="3610831"/>
            <a:ext cx="2960001" cy="2504901"/>
            <a:chOff x="6102531" y="4126946"/>
            <a:chExt cx="2960001" cy="25049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AB12D4-B72D-FD4B-5FD5-23F43574B851}"/>
                </a:ext>
              </a:extLst>
            </p:cNvPr>
            <p:cNvSpPr/>
            <p:nvPr/>
          </p:nvSpPr>
          <p:spPr bwMode="auto">
            <a:xfrm>
              <a:off x="6183086" y="5049083"/>
              <a:ext cx="2824436" cy="742117"/>
            </a:xfrm>
            <a:prstGeom prst="rect">
              <a:avLst/>
            </a:prstGeom>
            <a:solidFill>
              <a:srgbClr val="FFEDE2"/>
            </a:solidFill>
            <a:ln w="635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</a:endParaRPr>
            </a:p>
          </p:txBody>
        </p:sp>
        <p:pic>
          <p:nvPicPr>
            <p:cNvPr id="1026" name="Picture 2" descr="You Win Text Sign on Explosion Blast As Game Symbol or Comic Humor Winner  Competition Vector Flat Cartoon Image Stock Vector - Illustration of  design, background: 166212481">
              <a:extLst>
                <a:ext uri="{FF2B5EF4-FFF2-40B4-BE49-F238E27FC236}">
                  <a16:creationId xmlns:a16="http://schemas.microsoft.com/office/drawing/2014/main" id="{30324A2F-D9B2-746C-1F37-A6065DEAE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531" y="4126946"/>
              <a:ext cx="2960001" cy="250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70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A8AE58-DF99-8E6E-6157-7CEACCE6F30C}"/>
              </a:ext>
            </a:extLst>
          </p:cNvPr>
          <p:cNvGrpSpPr/>
          <p:nvPr/>
        </p:nvGrpSpPr>
        <p:grpSpPr>
          <a:xfrm>
            <a:off x="665887" y="1028261"/>
            <a:ext cx="7200000" cy="5040000"/>
            <a:chOff x="2880000" y="720000"/>
            <a:chExt cx="7200000" cy="5040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E9AE733-57CD-7CA4-8FBE-FE2B9DC77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2548" y="1818000"/>
              <a:ext cx="1427911" cy="684000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DDA53F-34E9-8A00-79EF-42D94865EB3D}"/>
                </a:ext>
              </a:extLst>
            </p:cNvPr>
            <p:cNvGrpSpPr/>
            <p:nvPr/>
          </p:nvGrpSpPr>
          <p:grpSpPr>
            <a:xfrm>
              <a:off x="2880000" y="720000"/>
              <a:ext cx="7200000" cy="720000"/>
              <a:chOff x="2880000" y="720000"/>
              <a:chExt cx="7200000" cy="720000"/>
            </a:xfrm>
          </p:grpSpPr>
          <p:pic>
            <p:nvPicPr>
              <p:cNvPr id="59" name="Graphic 58" descr="Wireless router with solid fill">
                <a:extLst>
                  <a:ext uri="{FF2B5EF4-FFF2-40B4-BE49-F238E27FC236}">
                    <a16:creationId xmlns:a16="http://schemas.microsoft.com/office/drawing/2014/main" id="{699A102C-672C-CD2D-5C21-C24EBFD14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" name="Graphic 59" descr="Wireless router with solid fill">
                <a:extLst>
                  <a:ext uri="{FF2B5EF4-FFF2-40B4-BE49-F238E27FC236}">
                    <a16:creationId xmlns:a16="http://schemas.microsoft.com/office/drawing/2014/main" id="{70283BA9-2C8D-9D5D-E62E-EC896A599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" name="Graphic 60" descr="Wireless router with solid fill">
                <a:extLst>
                  <a:ext uri="{FF2B5EF4-FFF2-40B4-BE49-F238E27FC236}">
                    <a16:creationId xmlns:a16="http://schemas.microsoft.com/office/drawing/2014/main" id="{D963AC3E-802F-78BD-5175-1B31F3791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2" name="Graphic 61" descr="Wireless router with solid fill">
                <a:extLst>
                  <a:ext uri="{FF2B5EF4-FFF2-40B4-BE49-F238E27FC236}">
                    <a16:creationId xmlns:a16="http://schemas.microsoft.com/office/drawing/2014/main" id="{86B2AD3F-D518-34A2-B7D3-7D0F0A981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228B451-2770-3EA1-CDBA-D11457F445E7}"/>
                </a:ext>
              </a:extLst>
            </p:cNvPr>
            <p:cNvGrpSpPr/>
            <p:nvPr/>
          </p:nvGrpSpPr>
          <p:grpSpPr>
            <a:xfrm>
              <a:off x="2880000" y="2880000"/>
              <a:ext cx="7200000" cy="720000"/>
              <a:chOff x="2880000" y="720000"/>
              <a:chExt cx="7200000" cy="720000"/>
            </a:xfrm>
          </p:grpSpPr>
          <p:pic>
            <p:nvPicPr>
              <p:cNvPr id="55" name="Graphic 54" descr="Wireless router with solid fill">
                <a:extLst>
                  <a:ext uri="{FF2B5EF4-FFF2-40B4-BE49-F238E27FC236}">
                    <a16:creationId xmlns:a16="http://schemas.microsoft.com/office/drawing/2014/main" id="{3443B16B-C47A-9FEE-AC81-0B1E44D34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6" name="Graphic 55" descr="Wireless router with solid fill">
                <a:extLst>
                  <a:ext uri="{FF2B5EF4-FFF2-40B4-BE49-F238E27FC236}">
                    <a16:creationId xmlns:a16="http://schemas.microsoft.com/office/drawing/2014/main" id="{E41BED8C-CDF6-685E-199C-CEDC50D8A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7" name="Graphic 56" descr="Wireless router with solid fill">
                <a:extLst>
                  <a:ext uri="{FF2B5EF4-FFF2-40B4-BE49-F238E27FC236}">
                    <a16:creationId xmlns:a16="http://schemas.microsoft.com/office/drawing/2014/main" id="{4ADB094E-39AB-DD6C-759D-9EAFA84F1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8" name="Graphic 57" descr="Wireless router with solid fill">
                <a:extLst>
                  <a:ext uri="{FF2B5EF4-FFF2-40B4-BE49-F238E27FC236}">
                    <a16:creationId xmlns:a16="http://schemas.microsoft.com/office/drawing/2014/main" id="{7605F7DE-4032-89C3-5587-F080CC188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25D08A8-B8EA-4DC0-DF3D-A8758DF1B3A7}"/>
                </a:ext>
              </a:extLst>
            </p:cNvPr>
            <p:cNvGrpSpPr/>
            <p:nvPr/>
          </p:nvGrpSpPr>
          <p:grpSpPr>
            <a:xfrm>
              <a:off x="2880000" y="5040000"/>
              <a:ext cx="7200000" cy="720000"/>
              <a:chOff x="2880000" y="720000"/>
              <a:chExt cx="7200000" cy="720000"/>
            </a:xfrm>
          </p:grpSpPr>
          <p:pic>
            <p:nvPicPr>
              <p:cNvPr id="51" name="Graphic 50" descr="Wireless router with solid fill">
                <a:extLst>
                  <a:ext uri="{FF2B5EF4-FFF2-40B4-BE49-F238E27FC236}">
                    <a16:creationId xmlns:a16="http://schemas.microsoft.com/office/drawing/2014/main" id="{AC7D1762-609C-57C7-252B-5BE7EDA60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" name="Graphic 52" descr="Wireless router with solid fill">
                <a:extLst>
                  <a:ext uri="{FF2B5EF4-FFF2-40B4-BE49-F238E27FC236}">
                    <a16:creationId xmlns:a16="http://schemas.microsoft.com/office/drawing/2014/main" id="{067CD6A3-A343-35F1-37EC-1FDA3C77E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" name="Graphic 53" descr="Wireless router with solid fill">
                <a:extLst>
                  <a:ext uri="{FF2B5EF4-FFF2-40B4-BE49-F238E27FC236}">
                    <a16:creationId xmlns:a16="http://schemas.microsoft.com/office/drawing/2014/main" id="{160D54F9-1866-8E2A-C1C5-D1DF8A51D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0FD880A-050F-6F8A-91D4-0EC0A18D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81626" y="3575031"/>
              <a:ext cx="1427911" cy="684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D203894-44E9-BCE7-27DD-CD8633108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4185" y="1815732"/>
              <a:ext cx="1427911" cy="684000"/>
            </a:xfrm>
            <a:prstGeom prst="rect">
              <a:avLst/>
            </a:prstGeom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A96E77-D382-A335-B3DD-C8E503BEDA44}"/>
              </a:ext>
            </a:extLst>
          </p:cNvPr>
          <p:cNvCxnSpPr>
            <a:cxnSpLocks/>
          </p:cNvCxnSpPr>
          <p:nvPr/>
        </p:nvCxnSpPr>
        <p:spPr>
          <a:xfrm>
            <a:off x="1243790" y="1748261"/>
            <a:ext cx="345985" cy="45981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739D50-A38C-DC71-C0AE-38884477ABA6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2603862" y="1748261"/>
            <a:ext cx="582025" cy="45981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C90F8F-93FD-1570-CAF2-E1FDCC69D78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22616" y="2878120"/>
            <a:ext cx="297968" cy="396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4EB35F-18F5-AA20-E235-7A8E1627D67C}"/>
              </a:ext>
            </a:extLst>
          </p:cNvPr>
          <p:cNvCxnSpPr>
            <a:cxnSpLocks noChangeAspect="1"/>
          </p:cNvCxnSpPr>
          <p:nvPr/>
        </p:nvCxnSpPr>
        <p:spPr>
          <a:xfrm rot="240000" flipH="1" flipV="1">
            <a:off x="2394702" y="2814307"/>
            <a:ext cx="504000" cy="398172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4208F6-7555-5419-51FB-ABCA48A8BD05}"/>
              </a:ext>
            </a:extLst>
          </p:cNvPr>
          <p:cNvCxnSpPr>
            <a:cxnSpLocks noChangeAspect="1"/>
          </p:cNvCxnSpPr>
          <p:nvPr/>
        </p:nvCxnSpPr>
        <p:spPr>
          <a:xfrm rot="21180000">
            <a:off x="3252348" y="3864238"/>
            <a:ext cx="288000" cy="320311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98773A-7BAD-7F17-3BE2-7BEA7C52D2A3}"/>
              </a:ext>
            </a:extLst>
          </p:cNvPr>
          <p:cNvCxnSpPr>
            <a:cxnSpLocks noChangeAspect="1"/>
            <a:endCxn id="49" idx="1"/>
          </p:cNvCxnSpPr>
          <p:nvPr/>
        </p:nvCxnSpPr>
        <p:spPr>
          <a:xfrm flipH="1">
            <a:off x="4595424" y="3883292"/>
            <a:ext cx="536606" cy="342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D8D4CD-5EEC-390E-6606-73ABFC89347D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4428452" y="4637847"/>
            <a:ext cx="896415" cy="708189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E5056D-831B-2498-A32C-7BC0A14C2E19}"/>
              </a:ext>
            </a:extLst>
          </p:cNvPr>
          <p:cNvCxnSpPr>
            <a:cxnSpLocks noChangeAspect="1"/>
          </p:cNvCxnSpPr>
          <p:nvPr/>
        </p:nvCxnSpPr>
        <p:spPr>
          <a:xfrm rot="3060000" flipH="1" flipV="1">
            <a:off x="7361887" y="2956749"/>
            <a:ext cx="364551" cy="288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FD17FF-EB66-8B2E-E0DE-D7BF787F7FD0}"/>
              </a:ext>
            </a:extLst>
          </p:cNvPr>
          <p:cNvCxnSpPr>
            <a:cxnSpLocks noChangeAspect="1"/>
          </p:cNvCxnSpPr>
          <p:nvPr/>
        </p:nvCxnSpPr>
        <p:spPr>
          <a:xfrm rot="18540000" flipH="1">
            <a:off x="7361887" y="1779036"/>
            <a:ext cx="364551" cy="288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29A28E-B176-E7B5-2901-1E9108143487}"/>
              </a:ext>
            </a:extLst>
          </p:cNvPr>
          <p:cNvCxnSpPr>
            <a:cxnSpLocks noChangeAspect="1"/>
          </p:cNvCxnSpPr>
          <p:nvPr/>
        </p:nvCxnSpPr>
        <p:spPr>
          <a:xfrm rot="21540000" flipV="1">
            <a:off x="5743666" y="2898572"/>
            <a:ext cx="864000" cy="550659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7CF6EA-60FE-402D-05ED-8B563B8E1915}"/>
              </a:ext>
            </a:extLst>
          </p:cNvPr>
          <p:cNvCxnSpPr>
            <a:cxnSpLocks noChangeAspect="1"/>
          </p:cNvCxnSpPr>
          <p:nvPr/>
        </p:nvCxnSpPr>
        <p:spPr>
          <a:xfrm rot="21360000">
            <a:off x="5604522" y="1692140"/>
            <a:ext cx="972000" cy="87643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D9DE24-1543-2304-19D0-F8702754643A}"/>
              </a:ext>
            </a:extLst>
          </p:cNvPr>
          <p:cNvGrpSpPr/>
          <p:nvPr/>
        </p:nvGrpSpPr>
        <p:grpSpPr>
          <a:xfrm>
            <a:off x="1235200" y="1216147"/>
            <a:ext cx="7242913" cy="4904775"/>
            <a:chOff x="3384000" y="820800"/>
            <a:chExt cx="7242913" cy="49047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79EE1C-39EE-B937-47E6-A5F28CD6BDE2}"/>
                </a:ext>
              </a:extLst>
            </p:cNvPr>
            <p:cNvSpPr txBox="1"/>
            <p:nvPr/>
          </p:nvSpPr>
          <p:spPr>
            <a:xfrm>
              <a:off x="338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16F043-94EB-38B2-C74D-35E93BDDF107}"/>
                </a:ext>
              </a:extLst>
            </p:cNvPr>
            <p:cNvSpPr txBox="1"/>
            <p:nvPr/>
          </p:nvSpPr>
          <p:spPr>
            <a:xfrm>
              <a:off x="554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645F535-6E4B-A30B-8D9B-0ACF0FE18A2F}"/>
                </a:ext>
              </a:extLst>
            </p:cNvPr>
            <p:cNvSpPr txBox="1"/>
            <p:nvPr/>
          </p:nvSpPr>
          <p:spPr>
            <a:xfrm>
              <a:off x="770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4F915C-9ECC-BC02-D186-546EE1082406}"/>
                </a:ext>
              </a:extLst>
            </p:cNvPr>
            <p:cNvSpPr txBox="1"/>
            <p:nvPr/>
          </p:nvSpPr>
          <p:spPr>
            <a:xfrm>
              <a:off x="986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BC0744-CF7E-99E5-9066-F0A69A8A0310}"/>
                </a:ext>
              </a:extLst>
            </p:cNvPr>
            <p:cNvSpPr txBox="1"/>
            <p:nvPr/>
          </p:nvSpPr>
          <p:spPr>
            <a:xfrm>
              <a:off x="338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9122D5-1AE6-3166-FF34-15A4CE283730}"/>
                </a:ext>
              </a:extLst>
            </p:cNvPr>
            <p:cNvSpPr txBox="1"/>
            <p:nvPr/>
          </p:nvSpPr>
          <p:spPr>
            <a:xfrm>
              <a:off x="554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680E2C-B26A-D39D-2AC6-4825E858DD96}"/>
                </a:ext>
              </a:extLst>
            </p:cNvPr>
            <p:cNvSpPr txBox="1"/>
            <p:nvPr/>
          </p:nvSpPr>
          <p:spPr>
            <a:xfrm>
              <a:off x="770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CC6E45-3A27-9EC4-C672-B923C6C8D854}"/>
                </a:ext>
              </a:extLst>
            </p:cNvPr>
            <p:cNvSpPr txBox="1"/>
            <p:nvPr/>
          </p:nvSpPr>
          <p:spPr>
            <a:xfrm>
              <a:off x="986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103F65-B7DA-6D2E-4CB1-2E54DA24C31A}"/>
                </a:ext>
              </a:extLst>
            </p:cNvPr>
            <p:cNvSpPr txBox="1"/>
            <p:nvPr/>
          </p:nvSpPr>
          <p:spPr>
            <a:xfrm>
              <a:off x="338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D60616-1037-243D-2417-5426FF912861}"/>
                </a:ext>
              </a:extLst>
            </p:cNvPr>
            <p:cNvSpPr txBox="1"/>
            <p:nvPr/>
          </p:nvSpPr>
          <p:spPr>
            <a:xfrm>
              <a:off x="770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AC326D-9BAC-FBB7-B3A3-B4DCFE325A4C}"/>
                </a:ext>
              </a:extLst>
            </p:cNvPr>
            <p:cNvSpPr txBox="1"/>
            <p:nvPr/>
          </p:nvSpPr>
          <p:spPr>
            <a:xfrm>
              <a:off x="986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43ABE5-552B-7E46-92B1-47BB7C3F196A}"/>
              </a:ext>
            </a:extLst>
          </p:cNvPr>
          <p:cNvGrpSpPr/>
          <p:nvPr/>
        </p:nvGrpSpPr>
        <p:grpSpPr>
          <a:xfrm>
            <a:off x="830785" y="1615886"/>
            <a:ext cx="6609274" cy="3463595"/>
            <a:chOff x="830785" y="1615886"/>
            <a:chExt cx="6609274" cy="34635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03E6EE-9B61-B8E6-327D-A9210D5C09EF}"/>
                </a:ext>
              </a:extLst>
            </p:cNvPr>
            <p:cNvSpPr txBox="1"/>
            <p:nvPr/>
          </p:nvSpPr>
          <p:spPr>
            <a:xfrm>
              <a:off x="884125" y="17806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3AB95A-1F31-7AE5-5070-12617529780A}"/>
                </a:ext>
              </a:extLst>
            </p:cNvPr>
            <p:cNvSpPr txBox="1"/>
            <p:nvPr/>
          </p:nvSpPr>
          <p:spPr>
            <a:xfrm>
              <a:off x="2979625" y="1779339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F209D8-4C93-254E-FA50-1EB144DC8F1F}"/>
                </a:ext>
              </a:extLst>
            </p:cNvPr>
            <p:cNvSpPr txBox="1"/>
            <p:nvPr/>
          </p:nvSpPr>
          <p:spPr>
            <a:xfrm>
              <a:off x="830785" y="2612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A8ECF-E55C-BFCB-4612-61790745DF75}"/>
                </a:ext>
              </a:extLst>
            </p:cNvPr>
            <p:cNvSpPr txBox="1"/>
            <p:nvPr/>
          </p:nvSpPr>
          <p:spPr>
            <a:xfrm>
              <a:off x="2980597" y="2612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2FDF39-CB21-312D-828C-E843D702B5DE}"/>
                </a:ext>
              </a:extLst>
            </p:cNvPr>
            <p:cNvSpPr txBox="1"/>
            <p:nvPr/>
          </p:nvSpPr>
          <p:spPr>
            <a:xfrm>
              <a:off x="6976471" y="1615886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C48041-8ACA-FD98-6C85-C25924D6388B}"/>
                </a:ext>
              </a:extLst>
            </p:cNvPr>
            <p:cNvSpPr txBox="1"/>
            <p:nvPr/>
          </p:nvSpPr>
          <p:spPr>
            <a:xfrm>
              <a:off x="6965572" y="2686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7FFC47-A03B-035A-17AF-FA0098008205}"/>
                </a:ext>
              </a:extLst>
            </p:cNvPr>
            <p:cNvSpPr txBox="1"/>
            <p:nvPr/>
          </p:nvSpPr>
          <p:spPr>
            <a:xfrm>
              <a:off x="5733097" y="1986002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BE3238-D513-579A-26AE-E289D107949A}"/>
                </a:ext>
              </a:extLst>
            </p:cNvPr>
            <p:cNvSpPr txBox="1"/>
            <p:nvPr/>
          </p:nvSpPr>
          <p:spPr>
            <a:xfrm>
              <a:off x="5723572" y="2630505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E8CC7F-CD54-2963-B530-30F3225E1DCB}"/>
                </a:ext>
              </a:extLst>
            </p:cNvPr>
            <p:cNvSpPr txBox="1"/>
            <p:nvPr/>
          </p:nvSpPr>
          <p:spPr>
            <a:xfrm>
              <a:off x="2850997" y="3800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32F74B-0292-616B-02CC-B23660DF3439}"/>
                </a:ext>
              </a:extLst>
            </p:cNvPr>
            <p:cNvSpPr txBox="1"/>
            <p:nvPr/>
          </p:nvSpPr>
          <p:spPr>
            <a:xfrm>
              <a:off x="3180318" y="4539035"/>
              <a:ext cx="870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7434970-3566-44DC-A189-EE1520934A6F}"/>
                </a:ext>
              </a:extLst>
            </p:cNvPr>
            <p:cNvSpPr txBox="1"/>
            <p:nvPr/>
          </p:nvSpPr>
          <p:spPr>
            <a:xfrm>
              <a:off x="4949887" y="4556261"/>
              <a:ext cx="870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677F65-793E-ED87-AD8D-0EB92537BB94}"/>
                </a:ext>
              </a:extLst>
            </p:cNvPr>
            <p:cNvSpPr txBox="1"/>
            <p:nvPr/>
          </p:nvSpPr>
          <p:spPr>
            <a:xfrm>
              <a:off x="5082879" y="3764261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2AD4E48-1DAF-D472-C627-9C0F25DB6AB5}"/>
              </a:ext>
            </a:extLst>
          </p:cNvPr>
          <p:cNvSpPr txBox="1"/>
          <p:nvPr/>
        </p:nvSpPr>
        <p:spPr>
          <a:xfrm>
            <a:off x="0" y="0"/>
            <a:ext cx="4076241" cy="618219"/>
          </a:xfrm>
          <a:prstGeom prst="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08000" rIns="72000" bIns="108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we observe…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176AF7-BAF4-1822-019A-E82877EA5E32}"/>
              </a:ext>
            </a:extLst>
          </p:cNvPr>
          <p:cNvSpPr txBox="1"/>
          <p:nvPr/>
        </p:nvSpPr>
        <p:spPr>
          <a:xfrm>
            <a:off x="-1" y="6174000"/>
            <a:ext cx="9144000" cy="684000"/>
          </a:xfrm>
          <a:prstGeom prst="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…is an irreversible transformation of what we can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291F6-B196-40E3-EE06-89B68FFF2153}"/>
              </a:ext>
            </a:extLst>
          </p:cNvPr>
          <p:cNvSpPr txBox="1"/>
          <p:nvPr/>
        </p:nvSpPr>
        <p:spPr>
          <a:xfrm rot="21292046">
            <a:off x="1248981" y="5719585"/>
            <a:ext cx="37057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linear</a:t>
            </a:r>
          </a:p>
          <a:p>
            <a:r>
              <a:rPr lang="en-US" sz="6000" dirty="0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^</a:t>
            </a:r>
            <a:endParaRPr lang="en-NZ" sz="6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6F3170B-2119-544B-15DA-F378FE4DABAA}"/>
              </a:ext>
            </a:extLst>
          </p:cNvPr>
          <p:cNvCxnSpPr>
            <a:cxnSpLocks noChangeAspect="1"/>
          </p:cNvCxnSpPr>
          <p:nvPr/>
        </p:nvCxnSpPr>
        <p:spPr>
          <a:xfrm rot="10800000" flipH="1">
            <a:off x="2197144" y="4630204"/>
            <a:ext cx="1242671" cy="792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3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A8AE58-DF99-8E6E-6157-7CEACCE6F30C}"/>
              </a:ext>
            </a:extLst>
          </p:cNvPr>
          <p:cNvGrpSpPr/>
          <p:nvPr/>
        </p:nvGrpSpPr>
        <p:grpSpPr>
          <a:xfrm>
            <a:off x="665887" y="1028261"/>
            <a:ext cx="7200000" cy="5040000"/>
            <a:chOff x="2880000" y="720000"/>
            <a:chExt cx="7200000" cy="5040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E9AE733-57CD-7CA4-8FBE-FE2B9DC77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2548" y="1818000"/>
              <a:ext cx="1427911" cy="684000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DDA53F-34E9-8A00-79EF-42D94865EB3D}"/>
                </a:ext>
              </a:extLst>
            </p:cNvPr>
            <p:cNvGrpSpPr/>
            <p:nvPr/>
          </p:nvGrpSpPr>
          <p:grpSpPr>
            <a:xfrm>
              <a:off x="2880000" y="720000"/>
              <a:ext cx="2880000" cy="720000"/>
              <a:chOff x="2880000" y="720000"/>
              <a:chExt cx="2880000" cy="720000"/>
            </a:xfrm>
          </p:grpSpPr>
          <p:pic>
            <p:nvPicPr>
              <p:cNvPr id="59" name="Graphic 58" descr="Wireless router with solid fill">
                <a:extLst>
                  <a:ext uri="{FF2B5EF4-FFF2-40B4-BE49-F238E27FC236}">
                    <a16:creationId xmlns:a16="http://schemas.microsoft.com/office/drawing/2014/main" id="{699A102C-672C-CD2D-5C21-C24EBFD14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" name="Graphic 59" descr="Wireless router with solid fill">
                <a:extLst>
                  <a:ext uri="{FF2B5EF4-FFF2-40B4-BE49-F238E27FC236}">
                    <a16:creationId xmlns:a16="http://schemas.microsoft.com/office/drawing/2014/main" id="{70283BA9-2C8D-9D5D-E62E-EC896A599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228B451-2770-3EA1-CDBA-D11457F445E7}"/>
                </a:ext>
              </a:extLst>
            </p:cNvPr>
            <p:cNvGrpSpPr/>
            <p:nvPr/>
          </p:nvGrpSpPr>
          <p:grpSpPr>
            <a:xfrm>
              <a:off x="2880000" y="2880000"/>
              <a:ext cx="5040000" cy="720000"/>
              <a:chOff x="2880000" y="720000"/>
              <a:chExt cx="5040000" cy="720000"/>
            </a:xfrm>
          </p:grpSpPr>
          <p:pic>
            <p:nvPicPr>
              <p:cNvPr id="55" name="Graphic 54" descr="Wireless router with solid fill">
                <a:extLst>
                  <a:ext uri="{FF2B5EF4-FFF2-40B4-BE49-F238E27FC236}">
                    <a16:creationId xmlns:a16="http://schemas.microsoft.com/office/drawing/2014/main" id="{3443B16B-C47A-9FEE-AC81-0B1E44D34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6" name="Graphic 55" descr="Wireless router with solid fill">
                <a:extLst>
                  <a:ext uri="{FF2B5EF4-FFF2-40B4-BE49-F238E27FC236}">
                    <a16:creationId xmlns:a16="http://schemas.microsoft.com/office/drawing/2014/main" id="{E41BED8C-CDF6-685E-199C-CEDC50D8A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7" name="Graphic 56" descr="Wireless router with solid fill">
                <a:extLst>
                  <a:ext uri="{FF2B5EF4-FFF2-40B4-BE49-F238E27FC236}">
                    <a16:creationId xmlns:a16="http://schemas.microsoft.com/office/drawing/2014/main" id="{4ADB094E-39AB-DD6C-759D-9EAFA84F1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25D08A8-B8EA-4DC0-DF3D-A8758DF1B3A7}"/>
                </a:ext>
              </a:extLst>
            </p:cNvPr>
            <p:cNvGrpSpPr/>
            <p:nvPr/>
          </p:nvGrpSpPr>
          <p:grpSpPr>
            <a:xfrm>
              <a:off x="2880000" y="5040000"/>
              <a:ext cx="7200000" cy="720000"/>
              <a:chOff x="2880000" y="720000"/>
              <a:chExt cx="7200000" cy="720000"/>
            </a:xfrm>
          </p:grpSpPr>
          <p:pic>
            <p:nvPicPr>
              <p:cNvPr id="51" name="Graphic 50" descr="Wireless router with solid fill">
                <a:extLst>
                  <a:ext uri="{FF2B5EF4-FFF2-40B4-BE49-F238E27FC236}">
                    <a16:creationId xmlns:a16="http://schemas.microsoft.com/office/drawing/2014/main" id="{AC7D1762-609C-57C7-252B-5BE7EDA60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" name="Graphic 52" descr="Wireless router with solid fill">
                <a:extLst>
                  <a:ext uri="{FF2B5EF4-FFF2-40B4-BE49-F238E27FC236}">
                    <a16:creationId xmlns:a16="http://schemas.microsoft.com/office/drawing/2014/main" id="{067CD6A3-A343-35F1-37EC-1FDA3C77E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" name="Graphic 53" descr="Wireless router with solid fill">
                <a:extLst>
                  <a:ext uri="{FF2B5EF4-FFF2-40B4-BE49-F238E27FC236}">
                    <a16:creationId xmlns:a16="http://schemas.microsoft.com/office/drawing/2014/main" id="{160D54F9-1866-8E2A-C1C5-D1DF8A51D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0FD880A-050F-6F8A-91D4-0EC0A18D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81626" y="3575031"/>
              <a:ext cx="1427911" cy="684000"/>
            </a:xfrm>
            <a:prstGeom prst="rect">
              <a:avLst/>
            </a:prstGeom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A96E77-D382-A335-B3DD-C8E503BEDA44}"/>
              </a:ext>
            </a:extLst>
          </p:cNvPr>
          <p:cNvCxnSpPr>
            <a:cxnSpLocks/>
          </p:cNvCxnSpPr>
          <p:nvPr/>
        </p:nvCxnSpPr>
        <p:spPr>
          <a:xfrm>
            <a:off x="1243790" y="1748261"/>
            <a:ext cx="345985" cy="45981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739D50-A38C-DC71-C0AE-38884477ABA6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2603862" y="1748261"/>
            <a:ext cx="582025" cy="459814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C90F8F-93FD-1570-CAF2-E1FDCC69D78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22616" y="2878120"/>
            <a:ext cx="297968" cy="396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4EB35F-18F5-AA20-E235-7A8E1627D67C}"/>
              </a:ext>
            </a:extLst>
          </p:cNvPr>
          <p:cNvCxnSpPr>
            <a:cxnSpLocks noChangeAspect="1"/>
          </p:cNvCxnSpPr>
          <p:nvPr/>
        </p:nvCxnSpPr>
        <p:spPr>
          <a:xfrm rot="240000" flipH="1" flipV="1">
            <a:off x="2394702" y="2814307"/>
            <a:ext cx="504000" cy="398172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4208F6-7555-5419-51FB-ABCA48A8BD05}"/>
              </a:ext>
            </a:extLst>
          </p:cNvPr>
          <p:cNvCxnSpPr>
            <a:cxnSpLocks noChangeAspect="1"/>
          </p:cNvCxnSpPr>
          <p:nvPr/>
        </p:nvCxnSpPr>
        <p:spPr>
          <a:xfrm rot="21180000">
            <a:off x="3252348" y="3864238"/>
            <a:ext cx="288000" cy="320311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98773A-7BAD-7F17-3BE2-7BEA7C52D2A3}"/>
              </a:ext>
            </a:extLst>
          </p:cNvPr>
          <p:cNvCxnSpPr>
            <a:cxnSpLocks noChangeAspect="1"/>
            <a:endCxn id="49" idx="1"/>
          </p:cNvCxnSpPr>
          <p:nvPr/>
        </p:nvCxnSpPr>
        <p:spPr>
          <a:xfrm flipH="1">
            <a:off x="4595424" y="3883292"/>
            <a:ext cx="536606" cy="342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D8D4CD-5EEC-390E-6606-73ABFC89347D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4428452" y="4637847"/>
            <a:ext cx="896415" cy="708189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D9DE24-1543-2304-19D0-F8702754643A}"/>
              </a:ext>
            </a:extLst>
          </p:cNvPr>
          <p:cNvGrpSpPr/>
          <p:nvPr/>
        </p:nvGrpSpPr>
        <p:grpSpPr>
          <a:xfrm>
            <a:off x="1235200" y="1216147"/>
            <a:ext cx="7242913" cy="4904775"/>
            <a:chOff x="3384000" y="820800"/>
            <a:chExt cx="7242913" cy="49047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79EE1C-39EE-B937-47E6-A5F28CD6BDE2}"/>
                </a:ext>
              </a:extLst>
            </p:cNvPr>
            <p:cNvSpPr txBox="1"/>
            <p:nvPr/>
          </p:nvSpPr>
          <p:spPr>
            <a:xfrm>
              <a:off x="338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16F043-94EB-38B2-C74D-35E93BDDF107}"/>
                </a:ext>
              </a:extLst>
            </p:cNvPr>
            <p:cNvSpPr txBox="1"/>
            <p:nvPr/>
          </p:nvSpPr>
          <p:spPr>
            <a:xfrm>
              <a:off x="554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645F535-6E4B-A30B-8D9B-0ACF0FE18A2F}"/>
                </a:ext>
              </a:extLst>
            </p:cNvPr>
            <p:cNvSpPr txBox="1"/>
            <p:nvPr/>
          </p:nvSpPr>
          <p:spPr>
            <a:xfrm>
              <a:off x="770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BC0744-CF7E-99E5-9066-F0A69A8A0310}"/>
                </a:ext>
              </a:extLst>
            </p:cNvPr>
            <p:cNvSpPr txBox="1"/>
            <p:nvPr/>
          </p:nvSpPr>
          <p:spPr>
            <a:xfrm>
              <a:off x="338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9122D5-1AE6-3166-FF34-15A4CE283730}"/>
                </a:ext>
              </a:extLst>
            </p:cNvPr>
            <p:cNvSpPr txBox="1"/>
            <p:nvPr/>
          </p:nvSpPr>
          <p:spPr>
            <a:xfrm>
              <a:off x="554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103F65-B7DA-6D2E-4CB1-2E54DA24C31A}"/>
                </a:ext>
              </a:extLst>
            </p:cNvPr>
            <p:cNvSpPr txBox="1"/>
            <p:nvPr/>
          </p:nvSpPr>
          <p:spPr>
            <a:xfrm>
              <a:off x="338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AC326D-9BAC-FBB7-B3A3-B4DCFE325A4C}"/>
                </a:ext>
              </a:extLst>
            </p:cNvPr>
            <p:cNvSpPr txBox="1"/>
            <p:nvPr/>
          </p:nvSpPr>
          <p:spPr>
            <a:xfrm>
              <a:off x="986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43ABE5-552B-7E46-92B1-47BB7C3F196A}"/>
              </a:ext>
            </a:extLst>
          </p:cNvPr>
          <p:cNvGrpSpPr/>
          <p:nvPr/>
        </p:nvGrpSpPr>
        <p:grpSpPr>
          <a:xfrm>
            <a:off x="830785" y="1779339"/>
            <a:ext cx="4989739" cy="3300142"/>
            <a:chOff x="830785" y="1779339"/>
            <a:chExt cx="4989739" cy="33001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03E6EE-9B61-B8E6-327D-A9210D5C09EF}"/>
                </a:ext>
              </a:extLst>
            </p:cNvPr>
            <p:cNvSpPr txBox="1"/>
            <p:nvPr/>
          </p:nvSpPr>
          <p:spPr>
            <a:xfrm>
              <a:off x="884125" y="17806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3AB95A-1F31-7AE5-5070-12617529780A}"/>
                </a:ext>
              </a:extLst>
            </p:cNvPr>
            <p:cNvSpPr txBox="1"/>
            <p:nvPr/>
          </p:nvSpPr>
          <p:spPr>
            <a:xfrm>
              <a:off x="2979625" y="1779339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F209D8-4C93-254E-FA50-1EB144DC8F1F}"/>
                </a:ext>
              </a:extLst>
            </p:cNvPr>
            <p:cNvSpPr txBox="1"/>
            <p:nvPr/>
          </p:nvSpPr>
          <p:spPr>
            <a:xfrm>
              <a:off x="830785" y="2612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A8ECF-E55C-BFCB-4612-61790745DF75}"/>
                </a:ext>
              </a:extLst>
            </p:cNvPr>
            <p:cNvSpPr txBox="1"/>
            <p:nvPr/>
          </p:nvSpPr>
          <p:spPr>
            <a:xfrm>
              <a:off x="2980597" y="2612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E8CC7F-CD54-2963-B530-30F3225E1DCB}"/>
                </a:ext>
              </a:extLst>
            </p:cNvPr>
            <p:cNvSpPr txBox="1"/>
            <p:nvPr/>
          </p:nvSpPr>
          <p:spPr>
            <a:xfrm>
              <a:off x="2850997" y="380026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32F74B-0292-616B-02CC-B23660DF3439}"/>
                </a:ext>
              </a:extLst>
            </p:cNvPr>
            <p:cNvSpPr txBox="1"/>
            <p:nvPr/>
          </p:nvSpPr>
          <p:spPr>
            <a:xfrm>
              <a:off x="3180318" y="4539035"/>
              <a:ext cx="870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7434970-3566-44DC-A189-EE1520934A6F}"/>
                </a:ext>
              </a:extLst>
            </p:cNvPr>
            <p:cNvSpPr txBox="1"/>
            <p:nvPr/>
          </p:nvSpPr>
          <p:spPr>
            <a:xfrm>
              <a:off x="4949887" y="4556261"/>
              <a:ext cx="870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677F65-793E-ED87-AD8D-0EB92537BB94}"/>
                </a:ext>
              </a:extLst>
            </p:cNvPr>
            <p:cNvSpPr txBox="1"/>
            <p:nvPr/>
          </p:nvSpPr>
          <p:spPr>
            <a:xfrm>
              <a:off x="5082879" y="3764261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r>
                <a:rPr kumimoji="0" lang="en-NZ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D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2AD4E48-1DAF-D472-C627-9C0F25DB6AB5}"/>
              </a:ext>
            </a:extLst>
          </p:cNvPr>
          <p:cNvSpPr txBox="1"/>
          <p:nvPr/>
        </p:nvSpPr>
        <p:spPr>
          <a:xfrm>
            <a:off x="0" y="0"/>
            <a:ext cx="4076241" cy="618219"/>
          </a:xfrm>
          <a:prstGeom prst="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08000" rIns="72000" bIns="108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we observe…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176AF7-BAF4-1822-019A-E82877EA5E32}"/>
              </a:ext>
            </a:extLst>
          </p:cNvPr>
          <p:cNvSpPr txBox="1"/>
          <p:nvPr/>
        </p:nvSpPr>
        <p:spPr>
          <a:xfrm>
            <a:off x="-1" y="6174000"/>
            <a:ext cx="9144000" cy="684000"/>
          </a:xfrm>
          <a:prstGeom prst="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…is an irreversible transformation of what we can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291F6-B196-40E3-EE06-89B68FFF2153}"/>
              </a:ext>
            </a:extLst>
          </p:cNvPr>
          <p:cNvSpPr txBox="1"/>
          <p:nvPr/>
        </p:nvSpPr>
        <p:spPr>
          <a:xfrm rot="21292046">
            <a:off x="1248981" y="5719585"/>
            <a:ext cx="37057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linear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^</a:t>
            </a:r>
            <a:endParaRPr kumimoji="0" lang="en-NZ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6F3170B-2119-544B-15DA-F378FE4DABAA}"/>
              </a:ext>
            </a:extLst>
          </p:cNvPr>
          <p:cNvCxnSpPr>
            <a:cxnSpLocks noChangeAspect="1"/>
          </p:cNvCxnSpPr>
          <p:nvPr/>
        </p:nvCxnSpPr>
        <p:spPr>
          <a:xfrm rot="10800000" flipH="1">
            <a:off x="2197144" y="4630204"/>
            <a:ext cx="1242671" cy="792000"/>
          </a:xfrm>
          <a:prstGeom prst="straightConnector1">
            <a:avLst/>
          </a:prstGeom>
          <a:ln w="57150">
            <a:solidFill>
              <a:srgbClr val="CD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FA4C1CF-87C0-4C3E-8B02-270FC2B4E40D}"/>
              </a:ext>
            </a:extLst>
          </p:cNvPr>
          <p:cNvSpPr txBox="1"/>
          <p:nvPr/>
        </p:nvSpPr>
        <p:spPr>
          <a:xfrm>
            <a:off x="5748861" y="290665"/>
            <a:ext cx="3246490" cy="282603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180000" rtlCol="0">
            <a:spAutoFit/>
          </a:bodyPr>
          <a:lstStyle/>
          <a:p>
            <a:pPr lvl="0">
              <a:defRPr/>
            </a:pPr>
            <a:r>
              <a:rPr lang="en-NZ" sz="2800" b="1" dirty="0">
                <a:solidFill>
                  <a:srgbClr val="474773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Remember how it’s really hard to find the probability of a sum of </a:t>
            </a:r>
            <a:r>
              <a:rPr lang="en-NZ" sz="2800" b="1" dirty="0" err="1">
                <a:solidFill>
                  <a:srgbClr val="474773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r.v.s</a:t>
            </a:r>
            <a:r>
              <a:rPr lang="en-NZ" sz="2800" b="1" dirty="0">
                <a:solidFill>
                  <a:srgbClr val="474773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…</a:t>
            </a: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94DB18-88C5-0E67-AA7A-77CA197707FC}"/>
              </a:ext>
            </a:extLst>
          </p:cNvPr>
          <p:cNvSpPr txBox="1"/>
          <p:nvPr/>
        </p:nvSpPr>
        <p:spPr>
          <a:xfrm>
            <a:off x="5791178" y="3274120"/>
            <a:ext cx="3246490" cy="2785819"/>
          </a:xfrm>
          <a:prstGeom prst="roundRect">
            <a:avLst/>
          </a:prstGeom>
          <a:gradFill flip="none" rotWithShape="1">
            <a:gsLst>
              <a:gs pos="0">
                <a:srgbClr val="FFC86F"/>
              </a:gs>
              <a:gs pos="52000">
                <a:srgbClr val="FCB951">
                  <a:tint val="66000"/>
                  <a:satMod val="160000"/>
                </a:srgbClr>
              </a:gs>
              <a:gs pos="100000">
                <a:srgbClr val="FCB951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180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… but really easy to find  </a:t>
            </a:r>
            <a:r>
              <a:rPr lang="en-NZ" sz="2800" b="1" dirty="0">
                <a:solidFill>
                  <a:srgbClr val="474773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the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 moment generating function</a:t>
            </a:r>
            <a:r>
              <a:rPr kumimoji="0" lang="en-NZ" sz="2800" b="1" i="0" u="none" strike="noStrike" kern="1200" cap="none" spc="0" normalizeH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?</a:t>
            </a: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6176AF7-BAF4-1822-019A-E82877EA5E32}"/>
              </a:ext>
            </a:extLst>
          </p:cNvPr>
          <p:cNvSpPr txBox="1"/>
          <p:nvPr/>
        </p:nvSpPr>
        <p:spPr>
          <a:xfrm>
            <a:off x="-1" y="6174000"/>
            <a:ext cx="9144000" cy="684000"/>
          </a:xfrm>
          <a:prstGeom prst="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…is an irreversible transformation of what we can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291F6-B196-40E3-EE06-89B68FFF2153}"/>
              </a:ext>
            </a:extLst>
          </p:cNvPr>
          <p:cNvSpPr txBox="1"/>
          <p:nvPr/>
        </p:nvSpPr>
        <p:spPr>
          <a:xfrm rot="21292046">
            <a:off x="1248981" y="5719585"/>
            <a:ext cx="37057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linear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^</a:t>
            </a:r>
            <a:endParaRPr kumimoji="0" lang="en-NZ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A4C1CF-87C0-4C3E-8B02-270FC2B4E40D}"/>
              </a:ext>
            </a:extLst>
          </p:cNvPr>
          <p:cNvSpPr txBox="1"/>
          <p:nvPr/>
        </p:nvSpPr>
        <p:spPr>
          <a:xfrm>
            <a:off x="5748861" y="290665"/>
            <a:ext cx="3246490" cy="282603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180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Remember how it’s really hard to find the probability of a sum of </a:t>
            </a:r>
            <a:r>
              <a:rPr kumimoji="0" lang="en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r.v.s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94DB18-88C5-0E67-AA7A-77CA197707FC}"/>
              </a:ext>
            </a:extLst>
          </p:cNvPr>
          <p:cNvSpPr txBox="1"/>
          <p:nvPr/>
        </p:nvSpPr>
        <p:spPr>
          <a:xfrm>
            <a:off x="5791178" y="3274120"/>
            <a:ext cx="3246490" cy="2785819"/>
          </a:xfrm>
          <a:prstGeom prst="roundRect">
            <a:avLst/>
          </a:prstGeom>
          <a:gradFill flip="none" rotWithShape="1">
            <a:gsLst>
              <a:gs pos="0">
                <a:srgbClr val="FFC86F"/>
              </a:gs>
              <a:gs pos="52000">
                <a:srgbClr val="FCB951">
                  <a:tint val="66000"/>
                  <a:satMod val="160000"/>
                </a:srgbClr>
              </a:gs>
              <a:gs pos="100000">
                <a:srgbClr val="FCB951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180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… but really easy to find  the moment generating function?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271CA4-C40F-333F-7DFA-A26BAE52E86E}"/>
              </a:ext>
            </a:extLst>
          </p:cNvPr>
          <p:cNvGrpSpPr/>
          <p:nvPr/>
        </p:nvGrpSpPr>
        <p:grpSpPr>
          <a:xfrm>
            <a:off x="693019" y="2097019"/>
            <a:ext cx="4223694" cy="1456142"/>
            <a:chOff x="206412" y="4896530"/>
            <a:chExt cx="4223694" cy="1456142"/>
          </a:xfrm>
        </p:grpSpPr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D84AE19-D2FB-E827-EA44-574B25731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12" y="4896530"/>
              <a:ext cx="4223694" cy="1456142"/>
            </a:xfrm>
            <a:prstGeom prst="round2DiagRect">
              <a:avLst>
                <a:gd name="adj1" fmla="val 27263"/>
                <a:gd name="adj2" fmla="val 0"/>
              </a:avLst>
            </a:prstGeom>
            <a:gradFill>
              <a:gsLst>
                <a:gs pos="0">
                  <a:srgbClr val="AAAACA">
                    <a:lumMod val="40000"/>
                    <a:lumOff val="60000"/>
                  </a:srgbClr>
                </a:gs>
                <a:gs pos="100000">
                  <a:srgbClr val="AAAACA">
                    <a:lumMod val="20000"/>
                    <a:lumOff val="80000"/>
                  </a:srgbClr>
                </a:gs>
              </a:gsLst>
              <a:lin ang="5400000" scaled="0"/>
            </a:gradFill>
            <a:ln w="28575">
              <a:solidFill>
                <a:srgbClr val="FFFFFF">
                  <a:lumMod val="50000"/>
                </a:srgb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kern="0" dirty="0">
                <a:solidFill>
                  <a:srgbClr val="002060"/>
                </a:solidFill>
                <a:latin typeface="Segoe Print" panose="020006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0E86E8-CCD2-E229-6BF3-8731AB0C8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99"/>
                </a:clrFrom>
                <a:clrTo>
                  <a:srgbClr val="FFFF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64" y="5145313"/>
              <a:ext cx="4115115" cy="84146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F1D340-6C2A-8A32-F219-938E5AC1E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211"/>
          <a:stretch/>
        </p:blipFill>
        <p:spPr>
          <a:xfrm>
            <a:off x="451339" y="450209"/>
            <a:ext cx="4991832" cy="1253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9BD32-E88E-7A9D-D2A6-A069FE60D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211"/>
          <a:stretch/>
        </p:blipFill>
        <p:spPr>
          <a:xfrm>
            <a:off x="1102226" y="3896539"/>
            <a:ext cx="3551955" cy="89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41D611-5416-FCBD-3496-FCAE11CF6B26}"/>
              </a:ext>
            </a:extLst>
          </p:cNvPr>
          <p:cNvSpPr txBox="1"/>
          <p:nvPr/>
        </p:nvSpPr>
        <p:spPr>
          <a:xfrm>
            <a:off x="864172" y="3698484"/>
            <a:ext cx="746760" cy="1260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blipFill>
                <a:blip r:embed="rId4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2231978"/>
            <a:ext cx="657899" cy="657899"/>
          </a:xfrm>
          <a:prstGeom prst="ellipse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BEEB1D0D-C478-3B1F-8FF6-9911281B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56" y="19332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model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25318F5-5FA2-C073-B58B-CD2C1D03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830" y="18000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observe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8" name="Curved Right Arrow 6">
            <a:extLst>
              <a:ext uri="{FF2B5EF4-FFF2-40B4-BE49-F238E27FC236}">
                <a16:creationId xmlns:a16="http://schemas.microsoft.com/office/drawing/2014/main" id="{756C1BD9-DAE9-9172-18F0-58C9C01C33D3}"/>
              </a:ext>
            </a:extLst>
          </p:cNvPr>
          <p:cNvSpPr/>
          <p:nvPr/>
        </p:nvSpPr>
        <p:spPr bwMode="auto">
          <a:xfrm rot="15971977" flipH="1">
            <a:off x="3789139" y="-1621800"/>
            <a:ext cx="1024134" cy="4374568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C8F38-32DF-211E-9F99-B6A3E9E6F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54C692-87A9-947C-FFC1-91E1C94F9BD5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en-NZ" sz="4000" b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 smtClean="0">
                          <a:solidFill>
                            <a:srgbClr val="D51B3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b="1" i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54C692-87A9-947C-FFC1-91E1C94F9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39904E-20E4-BC92-9874-891849B58BD4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39904E-20E4-BC92-9874-891849B58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6">
            <a:extLst>
              <a:ext uri="{FF2B5EF4-FFF2-40B4-BE49-F238E27FC236}">
                <a16:creationId xmlns:a16="http://schemas.microsoft.com/office/drawing/2014/main" id="{817EA139-1B80-A1C5-9522-4466F6FFAE7F}"/>
              </a:ext>
            </a:extLst>
          </p:cNvPr>
          <p:cNvSpPr/>
          <p:nvPr/>
        </p:nvSpPr>
        <p:spPr bwMode="auto">
          <a:xfrm rot="15971977" flipV="1">
            <a:off x="3859110" y="84002"/>
            <a:ext cx="757824" cy="4318905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Needed</a:t>
                </a: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blipFill>
                <a:blip r:embed="rId9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D1A8BD-B8CA-154F-8D9B-E1EC70EE2146}"/>
                  </a:ext>
                </a:extLst>
              </p:cNvPr>
              <p:cNvSpPr txBox="1"/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D1A8BD-B8CA-154F-8D9B-E1EC70EE2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blipFill>
                <a:blip r:embed="rId12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CBC75C9-7C04-94B6-96C0-58400063D2D7}"/>
              </a:ext>
            </a:extLst>
          </p:cNvPr>
          <p:cNvSpPr txBox="1"/>
          <p:nvPr/>
        </p:nvSpPr>
        <p:spPr>
          <a:xfrm>
            <a:off x="864172" y="2109170"/>
            <a:ext cx="746760" cy="864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noProof="0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Nice</a:t>
                </a: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blipFill>
                <a:blip r:embed="rId13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44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  <p:bldP spid="16" grpId="0" animBg="1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54C692-87A9-947C-FFC1-91E1C94F9BD5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36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Fourier transform of </a:t>
                </a: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54C692-87A9-947C-FFC1-91E1C94F9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7"/>
                <a:stretch>
                  <a:fillRect r="-957" b="-224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D41D611-5416-FCBD-3496-FCAE11CF6B26}"/>
              </a:ext>
            </a:extLst>
          </p:cNvPr>
          <p:cNvSpPr txBox="1"/>
          <p:nvPr/>
        </p:nvSpPr>
        <p:spPr>
          <a:xfrm>
            <a:off x="864172" y="3698484"/>
            <a:ext cx="746760" cy="1260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blipFill>
                <a:blip r:embed="rId4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2231978"/>
            <a:ext cx="657899" cy="657899"/>
          </a:xfrm>
          <a:prstGeom prst="ellipse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BEEB1D0D-C478-3B1F-8FF6-9911281B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56" y="19332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model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25318F5-5FA2-C073-B58B-CD2C1D03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830" y="18000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observe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8" name="Curved Right Arrow 6">
            <a:extLst>
              <a:ext uri="{FF2B5EF4-FFF2-40B4-BE49-F238E27FC236}">
                <a16:creationId xmlns:a16="http://schemas.microsoft.com/office/drawing/2014/main" id="{756C1BD9-DAE9-9172-18F0-58C9C01C33D3}"/>
              </a:ext>
            </a:extLst>
          </p:cNvPr>
          <p:cNvSpPr/>
          <p:nvPr/>
        </p:nvSpPr>
        <p:spPr bwMode="auto">
          <a:xfrm rot="15971977" flipH="1">
            <a:off x="3789139" y="-1621800"/>
            <a:ext cx="1024134" cy="4374568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C8F38-32DF-211E-9F99-B6A3E9E6F3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39904E-20E4-BC92-9874-891849B58BD4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FFFBFF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36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Fourier transform of </a:t>
                </a: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39904E-20E4-BC92-9874-891849B58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11"/>
                <a:stretch>
                  <a:fillRect r="-1199" b="-1905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blipFill>
                <a:blip r:embed="rId12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64172" y="2109170"/>
            <a:ext cx="746760" cy="864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noProof="0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Nice</a:t>
                </a: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blipFill>
                <a:blip r:embed="rId13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6">
            <a:extLst>
              <a:ext uri="{FF2B5EF4-FFF2-40B4-BE49-F238E27FC236}">
                <a16:creationId xmlns:a16="http://schemas.microsoft.com/office/drawing/2014/main" id="{817EA139-1B80-A1C5-9522-4466F6FFAE7F}"/>
              </a:ext>
            </a:extLst>
          </p:cNvPr>
          <p:cNvSpPr/>
          <p:nvPr/>
        </p:nvSpPr>
        <p:spPr bwMode="auto">
          <a:xfrm rot="15971977" flipV="1">
            <a:off x="3859110" y="84002"/>
            <a:ext cx="757824" cy="4318905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blipFill>
                <a:blip r:embed="rId14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86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41D611-5416-FCBD-3496-FCAE11CF6B26}"/>
              </a:ext>
            </a:extLst>
          </p:cNvPr>
          <p:cNvSpPr txBox="1"/>
          <p:nvPr/>
        </p:nvSpPr>
        <p:spPr>
          <a:xfrm>
            <a:off x="864172" y="3698484"/>
            <a:ext cx="746760" cy="1260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blipFill>
                <a:blip r:embed="rId4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2231978"/>
            <a:ext cx="657899" cy="657899"/>
          </a:xfrm>
          <a:prstGeom prst="ellipse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BEEB1D0D-C478-3B1F-8FF6-9911281B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56" y="19332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model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25318F5-5FA2-C073-B58B-CD2C1D03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830" y="18000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observe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8" name="Curved Right Arrow 6">
            <a:extLst>
              <a:ext uri="{FF2B5EF4-FFF2-40B4-BE49-F238E27FC236}">
                <a16:creationId xmlns:a16="http://schemas.microsoft.com/office/drawing/2014/main" id="{756C1BD9-DAE9-9172-18F0-58C9C01C33D3}"/>
              </a:ext>
            </a:extLst>
          </p:cNvPr>
          <p:cNvSpPr/>
          <p:nvPr/>
        </p:nvSpPr>
        <p:spPr bwMode="auto">
          <a:xfrm rot="15971977" flipH="1">
            <a:off x="3789139" y="-1621800"/>
            <a:ext cx="1024134" cy="4374568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C8F38-32DF-211E-9F99-B6A3E9E6F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blipFill>
                <a:blip r:embed="rId8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64172" y="2109170"/>
            <a:ext cx="746760" cy="864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Nice</a:t>
                </a: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blipFill>
                <a:blip r:embed="rId9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6">
            <a:extLst>
              <a:ext uri="{FF2B5EF4-FFF2-40B4-BE49-F238E27FC236}">
                <a16:creationId xmlns:a16="http://schemas.microsoft.com/office/drawing/2014/main" id="{817EA139-1B80-A1C5-9522-4466F6FFAE7F}"/>
              </a:ext>
            </a:extLst>
          </p:cNvPr>
          <p:cNvSpPr/>
          <p:nvPr/>
        </p:nvSpPr>
        <p:spPr bwMode="auto">
          <a:xfrm rot="15971977" flipV="1">
            <a:off x="3859110" y="84002"/>
            <a:ext cx="757824" cy="4318905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p:sp>
        <p:nvSpPr>
          <p:cNvPr id="9" name="Freeform 30">
            <a:extLst>
              <a:ext uri="{FF2B5EF4-FFF2-40B4-BE49-F238E27FC236}">
                <a16:creationId xmlns:a16="http://schemas.microsoft.com/office/drawing/2014/main" id="{840EEF9F-8A4C-9373-BB79-1A93ED20DFCF}"/>
              </a:ext>
            </a:extLst>
          </p:cNvPr>
          <p:cNvSpPr/>
          <p:nvPr/>
        </p:nvSpPr>
        <p:spPr bwMode="auto">
          <a:xfrm>
            <a:off x="7466111" y="3752802"/>
            <a:ext cx="431743" cy="1497009"/>
          </a:xfrm>
          <a:custGeom>
            <a:avLst/>
            <a:gdLst>
              <a:gd name="connsiteX0" fmla="*/ 30941 w 302347"/>
              <a:gd name="connsiteY0" fmla="*/ 0 h 990600"/>
              <a:gd name="connsiteX1" fmla="*/ 168101 w 302347"/>
              <a:gd name="connsiteY1" fmla="*/ 106680 h 990600"/>
              <a:gd name="connsiteX2" fmla="*/ 213821 w 302347"/>
              <a:gd name="connsiteY2" fmla="*/ 121920 h 990600"/>
              <a:gd name="connsiteX3" fmla="*/ 244301 w 302347"/>
              <a:gd name="connsiteY3" fmla="*/ 182880 h 990600"/>
              <a:gd name="connsiteX4" fmla="*/ 274781 w 302347"/>
              <a:gd name="connsiteY4" fmla="*/ 335280 h 990600"/>
              <a:gd name="connsiteX5" fmla="*/ 229061 w 302347"/>
              <a:gd name="connsiteY5" fmla="*/ 365760 h 990600"/>
              <a:gd name="connsiteX6" fmla="*/ 122381 w 302347"/>
              <a:gd name="connsiteY6" fmla="*/ 441960 h 990600"/>
              <a:gd name="connsiteX7" fmla="*/ 30941 w 302347"/>
              <a:gd name="connsiteY7" fmla="*/ 502920 h 990600"/>
              <a:gd name="connsiteX8" fmla="*/ 461 w 302347"/>
              <a:gd name="connsiteY8" fmla="*/ 548640 h 990600"/>
              <a:gd name="connsiteX9" fmla="*/ 76661 w 302347"/>
              <a:gd name="connsiteY9" fmla="*/ 746760 h 990600"/>
              <a:gd name="connsiteX10" fmla="*/ 122381 w 302347"/>
              <a:gd name="connsiteY10" fmla="*/ 762000 h 990600"/>
              <a:gd name="connsiteX11" fmla="*/ 152861 w 302347"/>
              <a:gd name="connsiteY11" fmla="*/ 822960 h 990600"/>
              <a:gd name="connsiteX12" fmla="*/ 183341 w 302347"/>
              <a:gd name="connsiteY12" fmla="*/ 868680 h 990600"/>
              <a:gd name="connsiteX13" fmla="*/ 183341 w 302347"/>
              <a:gd name="connsiteY13" fmla="*/ 990600 h 990600"/>
              <a:gd name="connsiteX0" fmla="*/ 80146 w 302347"/>
              <a:gd name="connsiteY0" fmla="*/ 0 h 1089011"/>
              <a:gd name="connsiteX1" fmla="*/ 168101 w 302347"/>
              <a:gd name="connsiteY1" fmla="*/ 205091 h 1089011"/>
              <a:gd name="connsiteX2" fmla="*/ 213821 w 302347"/>
              <a:gd name="connsiteY2" fmla="*/ 220331 h 1089011"/>
              <a:gd name="connsiteX3" fmla="*/ 244301 w 302347"/>
              <a:gd name="connsiteY3" fmla="*/ 281291 h 1089011"/>
              <a:gd name="connsiteX4" fmla="*/ 274781 w 302347"/>
              <a:gd name="connsiteY4" fmla="*/ 433691 h 1089011"/>
              <a:gd name="connsiteX5" fmla="*/ 229061 w 302347"/>
              <a:gd name="connsiteY5" fmla="*/ 464171 h 1089011"/>
              <a:gd name="connsiteX6" fmla="*/ 122381 w 302347"/>
              <a:gd name="connsiteY6" fmla="*/ 540371 h 1089011"/>
              <a:gd name="connsiteX7" fmla="*/ 30941 w 302347"/>
              <a:gd name="connsiteY7" fmla="*/ 601331 h 1089011"/>
              <a:gd name="connsiteX8" fmla="*/ 461 w 302347"/>
              <a:gd name="connsiteY8" fmla="*/ 647051 h 1089011"/>
              <a:gd name="connsiteX9" fmla="*/ 76661 w 302347"/>
              <a:gd name="connsiteY9" fmla="*/ 845171 h 1089011"/>
              <a:gd name="connsiteX10" fmla="*/ 122381 w 302347"/>
              <a:gd name="connsiteY10" fmla="*/ 860411 h 1089011"/>
              <a:gd name="connsiteX11" fmla="*/ 152861 w 302347"/>
              <a:gd name="connsiteY11" fmla="*/ 921371 h 1089011"/>
              <a:gd name="connsiteX12" fmla="*/ 183341 w 302347"/>
              <a:gd name="connsiteY12" fmla="*/ 967091 h 1089011"/>
              <a:gd name="connsiteX13" fmla="*/ 183341 w 302347"/>
              <a:gd name="connsiteY13" fmla="*/ 1089011 h 1089011"/>
              <a:gd name="connsiteX0" fmla="*/ 80146 w 295142"/>
              <a:gd name="connsiteY0" fmla="*/ 0 h 1089011"/>
              <a:gd name="connsiteX1" fmla="*/ 168101 w 295142"/>
              <a:gd name="connsiteY1" fmla="*/ 205091 h 1089011"/>
              <a:gd name="connsiteX2" fmla="*/ 213821 w 295142"/>
              <a:gd name="connsiteY2" fmla="*/ 220331 h 1089011"/>
              <a:gd name="connsiteX3" fmla="*/ 197624 w 295142"/>
              <a:gd name="connsiteY3" fmla="*/ 346147 h 1089011"/>
              <a:gd name="connsiteX4" fmla="*/ 244301 w 295142"/>
              <a:gd name="connsiteY4" fmla="*/ 281291 h 1089011"/>
              <a:gd name="connsiteX5" fmla="*/ 274781 w 295142"/>
              <a:gd name="connsiteY5" fmla="*/ 433691 h 1089011"/>
              <a:gd name="connsiteX6" fmla="*/ 229061 w 295142"/>
              <a:gd name="connsiteY6" fmla="*/ 464171 h 1089011"/>
              <a:gd name="connsiteX7" fmla="*/ 122381 w 295142"/>
              <a:gd name="connsiteY7" fmla="*/ 540371 h 1089011"/>
              <a:gd name="connsiteX8" fmla="*/ 30941 w 295142"/>
              <a:gd name="connsiteY8" fmla="*/ 601331 h 1089011"/>
              <a:gd name="connsiteX9" fmla="*/ 461 w 295142"/>
              <a:gd name="connsiteY9" fmla="*/ 647051 h 1089011"/>
              <a:gd name="connsiteX10" fmla="*/ 76661 w 295142"/>
              <a:gd name="connsiteY10" fmla="*/ 845171 h 1089011"/>
              <a:gd name="connsiteX11" fmla="*/ 122381 w 295142"/>
              <a:gd name="connsiteY11" fmla="*/ 860411 h 1089011"/>
              <a:gd name="connsiteX12" fmla="*/ 152861 w 295142"/>
              <a:gd name="connsiteY12" fmla="*/ 921371 h 1089011"/>
              <a:gd name="connsiteX13" fmla="*/ 183341 w 295142"/>
              <a:gd name="connsiteY13" fmla="*/ 967091 h 1089011"/>
              <a:gd name="connsiteX14" fmla="*/ 183341 w 295142"/>
              <a:gd name="connsiteY14" fmla="*/ 1089011 h 1089011"/>
              <a:gd name="connsiteX0" fmla="*/ 80146 w 278430"/>
              <a:gd name="connsiteY0" fmla="*/ 0 h 1089011"/>
              <a:gd name="connsiteX1" fmla="*/ 168101 w 278430"/>
              <a:gd name="connsiteY1" fmla="*/ 205091 h 1089011"/>
              <a:gd name="connsiteX2" fmla="*/ 213821 w 278430"/>
              <a:gd name="connsiteY2" fmla="*/ 220331 h 1089011"/>
              <a:gd name="connsiteX3" fmla="*/ 197624 w 278430"/>
              <a:gd name="connsiteY3" fmla="*/ 346147 h 1089011"/>
              <a:gd name="connsiteX4" fmla="*/ 125388 w 278430"/>
              <a:gd name="connsiteY4" fmla="*/ 486313 h 1089011"/>
              <a:gd name="connsiteX5" fmla="*/ 274781 w 278430"/>
              <a:gd name="connsiteY5" fmla="*/ 433691 h 1089011"/>
              <a:gd name="connsiteX6" fmla="*/ 229061 w 278430"/>
              <a:gd name="connsiteY6" fmla="*/ 464171 h 1089011"/>
              <a:gd name="connsiteX7" fmla="*/ 122381 w 278430"/>
              <a:gd name="connsiteY7" fmla="*/ 540371 h 1089011"/>
              <a:gd name="connsiteX8" fmla="*/ 30941 w 278430"/>
              <a:gd name="connsiteY8" fmla="*/ 601331 h 1089011"/>
              <a:gd name="connsiteX9" fmla="*/ 461 w 278430"/>
              <a:gd name="connsiteY9" fmla="*/ 647051 h 1089011"/>
              <a:gd name="connsiteX10" fmla="*/ 76661 w 278430"/>
              <a:gd name="connsiteY10" fmla="*/ 845171 h 1089011"/>
              <a:gd name="connsiteX11" fmla="*/ 122381 w 278430"/>
              <a:gd name="connsiteY11" fmla="*/ 860411 h 1089011"/>
              <a:gd name="connsiteX12" fmla="*/ 152861 w 278430"/>
              <a:gd name="connsiteY12" fmla="*/ 921371 h 1089011"/>
              <a:gd name="connsiteX13" fmla="*/ 183341 w 278430"/>
              <a:gd name="connsiteY13" fmla="*/ 967091 h 1089011"/>
              <a:gd name="connsiteX14" fmla="*/ 183341 w 278430"/>
              <a:gd name="connsiteY14" fmla="*/ 1089011 h 1089011"/>
              <a:gd name="connsiteX0" fmla="*/ 80146 w 278430"/>
              <a:gd name="connsiteY0" fmla="*/ 0 h 1089011"/>
              <a:gd name="connsiteX1" fmla="*/ 114795 w 278430"/>
              <a:gd name="connsiteY1" fmla="*/ 155886 h 1089011"/>
              <a:gd name="connsiteX2" fmla="*/ 213821 w 278430"/>
              <a:gd name="connsiteY2" fmla="*/ 220331 h 1089011"/>
              <a:gd name="connsiteX3" fmla="*/ 197624 w 278430"/>
              <a:gd name="connsiteY3" fmla="*/ 346147 h 1089011"/>
              <a:gd name="connsiteX4" fmla="*/ 125388 w 278430"/>
              <a:gd name="connsiteY4" fmla="*/ 486313 h 1089011"/>
              <a:gd name="connsiteX5" fmla="*/ 274781 w 278430"/>
              <a:gd name="connsiteY5" fmla="*/ 433691 h 1089011"/>
              <a:gd name="connsiteX6" fmla="*/ 229061 w 278430"/>
              <a:gd name="connsiteY6" fmla="*/ 464171 h 1089011"/>
              <a:gd name="connsiteX7" fmla="*/ 122381 w 278430"/>
              <a:gd name="connsiteY7" fmla="*/ 540371 h 1089011"/>
              <a:gd name="connsiteX8" fmla="*/ 30941 w 278430"/>
              <a:gd name="connsiteY8" fmla="*/ 601331 h 1089011"/>
              <a:gd name="connsiteX9" fmla="*/ 461 w 278430"/>
              <a:gd name="connsiteY9" fmla="*/ 647051 h 1089011"/>
              <a:gd name="connsiteX10" fmla="*/ 76661 w 278430"/>
              <a:gd name="connsiteY10" fmla="*/ 845171 h 1089011"/>
              <a:gd name="connsiteX11" fmla="*/ 122381 w 278430"/>
              <a:gd name="connsiteY11" fmla="*/ 860411 h 1089011"/>
              <a:gd name="connsiteX12" fmla="*/ 152861 w 278430"/>
              <a:gd name="connsiteY12" fmla="*/ 921371 h 1089011"/>
              <a:gd name="connsiteX13" fmla="*/ 183341 w 278430"/>
              <a:gd name="connsiteY13" fmla="*/ 967091 h 1089011"/>
              <a:gd name="connsiteX14" fmla="*/ 183341 w 278430"/>
              <a:gd name="connsiteY14" fmla="*/ 1089011 h 1089011"/>
              <a:gd name="connsiteX0" fmla="*/ 80146 w 278430"/>
              <a:gd name="connsiteY0" fmla="*/ 0 h 1089011"/>
              <a:gd name="connsiteX1" fmla="*/ 114795 w 278430"/>
              <a:gd name="connsiteY1" fmla="*/ 155886 h 1089011"/>
              <a:gd name="connsiteX2" fmla="*/ 213821 w 278430"/>
              <a:gd name="connsiteY2" fmla="*/ 220331 h 1089011"/>
              <a:gd name="connsiteX3" fmla="*/ 107414 w 278430"/>
              <a:gd name="connsiteY3" fmla="*/ 280539 h 1089011"/>
              <a:gd name="connsiteX4" fmla="*/ 125388 w 278430"/>
              <a:gd name="connsiteY4" fmla="*/ 486313 h 1089011"/>
              <a:gd name="connsiteX5" fmla="*/ 274781 w 278430"/>
              <a:gd name="connsiteY5" fmla="*/ 433691 h 1089011"/>
              <a:gd name="connsiteX6" fmla="*/ 229061 w 278430"/>
              <a:gd name="connsiteY6" fmla="*/ 464171 h 1089011"/>
              <a:gd name="connsiteX7" fmla="*/ 122381 w 278430"/>
              <a:gd name="connsiteY7" fmla="*/ 540371 h 1089011"/>
              <a:gd name="connsiteX8" fmla="*/ 30941 w 278430"/>
              <a:gd name="connsiteY8" fmla="*/ 601331 h 1089011"/>
              <a:gd name="connsiteX9" fmla="*/ 461 w 278430"/>
              <a:gd name="connsiteY9" fmla="*/ 647051 h 1089011"/>
              <a:gd name="connsiteX10" fmla="*/ 76661 w 278430"/>
              <a:gd name="connsiteY10" fmla="*/ 845171 h 1089011"/>
              <a:gd name="connsiteX11" fmla="*/ 122381 w 278430"/>
              <a:gd name="connsiteY11" fmla="*/ 860411 h 1089011"/>
              <a:gd name="connsiteX12" fmla="*/ 152861 w 278430"/>
              <a:gd name="connsiteY12" fmla="*/ 921371 h 1089011"/>
              <a:gd name="connsiteX13" fmla="*/ 183341 w 278430"/>
              <a:gd name="connsiteY13" fmla="*/ 967091 h 1089011"/>
              <a:gd name="connsiteX14" fmla="*/ 183341 w 278430"/>
              <a:gd name="connsiteY14" fmla="*/ 1089011 h 1089011"/>
              <a:gd name="connsiteX0" fmla="*/ 80146 w 284838"/>
              <a:gd name="connsiteY0" fmla="*/ 0 h 1089011"/>
              <a:gd name="connsiteX1" fmla="*/ 114795 w 284838"/>
              <a:gd name="connsiteY1" fmla="*/ 155886 h 1089011"/>
              <a:gd name="connsiteX2" fmla="*/ 213821 w 284838"/>
              <a:gd name="connsiteY2" fmla="*/ 220331 h 1089011"/>
              <a:gd name="connsiteX3" fmla="*/ 107414 w 284838"/>
              <a:gd name="connsiteY3" fmla="*/ 280539 h 1089011"/>
              <a:gd name="connsiteX4" fmla="*/ 18776 w 284838"/>
              <a:gd name="connsiteY4" fmla="*/ 359199 h 1089011"/>
              <a:gd name="connsiteX5" fmla="*/ 274781 w 284838"/>
              <a:gd name="connsiteY5" fmla="*/ 433691 h 1089011"/>
              <a:gd name="connsiteX6" fmla="*/ 229061 w 284838"/>
              <a:gd name="connsiteY6" fmla="*/ 464171 h 1089011"/>
              <a:gd name="connsiteX7" fmla="*/ 122381 w 284838"/>
              <a:gd name="connsiteY7" fmla="*/ 540371 h 1089011"/>
              <a:gd name="connsiteX8" fmla="*/ 30941 w 284838"/>
              <a:gd name="connsiteY8" fmla="*/ 601331 h 1089011"/>
              <a:gd name="connsiteX9" fmla="*/ 461 w 284838"/>
              <a:gd name="connsiteY9" fmla="*/ 647051 h 1089011"/>
              <a:gd name="connsiteX10" fmla="*/ 76661 w 284838"/>
              <a:gd name="connsiteY10" fmla="*/ 845171 h 1089011"/>
              <a:gd name="connsiteX11" fmla="*/ 122381 w 284838"/>
              <a:gd name="connsiteY11" fmla="*/ 860411 h 1089011"/>
              <a:gd name="connsiteX12" fmla="*/ 152861 w 284838"/>
              <a:gd name="connsiteY12" fmla="*/ 921371 h 1089011"/>
              <a:gd name="connsiteX13" fmla="*/ 183341 w 284838"/>
              <a:gd name="connsiteY13" fmla="*/ 967091 h 1089011"/>
              <a:gd name="connsiteX14" fmla="*/ 183341 w 284838"/>
              <a:gd name="connsiteY14" fmla="*/ 1089011 h 1089011"/>
              <a:gd name="connsiteX0" fmla="*/ 80146 w 265104"/>
              <a:gd name="connsiteY0" fmla="*/ 0 h 1089011"/>
              <a:gd name="connsiteX1" fmla="*/ 114795 w 265104"/>
              <a:gd name="connsiteY1" fmla="*/ 155886 h 1089011"/>
              <a:gd name="connsiteX2" fmla="*/ 213821 w 265104"/>
              <a:gd name="connsiteY2" fmla="*/ 220331 h 1089011"/>
              <a:gd name="connsiteX3" fmla="*/ 107414 w 265104"/>
              <a:gd name="connsiteY3" fmla="*/ 280539 h 1089011"/>
              <a:gd name="connsiteX4" fmla="*/ 18776 w 265104"/>
              <a:gd name="connsiteY4" fmla="*/ 359199 h 1089011"/>
              <a:gd name="connsiteX5" fmla="*/ 250178 w 265104"/>
              <a:gd name="connsiteY5" fmla="*/ 433691 h 1089011"/>
              <a:gd name="connsiteX6" fmla="*/ 229061 w 265104"/>
              <a:gd name="connsiteY6" fmla="*/ 464171 h 1089011"/>
              <a:gd name="connsiteX7" fmla="*/ 122381 w 265104"/>
              <a:gd name="connsiteY7" fmla="*/ 540371 h 1089011"/>
              <a:gd name="connsiteX8" fmla="*/ 30941 w 265104"/>
              <a:gd name="connsiteY8" fmla="*/ 601331 h 1089011"/>
              <a:gd name="connsiteX9" fmla="*/ 461 w 265104"/>
              <a:gd name="connsiteY9" fmla="*/ 647051 h 1089011"/>
              <a:gd name="connsiteX10" fmla="*/ 76661 w 265104"/>
              <a:gd name="connsiteY10" fmla="*/ 845171 h 1089011"/>
              <a:gd name="connsiteX11" fmla="*/ 122381 w 265104"/>
              <a:gd name="connsiteY11" fmla="*/ 860411 h 1089011"/>
              <a:gd name="connsiteX12" fmla="*/ 152861 w 265104"/>
              <a:gd name="connsiteY12" fmla="*/ 921371 h 1089011"/>
              <a:gd name="connsiteX13" fmla="*/ 183341 w 265104"/>
              <a:gd name="connsiteY13" fmla="*/ 967091 h 1089011"/>
              <a:gd name="connsiteX14" fmla="*/ 183341 w 265104"/>
              <a:gd name="connsiteY14" fmla="*/ 1089011 h 1089011"/>
              <a:gd name="connsiteX0" fmla="*/ 246566 w 431524"/>
              <a:gd name="connsiteY0" fmla="*/ 0 h 1089011"/>
              <a:gd name="connsiteX1" fmla="*/ 281215 w 431524"/>
              <a:gd name="connsiteY1" fmla="*/ 155886 h 1089011"/>
              <a:gd name="connsiteX2" fmla="*/ 380241 w 431524"/>
              <a:gd name="connsiteY2" fmla="*/ 220331 h 1089011"/>
              <a:gd name="connsiteX3" fmla="*/ 273834 w 431524"/>
              <a:gd name="connsiteY3" fmla="*/ 280539 h 1089011"/>
              <a:gd name="connsiteX4" fmla="*/ 185196 w 431524"/>
              <a:gd name="connsiteY4" fmla="*/ 359199 h 1089011"/>
              <a:gd name="connsiteX5" fmla="*/ 416598 w 431524"/>
              <a:gd name="connsiteY5" fmla="*/ 433691 h 1089011"/>
              <a:gd name="connsiteX6" fmla="*/ 395481 w 431524"/>
              <a:gd name="connsiteY6" fmla="*/ 464171 h 1089011"/>
              <a:gd name="connsiteX7" fmla="*/ 288801 w 431524"/>
              <a:gd name="connsiteY7" fmla="*/ 540371 h 1089011"/>
              <a:gd name="connsiteX8" fmla="*/ 540 w 431524"/>
              <a:gd name="connsiteY8" fmla="*/ 613632 h 1089011"/>
              <a:gd name="connsiteX9" fmla="*/ 166881 w 431524"/>
              <a:gd name="connsiteY9" fmla="*/ 647051 h 1089011"/>
              <a:gd name="connsiteX10" fmla="*/ 243081 w 431524"/>
              <a:gd name="connsiteY10" fmla="*/ 845171 h 1089011"/>
              <a:gd name="connsiteX11" fmla="*/ 288801 w 431524"/>
              <a:gd name="connsiteY11" fmla="*/ 860411 h 1089011"/>
              <a:gd name="connsiteX12" fmla="*/ 319281 w 431524"/>
              <a:gd name="connsiteY12" fmla="*/ 921371 h 1089011"/>
              <a:gd name="connsiteX13" fmla="*/ 349761 w 431524"/>
              <a:gd name="connsiteY13" fmla="*/ 967091 h 1089011"/>
              <a:gd name="connsiteX14" fmla="*/ 349761 w 431524"/>
              <a:gd name="connsiteY14" fmla="*/ 1089011 h 1089011"/>
              <a:gd name="connsiteX0" fmla="*/ 246086 w 434959"/>
              <a:gd name="connsiteY0" fmla="*/ 0 h 1089011"/>
              <a:gd name="connsiteX1" fmla="*/ 280735 w 434959"/>
              <a:gd name="connsiteY1" fmla="*/ 155886 h 1089011"/>
              <a:gd name="connsiteX2" fmla="*/ 379761 w 434959"/>
              <a:gd name="connsiteY2" fmla="*/ 220331 h 1089011"/>
              <a:gd name="connsiteX3" fmla="*/ 273354 w 434959"/>
              <a:gd name="connsiteY3" fmla="*/ 280539 h 1089011"/>
              <a:gd name="connsiteX4" fmla="*/ 184716 w 434959"/>
              <a:gd name="connsiteY4" fmla="*/ 359199 h 1089011"/>
              <a:gd name="connsiteX5" fmla="*/ 416118 w 434959"/>
              <a:gd name="connsiteY5" fmla="*/ 433691 h 1089011"/>
              <a:gd name="connsiteX6" fmla="*/ 395001 w 434959"/>
              <a:gd name="connsiteY6" fmla="*/ 464171 h 1089011"/>
              <a:gd name="connsiteX7" fmla="*/ 185810 w 434959"/>
              <a:gd name="connsiteY7" fmla="*/ 540371 h 1089011"/>
              <a:gd name="connsiteX8" fmla="*/ 60 w 434959"/>
              <a:gd name="connsiteY8" fmla="*/ 613632 h 1089011"/>
              <a:gd name="connsiteX9" fmla="*/ 166401 w 434959"/>
              <a:gd name="connsiteY9" fmla="*/ 647051 h 1089011"/>
              <a:gd name="connsiteX10" fmla="*/ 242601 w 434959"/>
              <a:gd name="connsiteY10" fmla="*/ 845171 h 1089011"/>
              <a:gd name="connsiteX11" fmla="*/ 288321 w 434959"/>
              <a:gd name="connsiteY11" fmla="*/ 860411 h 1089011"/>
              <a:gd name="connsiteX12" fmla="*/ 318801 w 434959"/>
              <a:gd name="connsiteY12" fmla="*/ 921371 h 1089011"/>
              <a:gd name="connsiteX13" fmla="*/ 349281 w 434959"/>
              <a:gd name="connsiteY13" fmla="*/ 967091 h 1089011"/>
              <a:gd name="connsiteX14" fmla="*/ 349281 w 434959"/>
              <a:gd name="connsiteY14" fmla="*/ 1089011 h 1089011"/>
              <a:gd name="connsiteX0" fmla="*/ 256728 w 533681"/>
              <a:gd name="connsiteY0" fmla="*/ 0 h 1089011"/>
              <a:gd name="connsiteX1" fmla="*/ 291377 w 533681"/>
              <a:gd name="connsiteY1" fmla="*/ 155886 h 1089011"/>
              <a:gd name="connsiteX2" fmla="*/ 390403 w 533681"/>
              <a:gd name="connsiteY2" fmla="*/ 220331 h 1089011"/>
              <a:gd name="connsiteX3" fmla="*/ 283996 w 533681"/>
              <a:gd name="connsiteY3" fmla="*/ 280539 h 1089011"/>
              <a:gd name="connsiteX4" fmla="*/ 195358 w 533681"/>
              <a:gd name="connsiteY4" fmla="*/ 359199 h 1089011"/>
              <a:gd name="connsiteX5" fmla="*/ 426760 w 533681"/>
              <a:gd name="connsiteY5" fmla="*/ 433691 h 1089011"/>
              <a:gd name="connsiteX6" fmla="*/ 405643 w 533681"/>
              <a:gd name="connsiteY6" fmla="*/ 464171 h 1089011"/>
              <a:gd name="connsiteX7" fmla="*/ 196452 w 533681"/>
              <a:gd name="connsiteY7" fmla="*/ 540371 h 1089011"/>
              <a:gd name="connsiteX8" fmla="*/ 10702 w 533681"/>
              <a:gd name="connsiteY8" fmla="*/ 613632 h 1089011"/>
              <a:gd name="connsiteX9" fmla="*/ 529682 w 533681"/>
              <a:gd name="connsiteY9" fmla="*/ 647051 h 1089011"/>
              <a:gd name="connsiteX10" fmla="*/ 253243 w 533681"/>
              <a:gd name="connsiteY10" fmla="*/ 845171 h 1089011"/>
              <a:gd name="connsiteX11" fmla="*/ 298963 w 533681"/>
              <a:gd name="connsiteY11" fmla="*/ 860411 h 1089011"/>
              <a:gd name="connsiteX12" fmla="*/ 329443 w 533681"/>
              <a:gd name="connsiteY12" fmla="*/ 921371 h 1089011"/>
              <a:gd name="connsiteX13" fmla="*/ 359923 w 533681"/>
              <a:gd name="connsiteY13" fmla="*/ 967091 h 1089011"/>
              <a:gd name="connsiteX14" fmla="*/ 359923 w 533681"/>
              <a:gd name="connsiteY14" fmla="*/ 1089011 h 1089011"/>
              <a:gd name="connsiteX0" fmla="*/ 157375 w 431721"/>
              <a:gd name="connsiteY0" fmla="*/ 0 h 1089011"/>
              <a:gd name="connsiteX1" fmla="*/ 192024 w 431721"/>
              <a:gd name="connsiteY1" fmla="*/ 155886 h 1089011"/>
              <a:gd name="connsiteX2" fmla="*/ 291050 w 431721"/>
              <a:gd name="connsiteY2" fmla="*/ 220331 h 1089011"/>
              <a:gd name="connsiteX3" fmla="*/ 184643 w 431721"/>
              <a:gd name="connsiteY3" fmla="*/ 280539 h 1089011"/>
              <a:gd name="connsiteX4" fmla="*/ 96005 w 431721"/>
              <a:gd name="connsiteY4" fmla="*/ 359199 h 1089011"/>
              <a:gd name="connsiteX5" fmla="*/ 327407 w 431721"/>
              <a:gd name="connsiteY5" fmla="*/ 433691 h 1089011"/>
              <a:gd name="connsiteX6" fmla="*/ 306290 w 431721"/>
              <a:gd name="connsiteY6" fmla="*/ 464171 h 1089011"/>
              <a:gd name="connsiteX7" fmla="*/ 97099 w 431721"/>
              <a:gd name="connsiteY7" fmla="*/ 540371 h 1089011"/>
              <a:gd name="connsiteX8" fmla="*/ 17961 w 431721"/>
              <a:gd name="connsiteY8" fmla="*/ 609531 h 1089011"/>
              <a:gd name="connsiteX9" fmla="*/ 430329 w 431721"/>
              <a:gd name="connsiteY9" fmla="*/ 647051 h 1089011"/>
              <a:gd name="connsiteX10" fmla="*/ 153890 w 431721"/>
              <a:gd name="connsiteY10" fmla="*/ 845171 h 1089011"/>
              <a:gd name="connsiteX11" fmla="*/ 199610 w 431721"/>
              <a:gd name="connsiteY11" fmla="*/ 860411 h 1089011"/>
              <a:gd name="connsiteX12" fmla="*/ 230090 w 431721"/>
              <a:gd name="connsiteY12" fmla="*/ 921371 h 1089011"/>
              <a:gd name="connsiteX13" fmla="*/ 260570 w 431721"/>
              <a:gd name="connsiteY13" fmla="*/ 967091 h 1089011"/>
              <a:gd name="connsiteX14" fmla="*/ 260570 w 431721"/>
              <a:gd name="connsiteY14" fmla="*/ 1089011 h 1089011"/>
              <a:gd name="connsiteX0" fmla="*/ 186078 w 431721"/>
              <a:gd name="connsiteY0" fmla="*/ 0 h 1121814"/>
              <a:gd name="connsiteX1" fmla="*/ 192024 w 431721"/>
              <a:gd name="connsiteY1" fmla="*/ 188689 h 1121814"/>
              <a:gd name="connsiteX2" fmla="*/ 291050 w 431721"/>
              <a:gd name="connsiteY2" fmla="*/ 253134 h 1121814"/>
              <a:gd name="connsiteX3" fmla="*/ 184643 w 431721"/>
              <a:gd name="connsiteY3" fmla="*/ 313342 h 1121814"/>
              <a:gd name="connsiteX4" fmla="*/ 96005 w 431721"/>
              <a:gd name="connsiteY4" fmla="*/ 392002 h 1121814"/>
              <a:gd name="connsiteX5" fmla="*/ 327407 w 431721"/>
              <a:gd name="connsiteY5" fmla="*/ 466494 h 1121814"/>
              <a:gd name="connsiteX6" fmla="*/ 306290 w 431721"/>
              <a:gd name="connsiteY6" fmla="*/ 496974 h 1121814"/>
              <a:gd name="connsiteX7" fmla="*/ 97099 w 431721"/>
              <a:gd name="connsiteY7" fmla="*/ 573174 h 1121814"/>
              <a:gd name="connsiteX8" fmla="*/ 17961 w 431721"/>
              <a:gd name="connsiteY8" fmla="*/ 642334 h 1121814"/>
              <a:gd name="connsiteX9" fmla="*/ 430329 w 431721"/>
              <a:gd name="connsiteY9" fmla="*/ 679854 h 1121814"/>
              <a:gd name="connsiteX10" fmla="*/ 153890 w 431721"/>
              <a:gd name="connsiteY10" fmla="*/ 877974 h 1121814"/>
              <a:gd name="connsiteX11" fmla="*/ 199610 w 431721"/>
              <a:gd name="connsiteY11" fmla="*/ 893214 h 1121814"/>
              <a:gd name="connsiteX12" fmla="*/ 230090 w 431721"/>
              <a:gd name="connsiteY12" fmla="*/ 954174 h 1121814"/>
              <a:gd name="connsiteX13" fmla="*/ 260570 w 431721"/>
              <a:gd name="connsiteY13" fmla="*/ 999894 h 1121814"/>
              <a:gd name="connsiteX14" fmla="*/ 260570 w 431721"/>
              <a:gd name="connsiteY14" fmla="*/ 1121814 h 1121814"/>
              <a:gd name="connsiteX0" fmla="*/ 161476 w 431721"/>
              <a:gd name="connsiteY0" fmla="*/ 0 h 1130015"/>
              <a:gd name="connsiteX1" fmla="*/ 192024 w 431721"/>
              <a:gd name="connsiteY1" fmla="*/ 196890 h 1130015"/>
              <a:gd name="connsiteX2" fmla="*/ 291050 w 431721"/>
              <a:gd name="connsiteY2" fmla="*/ 261335 h 1130015"/>
              <a:gd name="connsiteX3" fmla="*/ 184643 w 431721"/>
              <a:gd name="connsiteY3" fmla="*/ 321543 h 1130015"/>
              <a:gd name="connsiteX4" fmla="*/ 96005 w 431721"/>
              <a:gd name="connsiteY4" fmla="*/ 400203 h 1130015"/>
              <a:gd name="connsiteX5" fmla="*/ 327407 w 431721"/>
              <a:gd name="connsiteY5" fmla="*/ 474695 h 1130015"/>
              <a:gd name="connsiteX6" fmla="*/ 306290 w 431721"/>
              <a:gd name="connsiteY6" fmla="*/ 505175 h 1130015"/>
              <a:gd name="connsiteX7" fmla="*/ 97099 w 431721"/>
              <a:gd name="connsiteY7" fmla="*/ 581375 h 1130015"/>
              <a:gd name="connsiteX8" fmla="*/ 17961 w 431721"/>
              <a:gd name="connsiteY8" fmla="*/ 650535 h 1130015"/>
              <a:gd name="connsiteX9" fmla="*/ 430329 w 431721"/>
              <a:gd name="connsiteY9" fmla="*/ 688055 h 1130015"/>
              <a:gd name="connsiteX10" fmla="*/ 153890 w 431721"/>
              <a:gd name="connsiteY10" fmla="*/ 886175 h 1130015"/>
              <a:gd name="connsiteX11" fmla="*/ 199610 w 431721"/>
              <a:gd name="connsiteY11" fmla="*/ 901415 h 1130015"/>
              <a:gd name="connsiteX12" fmla="*/ 230090 w 431721"/>
              <a:gd name="connsiteY12" fmla="*/ 962375 h 1130015"/>
              <a:gd name="connsiteX13" fmla="*/ 260570 w 431721"/>
              <a:gd name="connsiteY13" fmla="*/ 1008095 h 1130015"/>
              <a:gd name="connsiteX14" fmla="*/ 260570 w 431721"/>
              <a:gd name="connsiteY14" fmla="*/ 1130015 h 1130015"/>
              <a:gd name="connsiteX0" fmla="*/ 169677 w 431721"/>
              <a:gd name="connsiteY0" fmla="*/ 0 h 1134115"/>
              <a:gd name="connsiteX1" fmla="*/ 192024 w 431721"/>
              <a:gd name="connsiteY1" fmla="*/ 200990 h 1134115"/>
              <a:gd name="connsiteX2" fmla="*/ 291050 w 431721"/>
              <a:gd name="connsiteY2" fmla="*/ 265435 h 1134115"/>
              <a:gd name="connsiteX3" fmla="*/ 184643 w 431721"/>
              <a:gd name="connsiteY3" fmla="*/ 325643 h 1134115"/>
              <a:gd name="connsiteX4" fmla="*/ 96005 w 431721"/>
              <a:gd name="connsiteY4" fmla="*/ 404303 h 1134115"/>
              <a:gd name="connsiteX5" fmla="*/ 327407 w 431721"/>
              <a:gd name="connsiteY5" fmla="*/ 478795 h 1134115"/>
              <a:gd name="connsiteX6" fmla="*/ 306290 w 431721"/>
              <a:gd name="connsiteY6" fmla="*/ 509275 h 1134115"/>
              <a:gd name="connsiteX7" fmla="*/ 97099 w 431721"/>
              <a:gd name="connsiteY7" fmla="*/ 585475 h 1134115"/>
              <a:gd name="connsiteX8" fmla="*/ 17961 w 431721"/>
              <a:gd name="connsiteY8" fmla="*/ 654635 h 1134115"/>
              <a:gd name="connsiteX9" fmla="*/ 430329 w 431721"/>
              <a:gd name="connsiteY9" fmla="*/ 692155 h 1134115"/>
              <a:gd name="connsiteX10" fmla="*/ 153890 w 431721"/>
              <a:gd name="connsiteY10" fmla="*/ 890275 h 1134115"/>
              <a:gd name="connsiteX11" fmla="*/ 199610 w 431721"/>
              <a:gd name="connsiteY11" fmla="*/ 905515 h 1134115"/>
              <a:gd name="connsiteX12" fmla="*/ 230090 w 431721"/>
              <a:gd name="connsiteY12" fmla="*/ 966475 h 1134115"/>
              <a:gd name="connsiteX13" fmla="*/ 260570 w 431721"/>
              <a:gd name="connsiteY13" fmla="*/ 1012195 h 1134115"/>
              <a:gd name="connsiteX14" fmla="*/ 260570 w 431721"/>
              <a:gd name="connsiteY14" fmla="*/ 1134115 h 1134115"/>
              <a:gd name="connsiteX0" fmla="*/ 169677 w 431721"/>
              <a:gd name="connsiteY0" fmla="*/ 0 h 1134115"/>
              <a:gd name="connsiteX1" fmla="*/ 192024 w 431721"/>
              <a:gd name="connsiteY1" fmla="*/ 200990 h 1134115"/>
              <a:gd name="connsiteX2" fmla="*/ 291050 w 431721"/>
              <a:gd name="connsiteY2" fmla="*/ 265435 h 1134115"/>
              <a:gd name="connsiteX3" fmla="*/ 196945 w 431721"/>
              <a:gd name="connsiteY3" fmla="*/ 333846 h 1134115"/>
              <a:gd name="connsiteX4" fmla="*/ 184643 w 431721"/>
              <a:gd name="connsiteY4" fmla="*/ 325643 h 1134115"/>
              <a:gd name="connsiteX5" fmla="*/ 96005 w 431721"/>
              <a:gd name="connsiteY5" fmla="*/ 404303 h 1134115"/>
              <a:gd name="connsiteX6" fmla="*/ 327407 w 431721"/>
              <a:gd name="connsiteY6" fmla="*/ 478795 h 1134115"/>
              <a:gd name="connsiteX7" fmla="*/ 306290 w 431721"/>
              <a:gd name="connsiteY7" fmla="*/ 509275 h 1134115"/>
              <a:gd name="connsiteX8" fmla="*/ 97099 w 431721"/>
              <a:gd name="connsiteY8" fmla="*/ 585475 h 1134115"/>
              <a:gd name="connsiteX9" fmla="*/ 17961 w 431721"/>
              <a:gd name="connsiteY9" fmla="*/ 654635 h 1134115"/>
              <a:gd name="connsiteX10" fmla="*/ 430329 w 431721"/>
              <a:gd name="connsiteY10" fmla="*/ 692155 h 1134115"/>
              <a:gd name="connsiteX11" fmla="*/ 153890 w 431721"/>
              <a:gd name="connsiteY11" fmla="*/ 890275 h 1134115"/>
              <a:gd name="connsiteX12" fmla="*/ 199610 w 431721"/>
              <a:gd name="connsiteY12" fmla="*/ 905515 h 1134115"/>
              <a:gd name="connsiteX13" fmla="*/ 230090 w 431721"/>
              <a:gd name="connsiteY13" fmla="*/ 966475 h 1134115"/>
              <a:gd name="connsiteX14" fmla="*/ 260570 w 431721"/>
              <a:gd name="connsiteY14" fmla="*/ 1012195 h 1134115"/>
              <a:gd name="connsiteX15" fmla="*/ 260570 w 431721"/>
              <a:gd name="connsiteY15" fmla="*/ 1134115 h 1134115"/>
              <a:gd name="connsiteX0" fmla="*/ 169677 w 431721"/>
              <a:gd name="connsiteY0" fmla="*/ 0 h 1134115"/>
              <a:gd name="connsiteX1" fmla="*/ 192024 w 431721"/>
              <a:gd name="connsiteY1" fmla="*/ 200990 h 1134115"/>
              <a:gd name="connsiteX2" fmla="*/ 291050 w 431721"/>
              <a:gd name="connsiteY2" fmla="*/ 265435 h 1134115"/>
              <a:gd name="connsiteX3" fmla="*/ 196945 w 431721"/>
              <a:gd name="connsiteY3" fmla="*/ 333846 h 1134115"/>
              <a:gd name="connsiteX4" fmla="*/ 430670 w 431721"/>
              <a:gd name="connsiteY4" fmla="*/ 337944 h 1134115"/>
              <a:gd name="connsiteX5" fmla="*/ 96005 w 431721"/>
              <a:gd name="connsiteY5" fmla="*/ 404303 h 1134115"/>
              <a:gd name="connsiteX6" fmla="*/ 327407 w 431721"/>
              <a:gd name="connsiteY6" fmla="*/ 478795 h 1134115"/>
              <a:gd name="connsiteX7" fmla="*/ 306290 w 431721"/>
              <a:gd name="connsiteY7" fmla="*/ 509275 h 1134115"/>
              <a:gd name="connsiteX8" fmla="*/ 97099 w 431721"/>
              <a:gd name="connsiteY8" fmla="*/ 585475 h 1134115"/>
              <a:gd name="connsiteX9" fmla="*/ 17961 w 431721"/>
              <a:gd name="connsiteY9" fmla="*/ 654635 h 1134115"/>
              <a:gd name="connsiteX10" fmla="*/ 430329 w 431721"/>
              <a:gd name="connsiteY10" fmla="*/ 692155 h 1134115"/>
              <a:gd name="connsiteX11" fmla="*/ 153890 w 431721"/>
              <a:gd name="connsiteY11" fmla="*/ 890275 h 1134115"/>
              <a:gd name="connsiteX12" fmla="*/ 199610 w 431721"/>
              <a:gd name="connsiteY12" fmla="*/ 905515 h 1134115"/>
              <a:gd name="connsiteX13" fmla="*/ 230090 w 431721"/>
              <a:gd name="connsiteY13" fmla="*/ 966475 h 1134115"/>
              <a:gd name="connsiteX14" fmla="*/ 260570 w 431721"/>
              <a:gd name="connsiteY14" fmla="*/ 1012195 h 1134115"/>
              <a:gd name="connsiteX15" fmla="*/ 260570 w 431721"/>
              <a:gd name="connsiteY15" fmla="*/ 1134115 h 1134115"/>
              <a:gd name="connsiteX0" fmla="*/ 169677 w 431721"/>
              <a:gd name="connsiteY0" fmla="*/ 0 h 1134115"/>
              <a:gd name="connsiteX1" fmla="*/ 192024 w 431721"/>
              <a:gd name="connsiteY1" fmla="*/ 200990 h 1134115"/>
              <a:gd name="connsiteX2" fmla="*/ 291050 w 431721"/>
              <a:gd name="connsiteY2" fmla="*/ 265435 h 1134115"/>
              <a:gd name="connsiteX3" fmla="*/ 196945 w 431721"/>
              <a:gd name="connsiteY3" fmla="*/ 333846 h 1134115"/>
              <a:gd name="connsiteX4" fmla="*/ 96005 w 431721"/>
              <a:gd name="connsiteY4" fmla="*/ 404303 h 1134115"/>
              <a:gd name="connsiteX5" fmla="*/ 327407 w 431721"/>
              <a:gd name="connsiteY5" fmla="*/ 478795 h 1134115"/>
              <a:gd name="connsiteX6" fmla="*/ 306290 w 431721"/>
              <a:gd name="connsiteY6" fmla="*/ 509275 h 1134115"/>
              <a:gd name="connsiteX7" fmla="*/ 97099 w 431721"/>
              <a:gd name="connsiteY7" fmla="*/ 585475 h 1134115"/>
              <a:gd name="connsiteX8" fmla="*/ 17961 w 431721"/>
              <a:gd name="connsiteY8" fmla="*/ 654635 h 1134115"/>
              <a:gd name="connsiteX9" fmla="*/ 430329 w 431721"/>
              <a:gd name="connsiteY9" fmla="*/ 692155 h 1134115"/>
              <a:gd name="connsiteX10" fmla="*/ 153890 w 431721"/>
              <a:gd name="connsiteY10" fmla="*/ 890275 h 1134115"/>
              <a:gd name="connsiteX11" fmla="*/ 199610 w 431721"/>
              <a:gd name="connsiteY11" fmla="*/ 905515 h 1134115"/>
              <a:gd name="connsiteX12" fmla="*/ 230090 w 431721"/>
              <a:gd name="connsiteY12" fmla="*/ 966475 h 1134115"/>
              <a:gd name="connsiteX13" fmla="*/ 260570 w 431721"/>
              <a:gd name="connsiteY13" fmla="*/ 1012195 h 1134115"/>
              <a:gd name="connsiteX14" fmla="*/ 260570 w 431721"/>
              <a:gd name="connsiteY14" fmla="*/ 1134115 h 1134115"/>
              <a:gd name="connsiteX0" fmla="*/ 169677 w 431721"/>
              <a:gd name="connsiteY0" fmla="*/ 0 h 1157969"/>
              <a:gd name="connsiteX1" fmla="*/ 192024 w 431721"/>
              <a:gd name="connsiteY1" fmla="*/ 200990 h 1157969"/>
              <a:gd name="connsiteX2" fmla="*/ 291050 w 431721"/>
              <a:gd name="connsiteY2" fmla="*/ 265435 h 1157969"/>
              <a:gd name="connsiteX3" fmla="*/ 196945 w 431721"/>
              <a:gd name="connsiteY3" fmla="*/ 333846 h 1157969"/>
              <a:gd name="connsiteX4" fmla="*/ 96005 w 431721"/>
              <a:gd name="connsiteY4" fmla="*/ 404303 h 1157969"/>
              <a:gd name="connsiteX5" fmla="*/ 327407 w 431721"/>
              <a:gd name="connsiteY5" fmla="*/ 478795 h 1157969"/>
              <a:gd name="connsiteX6" fmla="*/ 306290 w 431721"/>
              <a:gd name="connsiteY6" fmla="*/ 509275 h 1157969"/>
              <a:gd name="connsiteX7" fmla="*/ 97099 w 431721"/>
              <a:gd name="connsiteY7" fmla="*/ 585475 h 1157969"/>
              <a:gd name="connsiteX8" fmla="*/ 17961 w 431721"/>
              <a:gd name="connsiteY8" fmla="*/ 654635 h 1157969"/>
              <a:gd name="connsiteX9" fmla="*/ 430329 w 431721"/>
              <a:gd name="connsiteY9" fmla="*/ 692155 h 1157969"/>
              <a:gd name="connsiteX10" fmla="*/ 153890 w 431721"/>
              <a:gd name="connsiteY10" fmla="*/ 890275 h 1157969"/>
              <a:gd name="connsiteX11" fmla="*/ 199610 w 431721"/>
              <a:gd name="connsiteY11" fmla="*/ 905515 h 1157969"/>
              <a:gd name="connsiteX12" fmla="*/ 230090 w 431721"/>
              <a:gd name="connsiteY12" fmla="*/ 966475 h 1157969"/>
              <a:gd name="connsiteX13" fmla="*/ 260570 w 431721"/>
              <a:gd name="connsiteY13" fmla="*/ 1012195 h 1157969"/>
              <a:gd name="connsiteX14" fmla="*/ 173106 w 431721"/>
              <a:gd name="connsiteY14" fmla="*/ 1157969 h 1157969"/>
              <a:gd name="connsiteX0" fmla="*/ 169677 w 431721"/>
              <a:gd name="connsiteY0" fmla="*/ 0 h 1157969"/>
              <a:gd name="connsiteX1" fmla="*/ 192024 w 431721"/>
              <a:gd name="connsiteY1" fmla="*/ 200990 h 1157969"/>
              <a:gd name="connsiteX2" fmla="*/ 291050 w 431721"/>
              <a:gd name="connsiteY2" fmla="*/ 265435 h 1157969"/>
              <a:gd name="connsiteX3" fmla="*/ 196945 w 431721"/>
              <a:gd name="connsiteY3" fmla="*/ 333846 h 1157969"/>
              <a:gd name="connsiteX4" fmla="*/ 96005 w 431721"/>
              <a:gd name="connsiteY4" fmla="*/ 404303 h 1157969"/>
              <a:gd name="connsiteX5" fmla="*/ 327407 w 431721"/>
              <a:gd name="connsiteY5" fmla="*/ 478795 h 1157969"/>
              <a:gd name="connsiteX6" fmla="*/ 306290 w 431721"/>
              <a:gd name="connsiteY6" fmla="*/ 509275 h 1157969"/>
              <a:gd name="connsiteX7" fmla="*/ 97099 w 431721"/>
              <a:gd name="connsiteY7" fmla="*/ 585475 h 1157969"/>
              <a:gd name="connsiteX8" fmla="*/ 17961 w 431721"/>
              <a:gd name="connsiteY8" fmla="*/ 654635 h 1157969"/>
              <a:gd name="connsiteX9" fmla="*/ 430329 w 431721"/>
              <a:gd name="connsiteY9" fmla="*/ 692155 h 1157969"/>
              <a:gd name="connsiteX10" fmla="*/ 153890 w 431721"/>
              <a:gd name="connsiteY10" fmla="*/ 890275 h 1157969"/>
              <a:gd name="connsiteX11" fmla="*/ 199610 w 431721"/>
              <a:gd name="connsiteY11" fmla="*/ 905515 h 1157969"/>
              <a:gd name="connsiteX12" fmla="*/ 230090 w 431721"/>
              <a:gd name="connsiteY12" fmla="*/ 966475 h 1157969"/>
              <a:gd name="connsiteX13" fmla="*/ 169130 w 431721"/>
              <a:gd name="connsiteY13" fmla="*/ 1004244 h 1157969"/>
              <a:gd name="connsiteX14" fmla="*/ 173106 w 431721"/>
              <a:gd name="connsiteY14" fmla="*/ 1157969 h 1157969"/>
              <a:gd name="connsiteX0" fmla="*/ 169677 w 431721"/>
              <a:gd name="connsiteY0" fmla="*/ 0 h 1157969"/>
              <a:gd name="connsiteX1" fmla="*/ 192024 w 431721"/>
              <a:gd name="connsiteY1" fmla="*/ 200990 h 1157969"/>
              <a:gd name="connsiteX2" fmla="*/ 291050 w 431721"/>
              <a:gd name="connsiteY2" fmla="*/ 265435 h 1157969"/>
              <a:gd name="connsiteX3" fmla="*/ 196945 w 431721"/>
              <a:gd name="connsiteY3" fmla="*/ 333846 h 1157969"/>
              <a:gd name="connsiteX4" fmla="*/ 96005 w 431721"/>
              <a:gd name="connsiteY4" fmla="*/ 404303 h 1157969"/>
              <a:gd name="connsiteX5" fmla="*/ 327407 w 431721"/>
              <a:gd name="connsiteY5" fmla="*/ 478795 h 1157969"/>
              <a:gd name="connsiteX6" fmla="*/ 306290 w 431721"/>
              <a:gd name="connsiteY6" fmla="*/ 509275 h 1157969"/>
              <a:gd name="connsiteX7" fmla="*/ 97099 w 431721"/>
              <a:gd name="connsiteY7" fmla="*/ 585475 h 1157969"/>
              <a:gd name="connsiteX8" fmla="*/ 17961 w 431721"/>
              <a:gd name="connsiteY8" fmla="*/ 654635 h 1157969"/>
              <a:gd name="connsiteX9" fmla="*/ 430329 w 431721"/>
              <a:gd name="connsiteY9" fmla="*/ 692155 h 1157969"/>
              <a:gd name="connsiteX10" fmla="*/ 153890 w 431721"/>
              <a:gd name="connsiteY10" fmla="*/ 890275 h 1157969"/>
              <a:gd name="connsiteX11" fmla="*/ 199610 w 431721"/>
              <a:gd name="connsiteY11" fmla="*/ 905515 h 1157969"/>
              <a:gd name="connsiteX12" fmla="*/ 230090 w 431721"/>
              <a:gd name="connsiteY12" fmla="*/ 966475 h 1157969"/>
              <a:gd name="connsiteX13" fmla="*/ 169130 w 431721"/>
              <a:gd name="connsiteY13" fmla="*/ 1004244 h 1157969"/>
              <a:gd name="connsiteX14" fmla="*/ 173106 w 431721"/>
              <a:gd name="connsiteY14" fmla="*/ 1157969 h 1157969"/>
              <a:gd name="connsiteX0" fmla="*/ 169677 w 431721"/>
              <a:gd name="connsiteY0" fmla="*/ 0 h 1157969"/>
              <a:gd name="connsiteX1" fmla="*/ 192024 w 431721"/>
              <a:gd name="connsiteY1" fmla="*/ 200990 h 1157969"/>
              <a:gd name="connsiteX2" fmla="*/ 291050 w 431721"/>
              <a:gd name="connsiteY2" fmla="*/ 265435 h 1157969"/>
              <a:gd name="connsiteX3" fmla="*/ 196945 w 431721"/>
              <a:gd name="connsiteY3" fmla="*/ 333846 h 1157969"/>
              <a:gd name="connsiteX4" fmla="*/ 96005 w 431721"/>
              <a:gd name="connsiteY4" fmla="*/ 404303 h 1157969"/>
              <a:gd name="connsiteX5" fmla="*/ 327407 w 431721"/>
              <a:gd name="connsiteY5" fmla="*/ 478795 h 1157969"/>
              <a:gd name="connsiteX6" fmla="*/ 306290 w 431721"/>
              <a:gd name="connsiteY6" fmla="*/ 509275 h 1157969"/>
              <a:gd name="connsiteX7" fmla="*/ 97099 w 431721"/>
              <a:gd name="connsiteY7" fmla="*/ 585475 h 1157969"/>
              <a:gd name="connsiteX8" fmla="*/ 17961 w 431721"/>
              <a:gd name="connsiteY8" fmla="*/ 654635 h 1157969"/>
              <a:gd name="connsiteX9" fmla="*/ 430329 w 431721"/>
              <a:gd name="connsiteY9" fmla="*/ 692155 h 1157969"/>
              <a:gd name="connsiteX10" fmla="*/ 153890 w 431721"/>
              <a:gd name="connsiteY10" fmla="*/ 890275 h 1157969"/>
              <a:gd name="connsiteX11" fmla="*/ 199610 w 431721"/>
              <a:gd name="connsiteY11" fmla="*/ 905515 h 1157969"/>
              <a:gd name="connsiteX12" fmla="*/ 174431 w 431721"/>
              <a:gd name="connsiteY12" fmla="*/ 962500 h 1157969"/>
              <a:gd name="connsiteX13" fmla="*/ 169130 w 431721"/>
              <a:gd name="connsiteY13" fmla="*/ 1004244 h 1157969"/>
              <a:gd name="connsiteX14" fmla="*/ 173106 w 431721"/>
              <a:gd name="connsiteY14" fmla="*/ 1157969 h 1157969"/>
              <a:gd name="connsiteX0" fmla="*/ 169677 w 431745"/>
              <a:gd name="connsiteY0" fmla="*/ 0 h 1157969"/>
              <a:gd name="connsiteX1" fmla="*/ 192024 w 431745"/>
              <a:gd name="connsiteY1" fmla="*/ 200990 h 1157969"/>
              <a:gd name="connsiteX2" fmla="*/ 291050 w 431745"/>
              <a:gd name="connsiteY2" fmla="*/ 265435 h 1157969"/>
              <a:gd name="connsiteX3" fmla="*/ 196945 w 431745"/>
              <a:gd name="connsiteY3" fmla="*/ 333846 h 1157969"/>
              <a:gd name="connsiteX4" fmla="*/ 96005 w 431745"/>
              <a:gd name="connsiteY4" fmla="*/ 404303 h 1157969"/>
              <a:gd name="connsiteX5" fmla="*/ 327407 w 431745"/>
              <a:gd name="connsiteY5" fmla="*/ 478795 h 1157969"/>
              <a:gd name="connsiteX6" fmla="*/ 306290 w 431745"/>
              <a:gd name="connsiteY6" fmla="*/ 509275 h 1157969"/>
              <a:gd name="connsiteX7" fmla="*/ 97099 w 431745"/>
              <a:gd name="connsiteY7" fmla="*/ 585475 h 1157969"/>
              <a:gd name="connsiteX8" fmla="*/ 17961 w 431745"/>
              <a:gd name="connsiteY8" fmla="*/ 654635 h 1157969"/>
              <a:gd name="connsiteX9" fmla="*/ 430329 w 431745"/>
              <a:gd name="connsiteY9" fmla="*/ 692155 h 1157969"/>
              <a:gd name="connsiteX10" fmla="*/ 153890 w 431745"/>
              <a:gd name="connsiteY10" fmla="*/ 890275 h 1157969"/>
              <a:gd name="connsiteX11" fmla="*/ 171781 w 431745"/>
              <a:gd name="connsiteY11" fmla="*/ 917442 h 1157969"/>
              <a:gd name="connsiteX12" fmla="*/ 174431 w 431745"/>
              <a:gd name="connsiteY12" fmla="*/ 962500 h 1157969"/>
              <a:gd name="connsiteX13" fmla="*/ 169130 w 431745"/>
              <a:gd name="connsiteY13" fmla="*/ 1004244 h 1157969"/>
              <a:gd name="connsiteX14" fmla="*/ 173106 w 431745"/>
              <a:gd name="connsiteY14" fmla="*/ 1157969 h 1157969"/>
              <a:gd name="connsiteX0" fmla="*/ 169677 w 431745"/>
              <a:gd name="connsiteY0" fmla="*/ 0 h 1157969"/>
              <a:gd name="connsiteX1" fmla="*/ 192024 w 431745"/>
              <a:gd name="connsiteY1" fmla="*/ 200990 h 1157969"/>
              <a:gd name="connsiteX2" fmla="*/ 291050 w 431745"/>
              <a:gd name="connsiteY2" fmla="*/ 265435 h 1157969"/>
              <a:gd name="connsiteX3" fmla="*/ 196945 w 431745"/>
              <a:gd name="connsiteY3" fmla="*/ 333846 h 1157969"/>
              <a:gd name="connsiteX4" fmla="*/ 96005 w 431745"/>
              <a:gd name="connsiteY4" fmla="*/ 404303 h 1157969"/>
              <a:gd name="connsiteX5" fmla="*/ 327407 w 431745"/>
              <a:gd name="connsiteY5" fmla="*/ 478795 h 1157969"/>
              <a:gd name="connsiteX6" fmla="*/ 306290 w 431745"/>
              <a:gd name="connsiteY6" fmla="*/ 509275 h 1157969"/>
              <a:gd name="connsiteX7" fmla="*/ 97099 w 431745"/>
              <a:gd name="connsiteY7" fmla="*/ 585475 h 1157969"/>
              <a:gd name="connsiteX8" fmla="*/ 17961 w 431745"/>
              <a:gd name="connsiteY8" fmla="*/ 654635 h 1157969"/>
              <a:gd name="connsiteX9" fmla="*/ 430329 w 431745"/>
              <a:gd name="connsiteY9" fmla="*/ 692155 h 1157969"/>
              <a:gd name="connsiteX10" fmla="*/ 153890 w 431745"/>
              <a:gd name="connsiteY10" fmla="*/ 890275 h 1157969"/>
              <a:gd name="connsiteX11" fmla="*/ 171781 w 431745"/>
              <a:gd name="connsiteY11" fmla="*/ 917442 h 1157969"/>
              <a:gd name="connsiteX12" fmla="*/ 174431 w 431745"/>
              <a:gd name="connsiteY12" fmla="*/ 962500 h 1157969"/>
              <a:gd name="connsiteX13" fmla="*/ 169130 w 431745"/>
              <a:gd name="connsiteY13" fmla="*/ 1004244 h 1157969"/>
              <a:gd name="connsiteX14" fmla="*/ 173106 w 431745"/>
              <a:gd name="connsiteY14" fmla="*/ 1157969 h 1157969"/>
              <a:gd name="connsiteX0" fmla="*/ 169677 w 431743"/>
              <a:gd name="connsiteY0" fmla="*/ 0 h 1157969"/>
              <a:gd name="connsiteX1" fmla="*/ 192024 w 431743"/>
              <a:gd name="connsiteY1" fmla="*/ 200990 h 1157969"/>
              <a:gd name="connsiteX2" fmla="*/ 291050 w 431743"/>
              <a:gd name="connsiteY2" fmla="*/ 265435 h 1157969"/>
              <a:gd name="connsiteX3" fmla="*/ 196945 w 431743"/>
              <a:gd name="connsiteY3" fmla="*/ 333846 h 1157969"/>
              <a:gd name="connsiteX4" fmla="*/ 96005 w 431743"/>
              <a:gd name="connsiteY4" fmla="*/ 404303 h 1157969"/>
              <a:gd name="connsiteX5" fmla="*/ 327407 w 431743"/>
              <a:gd name="connsiteY5" fmla="*/ 478795 h 1157969"/>
              <a:gd name="connsiteX6" fmla="*/ 306290 w 431743"/>
              <a:gd name="connsiteY6" fmla="*/ 509275 h 1157969"/>
              <a:gd name="connsiteX7" fmla="*/ 97099 w 431743"/>
              <a:gd name="connsiteY7" fmla="*/ 585475 h 1157969"/>
              <a:gd name="connsiteX8" fmla="*/ 17961 w 431743"/>
              <a:gd name="connsiteY8" fmla="*/ 654635 h 1157969"/>
              <a:gd name="connsiteX9" fmla="*/ 430329 w 431743"/>
              <a:gd name="connsiteY9" fmla="*/ 692155 h 1157969"/>
              <a:gd name="connsiteX10" fmla="*/ 153890 w 431743"/>
              <a:gd name="connsiteY10" fmla="*/ 890275 h 1157969"/>
              <a:gd name="connsiteX11" fmla="*/ 174431 w 431743"/>
              <a:gd name="connsiteY11" fmla="*/ 962500 h 1157969"/>
              <a:gd name="connsiteX12" fmla="*/ 169130 w 431743"/>
              <a:gd name="connsiteY12" fmla="*/ 1004244 h 1157969"/>
              <a:gd name="connsiteX13" fmla="*/ 173106 w 431743"/>
              <a:gd name="connsiteY13" fmla="*/ 1157969 h 1157969"/>
              <a:gd name="connsiteX0" fmla="*/ 169677 w 431743"/>
              <a:gd name="connsiteY0" fmla="*/ 0 h 1264504"/>
              <a:gd name="connsiteX1" fmla="*/ 192024 w 431743"/>
              <a:gd name="connsiteY1" fmla="*/ 307525 h 1264504"/>
              <a:gd name="connsiteX2" fmla="*/ 291050 w 431743"/>
              <a:gd name="connsiteY2" fmla="*/ 371970 h 1264504"/>
              <a:gd name="connsiteX3" fmla="*/ 196945 w 431743"/>
              <a:gd name="connsiteY3" fmla="*/ 440381 h 1264504"/>
              <a:gd name="connsiteX4" fmla="*/ 96005 w 431743"/>
              <a:gd name="connsiteY4" fmla="*/ 510838 h 1264504"/>
              <a:gd name="connsiteX5" fmla="*/ 327407 w 431743"/>
              <a:gd name="connsiteY5" fmla="*/ 585330 h 1264504"/>
              <a:gd name="connsiteX6" fmla="*/ 306290 w 431743"/>
              <a:gd name="connsiteY6" fmla="*/ 615810 h 1264504"/>
              <a:gd name="connsiteX7" fmla="*/ 97099 w 431743"/>
              <a:gd name="connsiteY7" fmla="*/ 692010 h 1264504"/>
              <a:gd name="connsiteX8" fmla="*/ 17961 w 431743"/>
              <a:gd name="connsiteY8" fmla="*/ 761170 h 1264504"/>
              <a:gd name="connsiteX9" fmla="*/ 430329 w 431743"/>
              <a:gd name="connsiteY9" fmla="*/ 798690 h 1264504"/>
              <a:gd name="connsiteX10" fmla="*/ 153890 w 431743"/>
              <a:gd name="connsiteY10" fmla="*/ 996810 h 1264504"/>
              <a:gd name="connsiteX11" fmla="*/ 174431 w 431743"/>
              <a:gd name="connsiteY11" fmla="*/ 1069035 h 1264504"/>
              <a:gd name="connsiteX12" fmla="*/ 169130 w 431743"/>
              <a:gd name="connsiteY12" fmla="*/ 1110779 h 1264504"/>
              <a:gd name="connsiteX13" fmla="*/ 173106 w 431743"/>
              <a:gd name="connsiteY13" fmla="*/ 1264504 h 1264504"/>
              <a:gd name="connsiteX0" fmla="*/ 169677 w 431743"/>
              <a:gd name="connsiteY0" fmla="*/ 0 h 1264504"/>
              <a:gd name="connsiteX1" fmla="*/ 174771 w 431743"/>
              <a:gd name="connsiteY1" fmla="*/ 307525 h 1264504"/>
              <a:gd name="connsiteX2" fmla="*/ 291050 w 431743"/>
              <a:gd name="connsiteY2" fmla="*/ 371970 h 1264504"/>
              <a:gd name="connsiteX3" fmla="*/ 196945 w 431743"/>
              <a:gd name="connsiteY3" fmla="*/ 440381 h 1264504"/>
              <a:gd name="connsiteX4" fmla="*/ 96005 w 431743"/>
              <a:gd name="connsiteY4" fmla="*/ 510838 h 1264504"/>
              <a:gd name="connsiteX5" fmla="*/ 327407 w 431743"/>
              <a:gd name="connsiteY5" fmla="*/ 585330 h 1264504"/>
              <a:gd name="connsiteX6" fmla="*/ 306290 w 431743"/>
              <a:gd name="connsiteY6" fmla="*/ 615810 h 1264504"/>
              <a:gd name="connsiteX7" fmla="*/ 97099 w 431743"/>
              <a:gd name="connsiteY7" fmla="*/ 692010 h 1264504"/>
              <a:gd name="connsiteX8" fmla="*/ 17961 w 431743"/>
              <a:gd name="connsiteY8" fmla="*/ 761170 h 1264504"/>
              <a:gd name="connsiteX9" fmla="*/ 430329 w 431743"/>
              <a:gd name="connsiteY9" fmla="*/ 798690 h 1264504"/>
              <a:gd name="connsiteX10" fmla="*/ 153890 w 431743"/>
              <a:gd name="connsiteY10" fmla="*/ 996810 h 1264504"/>
              <a:gd name="connsiteX11" fmla="*/ 174431 w 431743"/>
              <a:gd name="connsiteY11" fmla="*/ 1069035 h 1264504"/>
              <a:gd name="connsiteX12" fmla="*/ 169130 w 431743"/>
              <a:gd name="connsiteY12" fmla="*/ 1110779 h 1264504"/>
              <a:gd name="connsiteX13" fmla="*/ 173106 w 431743"/>
              <a:gd name="connsiteY13" fmla="*/ 1264504 h 12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1743" h="1264504">
                <a:moveTo>
                  <a:pt x="169677" y="0"/>
                </a:moveTo>
                <a:cubicBezTo>
                  <a:pt x="189914" y="16864"/>
                  <a:pt x="154542" y="245530"/>
                  <a:pt x="174771" y="307525"/>
                </a:cubicBezTo>
                <a:cubicBezTo>
                  <a:pt x="195000" y="369520"/>
                  <a:pt x="287354" y="349827"/>
                  <a:pt x="291050" y="371970"/>
                </a:cubicBezTo>
                <a:cubicBezTo>
                  <a:pt x="294746" y="394113"/>
                  <a:pt x="229452" y="417236"/>
                  <a:pt x="196945" y="440381"/>
                </a:cubicBezTo>
                <a:cubicBezTo>
                  <a:pt x="164438" y="463526"/>
                  <a:pt x="74261" y="486680"/>
                  <a:pt x="96005" y="510838"/>
                </a:cubicBezTo>
                <a:cubicBezTo>
                  <a:pt x="117749" y="534996"/>
                  <a:pt x="292359" y="567835"/>
                  <a:pt x="327407" y="585330"/>
                </a:cubicBezTo>
                <a:cubicBezTo>
                  <a:pt x="362455" y="602825"/>
                  <a:pt x="344675" y="598030"/>
                  <a:pt x="306290" y="615810"/>
                </a:cubicBezTo>
                <a:cubicBezTo>
                  <a:pt x="267905" y="633590"/>
                  <a:pt x="145154" y="667783"/>
                  <a:pt x="97099" y="692010"/>
                </a:cubicBezTo>
                <a:cubicBezTo>
                  <a:pt x="49044" y="716237"/>
                  <a:pt x="-37577" y="743390"/>
                  <a:pt x="17961" y="761170"/>
                </a:cubicBezTo>
                <a:cubicBezTo>
                  <a:pt x="73499" y="778950"/>
                  <a:pt x="407674" y="759417"/>
                  <a:pt x="430329" y="798690"/>
                </a:cubicBezTo>
                <a:cubicBezTo>
                  <a:pt x="452984" y="837963"/>
                  <a:pt x="196540" y="951753"/>
                  <a:pt x="153890" y="996810"/>
                </a:cubicBezTo>
                <a:cubicBezTo>
                  <a:pt x="111240" y="1041867"/>
                  <a:pt x="171891" y="1050040"/>
                  <a:pt x="174431" y="1069035"/>
                </a:cubicBezTo>
                <a:cubicBezTo>
                  <a:pt x="176971" y="1088030"/>
                  <a:pt x="169351" y="1078201"/>
                  <a:pt x="169130" y="1110779"/>
                </a:cubicBezTo>
                <a:cubicBezTo>
                  <a:pt x="168909" y="1143357"/>
                  <a:pt x="173106" y="1223864"/>
                  <a:pt x="173106" y="1264504"/>
                </a:cubicBezTo>
              </a:path>
            </a:pathLst>
          </a:custGeom>
          <a:noFill/>
          <a:ln w="38100" cap="flat" cmpd="sng" algn="ctr">
            <a:solidFill>
              <a:srgbClr val="474774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09B2F-A1D1-6C45-D46B-1D8604E4570C}"/>
              </a:ext>
            </a:extLst>
          </p:cNvPr>
          <p:cNvSpPr txBox="1"/>
          <p:nvPr/>
        </p:nvSpPr>
        <p:spPr>
          <a:xfrm>
            <a:off x="7986871" y="4044332"/>
            <a:ext cx="6057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blipFill>
                <a:blip r:embed="rId11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0B41BF-620A-EF60-ABD5-16908CACAC0E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en-NZ" sz="4000" b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 smtClean="0">
                          <a:solidFill>
                            <a:srgbClr val="D51B3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b="1" i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0B41BF-620A-EF60-ABD5-16908CACA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297051-4FE4-AA9D-1CF1-54F34D1C4BDD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297051-4FE4-AA9D-1CF1-54F34D1C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915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0">
            <a:extLst>
              <a:ext uri="{FF2B5EF4-FFF2-40B4-BE49-F238E27FC236}">
                <a16:creationId xmlns:a16="http://schemas.microsoft.com/office/drawing/2014/main" id="{840EEF9F-8A4C-9373-BB79-1A93ED20DFCF}"/>
              </a:ext>
            </a:extLst>
          </p:cNvPr>
          <p:cNvSpPr/>
          <p:nvPr/>
        </p:nvSpPr>
        <p:spPr bwMode="auto">
          <a:xfrm>
            <a:off x="7466111" y="3752802"/>
            <a:ext cx="431743" cy="1497009"/>
          </a:xfrm>
          <a:custGeom>
            <a:avLst/>
            <a:gdLst>
              <a:gd name="connsiteX0" fmla="*/ 30941 w 302347"/>
              <a:gd name="connsiteY0" fmla="*/ 0 h 990600"/>
              <a:gd name="connsiteX1" fmla="*/ 168101 w 302347"/>
              <a:gd name="connsiteY1" fmla="*/ 106680 h 990600"/>
              <a:gd name="connsiteX2" fmla="*/ 213821 w 302347"/>
              <a:gd name="connsiteY2" fmla="*/ 121920 h 990600"/>
              <a:gd name="connsiteX3" fmla="*/ 244301 w 302347"/>
              <a:gd name="connsiteY3" fmla="*/ 182880 h 990600"/>
              <a:gd name="connsiteX4" fmla="*/ 274781 w 302347"/>
              <a:gd name="connsiteY4" fmla="*/ 335280 h 990600"/>
              <a:gd name="connsiteX5" fmla="*/ 229061 w 302347"/>
              <a:gd name="connsiteY5" fmla="*/ 365760 h 990600"/>
              <a:gd name="connsiteX6" fmla="*/ 122381 w 302347"/>
              <a:gd name="connsiteY6" fmla="*/ 441960 h 990600"/>
              <a:gd name="connsiteX7" fmla="*/ 30941 w 302347"/>
              <a:gd name="connsiteY7" fmla="*/ 502920 h 990600"/>
              <a:gd name="connsiteX8" fmla="*/ 461 w 302347"/>
              <a:gd name="connsiteY8" fmla="*/ 548640 h 990600"/>
              <a:gd name="connsiteX9" fmla="*/ 76661 w 302347"/>
              <a:gd name="connsiteY9" fmla="*/ 746760 h 990600"/>
              <a:gd name="connsiteX10" fmla="*/ 122381 w 302347"/>
              <a:gd name="connsiteY10" fmla="*/ 762000 h 990600"/>
              <a:gd name="connsiteX11" fmla="*/ 152861 w 302347"/>
              <a:gd name="connsiteY11" fmla="*/ 822960 h 990600"/>
              <a:gd name="connsiteX12" fmla="*/ 183341 w 302347"/>
              <a:gd name="connsiteY12" fmla="*/ 868680 h 990600"/>
              <a:gd name="connsiteX13" fmla="*/ 183341 w 302347"/>
              <a:gd name="connsiteY13" fmla="*/ 990600 h 990600"/>
              <a:gd name="connsiteX0" fmla="*/ 80146 w 302347"/>
              <a:gd name="connsiteY0" fmla="*/ 0 h 1089011"/>
              <a:gd name="connsiteX1" fmla="*/ 168101 w 302347"/>
              <a:gd name="connsiteY1" fmla="*/ 205091 h 1089011"/>
              <a:gd name="connsiteX2" fmla="*/ 213821 w 302347"/>
              <a:gd name="connsiteY2" fmla="*/ 220331 h 1089011"/>
              <a:gd name="connsiteX3" fmla="*/ 244301 w 302347"/>
              <a:gd name="connsiteY3" fmla="*/ 281291 h 1089011"/>
              <a:gd name="connsiteX4" fmla="*/ 274781 w 302347"/>
              <a:gd name="connsiteY4" fmla="*/ 433691 h 1089011"/>
              <a:gd name="connsiteX5" fmla="*/ 229061 w 302347"/>
              <a:gd name="connsiteY5" fmla="*/ 464171 h 1089011"/>
              <a:gd name="connsiteX6" fmla="*/ 122381 w 302347"/>
              <a:gd name="connsiteY6" fmla="*/ 540371 h 1089011"/>
              <a:gd name="connsiteX7" fmla="*/ 30941 w 302347"/>
              <a:gd name="connsiteY7" fmla="*/ 601331 h 1089011"/>
              <a:gd name="connsiteX8" fmla="*/ 461 w 302347"/>
              <a:gd name="connsiteY8" fmla="*/ 647051 h 1089011"/>
              <a:gd name="connsiteX9" fmla="*/ 76661 w 302347"/>
              <a:gd name="connsiteY9" fmla="*/ 845171 h 1089011"/>
              <a:gd name="connsiteX10" fmla="*/ 122381 w 302347"/>
              <a:gd name="connsiteY10" fmla="*/ 860411 h 1089011"/>
              <a:gd name="connsiteX11" fmla="*/ 152861 w 302347"/>
              <a:gd name="connsiteY11" fmla="*/ 921371 h 1089011"/>
              <a:gd name="connsiteX12" fmla="*/ 183341 w 302347"/>
              <a:gd name="connsiteY12" fmla="*/ 967091 h 1089011"/>
              <a:gd name="connsiteX13" fmla="*/ 183341 w 302347"/>
              <a:gd name="connsiteY13" fmla="*/ 1089011 h 1089011"/>
              <a:gd name="connsiteX0" fmla="*/ 80146 w 295142"/>
              <a:gd name="connsiteY0" fmla="*/ 0 h 1089011"/>
              <a:gd name="connsiteX1" fmla="*/ 168101 w 295142"/>
              <a:gd name="connsiteY1" fmla="*/ 205091 h 1089011"/>
              <a:gd name="connsiteX2" fmla="*/ 213821 w 295142"/>
              <a:gd name="connsiteY2" fmla="*/ 220331 h 1089011"/>
              <a:gd name="connsiteX3" fmla="*/ 197624 w 295142"/>
              <a:gd name="connsiteY3" fmla="*/ 346147 h 1089011"/>
              <a:gd name="connsiteX4" fmla="*/ 244301 w 295142"/>
              <a:gd name="connsiteY4" fmla="*/ 281291 h 1089011"/>
              <a:gd name="connsiteX5" fmla="*/ 274781 w 295142"/>
              <a:gd name="connsiteY5" fmla="*/ 433691 h 1089011"/>
              <a:gd name="connsiteX6" fmla="*/ 229061 w 295142"/>
              <a:gd name="connsiteY6" fmla="*/ 464171 h 1089011"/>
              <a:gd name="connsiteX7" fmla="*/ 122381 w 295142"/>
              <a:gd name="connsiteY7" fmla="*/ 540371 h 1089011"/>
              <a:gd name="connsiteX8" fmla="*/ 30941 w 295142"/>
              <a:gd name="connsiteY8" fmla="*/ 601331 h 1089011"/>
              <a:gd name="connsiteX9" fmla="*/ 461 w 295142"/>
              <a:gd name="connsiteY9" fmla="*/ 647051 h 1089011"/>
              <a:gd name="connsiteX10" fmla="*/ 76661 w 295142"/>
              <a:gd name="connsiteY10" fmla="*/ 845171 h 1089011"/>
              <a:gd name="connsiteX11" fmla="*/ 122381 w 295142"/>
              <a:gd name="connsiteY11" fmla="*/ 860411 h 1089011"/>
              <a:gd name="connsiteX12" fmla="*/ 152861 w 295142"/>
              <a:gd name="connsiteY12" fmla="*/ 921371 h 1089011"/>
              <a:gd name="connsiteX13" fmla="*/ 183341 w 295142"/>
              <a:gd name="connsiteY13" fmla="*/ 967091 h 1089011"/>
              <a:gd name="connsiteX14" fmla="*/ 183341 w 295142"/>
              <a:gd name="connsiteY14" fmla="*/ 1089011 h 1089011"/>
              <a:gd name="connsiteX0" fmla="*/ 80146 w 278430"/>
              <a:gd name="connsiteY0" fmla="*/ 0 h 1089011"/>
              <a:gd name="connsiteX1" fmla="*/ 168101 w 278430"/>
              <a:gd name="connsiteY1" fmla="*/ 205091 h 1089011"/>
              <a:gd name="connsiteX2" fmla="*/ 213821 w 278430"/>
              <a:gd name="connsiteY2" fmla="*/ 220331 h 1089011"/>
              <a:gd name="connsiteX3" fmla="*/ 197624 w 278430"/>
              <a:gd name="connsiteY3" fmla="*/ 346147 h 1089011"/>
              <a:gd name="connsiteX4" fmla="*/ 125388 w 278430"/>
              <a:gd name="connsiteY4" fmla="*/ 486313 h 1089011"/>
              <a:gd name="connsiteX5" fmla="*/ 274781 w 278430"/>
              <a:gd name="connsiteY5" fmla="*/ 433691 h 1089011"/>
              <a:gd name="connsiteX6" fmla="*/ 229061 w 278430"/>
              <a:gd name="connsiteY6" fmla="*/ 464171 h 1089011"/>
              <a:gd name="connsiteX7" fmla="*/ 122381 w 278430"/>
              <a:gd name="connsiteY7" fmla="*/ 540371 h 1089011"/>
              <a:gd name="connsiteX8" fmla="*/ 30941 w 278430"/>
              <a:gd name="connsiteY8" fmla="*/ 601331 h 1089011"/>
              <a:gd name="connsiteX9" fmla="*/ 461 w 278430"/>
              <a:gd name="connsiteY9" fmla="*/ 647051 h 1089011"/>
              <a:gd name="connsiteX10" fmla="*/ 76661 w 278430"/>
              <a:gd name="connsiteY10" fmla="*/ 845171 h 1089011"/>
              <a:gd name="connsiteX11" fmla="*/ 122381 w 278430"/>
              <a:gd name="connsiteY11" fmla="*/ 860411 h 1089011"/>
              <a:gd name="connsiteX12" fmla="*/ 152861 w 278430"/>
              <a:gd name="connsiteY12" fmla="*/ 921371 h 1089011"/>
              <a:gd name="connsiteX13" fmla="*/ 183341 w 278430"/>
              <a:gd name="connsiteY13" fmla="*/ 967091 h 1089011"/>
              <a:gd name="connsiteX14" fmla="*/ 183341 w 278430"/>
              <a:gd name="connsiteY14" fmla="*/ 1089011 h 1089011"/>
              <a:gd name="connsiteX0" fmla="*/ 80146 w 278430"/>
              <a:gd name="connsiteY0" fmla="*/ 0 h 1089011"/>
              <a:gd name="connsiteX1" fmla="*/ 114795 w 278430"/>
              <a:gd name="connsiteY1" fmla="*/ 155886 h 1089011"/>
              <a:gd name="connsiteX2" fmla="*/ 213821 w 278430"/>
              <a:gd name="connsiteY2" fmla="*/ 220331 h 1089011"/>
              <a:gd name="connsiteX3" fmla="*/ 197624 w 278430"/>
              <a:gd name="connsiteY3" fmla="*/ 346147 h 1089011"/>
              <a:gd name="connsiteX4" fmla="*/ 125388 w 278430"/>
              <a:gd name="connsiteY4" fmla="*/ 486313 h 1089011"/>
              <a:gd name="connsiteX5" fmla="*/ 274781 w 278430"/>
              <a:gd name="connsiteY5" fmla="*/ 433691 h 1089011"/>
              <a:gd name="connsiteX6" fmla="*/ 229061 w 278430"/>
              <a:gd name="connsiteY6" fmla="*/ 464171 h 1089011"/>
              <a:gd name="connsiteX7" fmla="*/ 122381 w 278430"/>
              <a:gd name="connsiteY7" fmla="*/ 540371 h 1089011"/>
              <a:gd name="connsiteX8" fmla="*/ 30941 w 278430"/>
              <a:gd name="connsiteY8" fmla="*/ 601331 h 1089011"/>
              <a:gd name="connsiteX9" fmla="*/ 461 w 278430"/>
              <a:gd name="connsiteY9" fmla="*/ 647051 h 1089011"/>
              <a:gd name="connsiteX10" fmla="*/ 76661 w 278430"/>
              <a:gd name="connsiteY10" fmla="*/ 845171 h 1089011"/>
              <a:gd name="connsiteX11" fmla="*/ 122381 w 278430"/>
              <a:gd name="connsiteY11" fmla="*/ 860411 h 1089011"/>
              <a:gd name="connsiteX12" fmla="*/ 152861 w 278430"/>
              <a:gd name="connsiteY12" fmla="*/ 921371 h 1089011"/>
              <a:gd name="connsiteX13" fmla="*/ 183341 w 278430"/>
              <a:gd name="connsiteY13" fmla="*/ 967091 h 1089011"/>
              <a:gd name="connsiteX14" fmla="*/ 183341 w 278430"/>
              <a:gd name="connsiteY14" fmla="*/ 1089011 h 1089011"/>
              <a:gd name="connsiteX0" fmla="*/ 80146 w 278430"/>
              <a:gd name="connsiteY0" fmla="*/ 0 h 1089011"/>
              <a:gd name="connsiteX1" fmla="*/ 114795 w 278430"/>
              <a:gd name="connsiteY1" fmla="*/ 155886 h 1089011"/>
              <a:gd name="connsiteX2" fmla="*/ 213821 w 278430"/>
              <a:gd name="connsiteY2" fmla="*/ 220331 h 1089011"/>
              <a:gd name="connsiteX3" fmla="*/ 107414 w 278430"/>
              <a:gd name="connsiteY3" fmla="*/ 280539 h 1089011"/>
              <a:gd name="connsiteX4" fmla="*/ 125388 w 278430"/>
              <a:gd name="connsiteY4" fmla="*/ 486313 h 1089011"/>
              <a:gd name="connsiteX5" fmla="*/ 274781 w 278430"/>
              <a:gd name="connsiteY5" fmla="*/ 433691 h 1089011"/>
              <a:gd name="connsiteX6" fmla="*/ 229061 w 278430"/>
              <a:gd name="connsiteY6" fmla="*/ 464171 h 1089011"/>
              <a:gd name="connsiteX7" fmla="*/ 122381 w 278430"/>
              <a:gd name="connsiteY7" fmla="*/ 540371 h 1089011"/>
              <a:gd name="connsiteX8" fmla="*/ 30941 w 278430"/>
              <a:gd name="connsiteY8" fmla="*/ 601331 h 1089011"/>
              <a:gd name="connsiteX9" fmla="*/ 461 w 278430"/>
              <a:gd name="connsiteY9" fmla="*/ 647051 h 1089011"/>
              <a:gd name="connsiteX10" fmla="*/ 76661 w 278430"/>
              <a:gd name="connsiteY10" fmla="*/ 845171 h 1089011"/>
              <a:gd name="connsiteX11" fmla="*/ 122381 w 278430"/>
              <a:gd name="connsiteY11" fmla="*/ 860411 h 1089011"/>
              <a:gd name="connsiteX12" fmla="*/ 152861 w 278430"/>
              <a:gd name="connsiteY12" fmla="*/ 921371 h 1089011"/>
              <a:gd name="connsiteX13" fmla="*/ 183341 w 278430"/>
              <a:gd name="connsiteY13" fmla="*/ 967091 h 1089011"/>
              <a:gd name="connsiteX14" fmla="*/ 183341 w 278430"/>
              <a:gd name="connsiteY14" fmla="*/ 1089011 h 1089011"/>
              <a:gd name="connsiteX0" fmla="*/ 80146 w 284838"/>
              <a:gd name="connsiteY0" fmla="*/ 0 h 1089011"/>
              <a:gd name="connsiteX1" fmla="*/ 114795 w 284838"/>
              <a:gd name="connsiteY1" fmla="*/ 155886 h 1089011"/>
              <a:gd name="connsiteX2" fmla="*/ 213821 w 284838"/>
              <a:gd name="connsiteY2" fmla="*/ 220331 h 1089011"/>
              <a:gd name="connsiteX3" fmla="*/ 107414 w 284838"/>
              <a:gd name="connsiteY3" fmla="*/ 280539 h 1089011"/>
              <a:gd name="connsiteX4" fmla="*/ 18776 w 284838"/>
              <a:gd name="connsiteY4" fmla="*/ 359199 h 1089011"/>
              <a:gd name="connsiteX5" fmla="*/ 274781 w 284838"/>
              <a:gd name="connsiteY5" fmla="*/ 433691 h 1089011"/>
              <a:gd name="connsiteX6" fmla="*/ 229061 w 284838"/>
              <a:gd name="connsiteY6" fmla="*/ 464171 h 1089011"/>
              <a:gd name="connsiteX7" fmla="*/ 122381 w 284838"/>
              <a:gd name="connsiteY7" fmla="*/ 540371 h 1089011"/>
              <a:gd name="connsiteX8" fmla="*/ 30941 w 284838"/>
              <a:gd name="connsiteY8" fmla="*/ 601331 h 1089011"/>
              <a:gd name="connsiteX9" fmla="*/ 461 w 284838"/>
              <a:gd name="connsiteY9" fmla="*/ 647051 h 1089011"/>
              <a:gd name="connsiteX10" fmla="*/ 76661 w 284838"/>
              <a:gd name="connsiteY10" fmla="*/ 845171 h 1089011"/>
              <a:gd name="connsiteX11" fmla="*/ 122381 w 284838"/>
              <a:gd name="connsiteY11" fmla="*/ 860411 h 1089011"/>
              <a:gd name="connsiteX12" fmla="*/ 152861 w 284838"/>
              <a:gd name="connsiteY12" fmla="*/ 921371 h 1089011"/>
              <a:gd name="connsiteX13" fmla="*/ 183341 w 284838"/>
              <a:gd name="connsiteY13" fmla="*/ 967091 h 1089011"/>
              <a:gd name="connsiteX14" fmla="*/ 183341 w 284838"/>
              <a:gd name="connsiteY14" fmla="*/ 1089011 h 1089011"/>
              <a:gd name="connsiteX0" fmla="*/ 80146 w 265104"/>
              <a:gd name="connsiteY0" fmla="*/ 0 h 1089011"/>
              <a:gd name="connsiteX1" fmla="*/ 114795 w 265104"/>
              <a:gd name="connsiteY1" fmla="*/ 155886 h 1089011"/>
              <a:gd name="connsiteX2" fmla="*/ 213821 w 265104"/>
              <a:gd name="connsiteY2" fmla="*/ 220331 h 1089011"/>
              <a:gd name="connsiteX3" fmla="*/ 107414 w 265104"/>
              <a:gd name="connsiteY3" fmla="*/ 280539 h 1089011"/>
              <a:gd name="connsiteX4" fmla="*/ 18776 w 265104"/>
              <a:gd name="connsiteY4" fmla="*/ 359199 h 1089011"/>
              <a:gd name="connsiteX5" fmla="*/ 250178 w 265104"/>
              <a:gd name="connsiteY5" fmla="*/ 433691 h 1089011"/>
              <a:gd name="connsiteX6" fmla="*/ 229061 w 265104"/>
              <a:gd name="connsiteY6" fmla="*/ 464171 h 1089011"/>
              <a:gd name="connsiteX7" fmla="*/ 122381 w 265104"/>
              <a:gd name="connsiteY7" fmla="*/ 540371 h 1089011"/>
              <a:gd name="connsiteX8" fmla="*/ 30941 w 265104"/>
              <a:gd name="connsiteY8" fmla="*/ 601331 h 1089011"/>
              <a:gd name="connsiteX9" fmla="*/ 461 w 265104"/>
              <a:gd name="connsiteY9" fmla="*/ 647051 h 1089011"/>
              <a:gd name="connsiteX10" fmla="*/ 76661 w 265104"/>
              <a:gd name="connsiteY10" fmla="*/ 845171 h 1089011"/>
              <a:gd name="connsiteX11" fmla="*/ 122381 w 265104"/>
              <a:gd name="connsiteY11" fmla="*/ 860411 h 1089011"/>
              <a:gd name="connsiteX12" fmla="*/ 152861 w 265104"/>
              <a:gd name="connsiteY12" fmla="*/ 921371 h 1089011"/>
              <a:gd name="connsiteX13" fmla="*/ 183341 w 265104"/>
              <a:gd name="connsiteY13" fmla="*/ 967091 h 1089011"/>
              <a:gd name="connsiteX14" fmla="*/ 183341 w 265104"/>
              <a:gd name="connsiteY14" fmla="*/ 1089011 h 1089011"/>
              <a:gd name="connsiteX0" fmla="*/ 246566 w 431524"/>
              <a:gd name="connsiteY0" fmla="*/ 0 h 1089011"/>
              <a:gd name="connsiteX1" fmla="*/ 281215 w 431524"/>
              <a:gd name="connsiteY1" fmla="*/ 155886 h 1089011"/>
              <a:gd name="connsiteX2" fmla="*/ 380241 w 431524"/>
              <a:gd name="connsiteY2" fmla="*/ 220331 h 1089011"/>
              <a:gd name="connsiteX3" fmla="*/ 273834 w 431524"/>
              <a:gd name="connsiteY3" fmla="*/ 280539 h 1089011"/>
              <a:gd name="connsiteX4" fmla="*/ 185196 w 431524"/>
              <a:gd name="connsiteY4" fmla="*/ 359199 h 1089011"/>
              <a:gd name="connsiteX5" fmla="*/ 416598 w 431524"/>
              <a:gd name="connsiteY5" fmla="*/ 433691 h 1089011"/>
              <a:gd name="connsiteX6" fmla="*/ 395481 w 431524"/>
              <a:gd name="connsiteY6" fmla="*/ 464171 h 1089011"/>
              <a:gd name="connsiteX7" fmla="*/ 288801 w 431524"/>
              <a:gd name="connsiteY7" fmla="*/ 540371 h 1089011"/>
              <a:gd name="connsiteX8" fmla="*/ 540 w 431524"/>
              <a:gd name="connsiteY8" fmla="*/ 613632 h 1089011"/>
              <a:gd name="connsiteX9" fmla="*/ 166881 w 431524"/>
              <a:gd name="connsiteY9" fmla="*/ 647051 h 1089011"/>
              <a:gd name="connsiteX10" fmla="*/ 243081 w 431524"/>
              <a:gd name="connsiteY10" fmla="*/ 845171 h 1089011"/>
              <a:gd name="connsiteX11" fmla="*/ 288801 w 431524"/>
              <a:gd name="connsiteY11" fmla="*/ 860411 h 1089011"/>
              <a:gd name="connsiteX12" fmla="*/ 319281 w 431524"/>
              <a:gd name="connsiteY12" fmla="*/ 921371 h 1089011"/>
              <a:gd name="connsiteX13" fmla="*/ 349761 w 431524"/>
              <a:gd name="connsiteY13" fmla="*/ 967091 h 1089011"/>
              <a:gd name="connsiteX14" fmla="*/ 349761 w 431524"/>
              <a:gd name="connsiteY14" fmla="*/ 1089011 h 1089011"/>
              <a:gd name="connsiteX0" fmla="*/ 246086 w 434959"/>
              <a:gd name="connsiteY0" fmla="*/ 0 h 1089011"/>
              <a:gd name="connsiteX1" fmla="*/ 280735 w 434959"/>
              <a:gd name="connsiteY1" fmla="*/ 155886 h 1089011"/>
              <a:gd name="connsiteX2" fmla="*/ 379761 w 434959"/>
              <a:gd name="connsiteY2" fmla="*/ 220331 h 1089011"/>
              <a:gd name="connsiteX3" fmla="*/ 273354 w 434959"/>
              <a:gd name="connsiteY3" fmla="*/ 280539 h 1089011"/>
              <a:gd name="connsiteX4" fmla="*/ 184716 w 434959"/>
              <a:gd name="connsiteY4" fmla="*/ 359199 h 1089011"/>
              <a:gd name="connsiteX5" fmla="*/ 416118 w 434959"/>
              <a:gd name="connsiteY5" fmla="*/ 433691 h 1089011"/>
              <a:gd name="connsiteX6" fmla="*/ 395001 w 434959"/>
              <a:gd name="connsiteY6" fmla="*/ 464171 h 1089011"/>
              <a:gd name="connsiteX7" fmla="*/ 185810 w 434959"/>
              <a:gd name="connsiteY7" fmla="*/ 540371 h 1089011"/>
              <a:gd name="connsiteX8" fmla="*/ 60 w 434959"/>
              <a:gd name="connsiteY8" fmla="*/ 613632 h 1089011"/>
              <a:gd name="connsiteX9" fmla="*/ 166401 w 434959"/>
              <a:gd name="connsiteY9" fmla="*/ 647051 h 1089011"/>
              <a:gd name="connsiteX10" fmla="*/ 242601 w 434959"/>
              <a:gd name="connsiteY10" fmla="*/ 845171 h 1089011"/>
              <a:gd name="connsiteX11" fmla="*/ 288321 w 434959"/>
              <a:gd name="connsiteY11" fmla="*/ 860411 h 1089011"/>
              <a:gd name="connsiteX12" fmla="*/ 318801 w 434959"/>
              <a:gd name="connsiteY12" fmla="*/ 921371 h 1089011"/>
              <a:gd name="connsiteX13" fmla="*/ 349281 w 434959"/>
              <a:gd name="connsiteY13" fmla="*/ 967091 h 1089011"/>
              <a:gd name="connsiteX14" fmla="*/ 349281 w 434959"/>
              <a:gd name="connsiteY14" fmla="*/ 1089011 h 1089011"/>
              <a:gd name="connsiteX0" fmla="*/ 256728 w 533681"/>
              <a:gd name="connsiteY0" fmla="*/ 0 h 1089011"/>
              <a:gd name="connsiteX1" fmla="*/ 291377 w 533681"/>
              <a:gd name="connsiteY1" fmla="*/ 155886 h 1089011"/>
              <a:gd name="connsiteX2" fmla="*/ 390403 w 533681"/>
              <a:gd name="connsiteY2" fmla="*/ 220331 h 1089011"/>
              <a:gd name="connsiteX3" fmla="*/ 283996 w 533681"/>
              <a:gd name="connsiteY3" fmla="*/ 280539 h 1089011"/>
              <a:gd name="connsiteX4" fmla="*/ 195358 w 533681"/>
              <a:gd name="connsiteY4" fmla="*/ 359199 h 1089011"/>
              <a:gd name="connsiteX5" fmla="*/ 426760 w 533681"/>
              <a:gd name="connsiteY5" fmla="*/ 433691 h 1089011"/>
              <a:gd name="connsiteX6" fmla="*/ 405643 w 533681"/>
              <a:gd name="connsiteY6" fmla="*/ 464171 h 1089011"/>
              <a:gd name="connsiteX7" fmla="*/ 196452 w 533681"/>
              <a:gd name="connsiteY7" fmla="*/ 540371 h 1089011"/>
              <a:gd name="connsiteX8" fmla="*/ 10702 w 533681"/>
              <a:gd name="connsiteY8" fmla="*/ 613632 h 1089011"/>
              <a:gd name="connsiteX9" fmla="*/ 529682 w 533681"/>
              <a:gd name="connsiteY9" fmla="*/ 647051 h 1089011"/>
              <a:gd name="connsiteX10" fmla="*/ 253243 w 533681"/>
              <a:gd name="connsiteY10" fmla="*/ 845171 h 1089011"/>
              <a:gd name="connsiteX11" fmla="*/ 298963 w 533681"/>
              <a:gd name="connsiteY11" fmla="*/ 860411 h 1089011"/>
              <a:gd name="connsiteX12" fmla="*/ 329443 w 533681"/>
              <a:gd name="connsiteY12" fmla="*/ 921371 h 1089011"/>
              <a:gd name="connsiteX13" fmla="*/ 359923 w 533681"/>
              <a:gd name="connsiteY13" fmla="*/ 967091 h 1089011"/>
              <a:gd name="connsiteX14" fmla="*/ 359923 w 533681"/>
              <a:gd name="connsiteY14" fmla="*/ 1089011 h 1089011"/>
              <a:gd name="connsiteX0" fmla="*/ 157375 w 431721"/>
              <a:gd name="connsiteY0" fmla="*/ 0 h 1089011"/>
              <a:gd name="connsiteX1" fmla="*/ 192024 w 431721"/>
              <a:gd name="connsiteY1" fmla="*/ 155886 h 1089011"/>
              <a:gd name="connsiteX2" fmla="*/ 291050 w 431721"/>
              <a:gd name="connsiteY2" fmla="*/ 220331 h 1089011"/>
              <a:gd name="connsiteX3" fmla="*/ 184643 w 431721"/>
              <a:gd name="connsiteY3" fmla="*/ 280539 h 1089011"/>
              <a:gd name="connsiteX4" fmla="*/ 96005 w 431721"/>
              <a:gd name="connsiteY4" fmla="*/ 359199 h 1089011"/>
              <a:gd name="connsiteX5" fmla="*/ 327407 w 431721"/>
              <a:gd name="connsiteY5" fmla="*/ 433691 h 1089011"/>
              <a:gd name="connsiteX6" fmla="*/ 306290 w 431721"/>
              <a:gd name="connsiteY6" fmla="*/ 464171 h 1089011"/>
              <a:gd name="connsiteX7" fmla="*/ 97099 w 431721"/>
              <a:gd name="connsiteY7" fmla="*/ 540371 h 1089011"/>
              <a:gd name="connsiteX8" fmla="*/ 17961 w 431721"/>
              <a:gd name="connsiteY8" fmla="*/ 609531 h 1089011"/>
              <a:gd name="connsiteX9" fmla="*/ 430329 w 431721"/>
              <a:gd name="connsiteY9" fmla="*/ 647051 h 1089011"/>
              <a:gd name="connsiteX10" fmla="*/ 153890 w 431721"/>
              <a:gd name="connsiteY10" fmla="*/ 845171 h 1089011"/>
              <a:gd name="connsiteX11" fmla="*/ 199610 w 431721"/>
              <a:gd name="connsiteY11" fmla="*/ 860411 h 1089011"/>
              <a:gd name="connsiteX12" fmla="*/ 230090 w 431721"/>
              <a:gd name="connsiteY12" fmla="*/ 921371 h 1089011"/>
              <a:gd name="connsiteX13" fmla="*/ 260570 w 431721"/>
              <a:gd name="connsiteY13" fmla="*/ 967091 h 1089011"/>
              <a:gd name="connsiteX14" fmla="*/ 260570 w 431721"/>
              <a:gd name="connsiteY14" fmla="*/ 1089011 h 1089011"/>
              <a:gd name="connsiteX0" fmla="*/ 186078 w 431721"/>
              <a:gd name="connsiteY0" fmla="*/ 0 h 1121814"/>
              <a:gd name="connsiteX1" fmla="*/ 192024 w 431721"/>
              <a:gd name="connsiteY1" fmla="*/ 188689 h 1121814"/>
              <a:gd name="connsiteX2" fmla="*/ 291050 w 431721"/>
              <a:gd name="connsiteY2" fmla="*/ 253134 h 1121814"/>
              <a:gd name="connsiteX3" fmla="*/ 184643 w 431721"/>
              <a:gd name="connsiteY3" fmla="*/ 313342 h 1121814"/>
              <a:gd name="connsiteX4" fmla="*/ 96005 w 431721"/>
              <a:gd name="connsiteY4" fmla="*/ 392002 h 1121814"/>
              <a:gd name="connsiteX5" fmla="*/ 327407 w 431721"/>
              <a:gd name="connsiteY5" fmla="*/ 466494 h 1121814"/>
              <a:gd name="connsiteX6" fmla="*/ 306290 w 431721"/>
              <a:gd name="connsiteY6" fmla="*/ 496974 h 1121814"/>
              <a:gd name="connsiteX7" fmla="*/ 97099 w 431721"/>
              <a:gd name="connsiteY7" fmla="*/ 573174 h 1121814"/>
              <a:gd name="connsiteX8" fmla="*/ 17961 w 431721"/>
              <a:gd name="connsiteY8" fmla="*/ 642334 h 1121814"/>
              <a:gd name="connsiteX9" fmla="*/ 430329 w 431721"/>
              <a:gd name="connsiteY9" fmla="*/ 679854 h 1121814"/>
              <a:gd name="connsiteX10" fmla="*/ 153890 w 431721"/>
              <a:gd name="connsiteY10" fmla="*/ 877974 h 1121814"/>
              <a:gd name="connsiteX11" fmla="*/ 199610 w 431721"/>
              <a:gd name="connsiteY11" fmla="*/ 893214 h 1121814"/>
              <a:gd name="connsiteX12" fmla="*/ 230090 w 431721"/>
              <a:gd name="connsiteY12" fmla="*/ 954174 h 1121814"/>
              <a:gd name="connsiteX13" fmla="*/ 260570 w 431721"/>
              <a:gd name="connsiteY13" fmla="*/ 999894 h 1121814"/>
              <a:gd name="connsiteX14" fmla="*/ 260570 w 431721"/>
              <a:gd name="connsiteY14" fmla="*/ 1121814 h 1121814"/>
              <a:gd name="connsiteX0" fmla="*/ 161476 w 431721"/>
              <a:gd name="connsiteY0" fmla="*/ 0 h 1130015"/>
              <a:gd name="connsiteX1" fmla="*/ 192024 w 431721"/>
              <a:gd name="connsiteY1" fmla="*/ 196890 h 1130015"/>
              <a:gd name="connsiteX2" fmla="*/ 291050 w 431721"/>
              <a:gd name="connsiteY2" fmla="*/ 261335 h 1130015"/>
              <a:gd name="connsiteX3" fmla="*/ 184643 w 431721"/>
              <a:gd name="connsiteY3" fmla="*/ 321543 h 1130015"/>
              <a:gd name="connsiteX4" fmla="*/ 96005 w 431721"/>
              <a:gd name="connsiteY4" fmla="*/ 400203 h 1130015"/>
              <a:gd name="connsiteX5" fmla="*/ 327407 w 431721"/>
              <a:gd name="connsiteY5" fmla="*/ 474695 h 1130015"/>
              <a:gd name="connsiteX6" fmla="*/ 306290 w 431721"/>
              <a:gd name="connsiteY6" fmla="*/ 505175 h 1130015"/>
              <a:gd name="connsiteX7" fmla="*/ 97099 w 431721"/>
              <a:gd name="connsiteY7" fmla="*/ 581375 h 1130015"/>
              <a:gd name="connsiteX8" fmla="*/ 17961 w 431721"/>
              <a:gd name="connsiteY8" fmla="*/ 650535 h 1130015"/>
              <a:gd name="connsiteX9" fmla="*/ 430329 w 431721"/>
              <a:gd name="connsiteY9" fmla="*/ 688055 h 1130015"/>
              <a:gd name="connsiteX10" fmla="*/ 153890 w 431721"/>
              <a:gd name="connsiteY10" fmla="*/ 886175 h 1130015"/>
              <a:gd name="connsiteX11" fmla="*/ 199610 w 431721"/>
              <a:gd name="connsiteY11" fmla="*/ 901415 h 1130015"/>
              <a:gd name="connsiteX12" fmla="*/ 230090 w 431721"/>
              <a:gd name="connsiteY12" fmla="*/ 962375 h 1130015"/>
              <a:gd name="connsiteX13" fmla="*/ 260570 w 431721"/>
              <a:gd name="connsiteY13" fmla="*/ 1008095 h 1130015"/>
              <a:gd name="connsiteX14" fmla="*/ 260570 w 431721"/>
              <a:gd name="connsiteY14" fmla="*/ 1130015 h 1130015"/>
              <a:gd name="connsiteX0" fmla="*/ 169677 w 431721"/>
              <a:gd name="connsiteY0" fmla="*/ 0 h 1134115"/>
              <a:gd name="connsiteX1" fmla="*/ 192024 w 431721"/>
              <a:gd name="connsiteY1" fmla="*/ 200990 h 1134115"/>
              <a:gd name="connsiteX2" fmla="*/ 291050 w 431721"/>
              <a:gd name="connsiteY2" fmla="*/ 265435 h 1134115"/>
              <a:gd name="connsiteX3" fmla="*/ 184643 w 431721"/>
              <a:gd name="connsiteY3" fmla="*/ 325643 h 1134115"/>
              <a:gd name="connsiteX4" fmla="*/ 96005 w 431721"/>
              <a:gd name="connsiteY4" fmla="*/ 404303 h 1134115"/>
              <a:gd name="connsiteX5" fmla="*/ 327407 w 431721"/>
              <a:gd name="connsiteY5" fmla="*/ 478795 h 1134115"/>
              <a:gd name="connsiteX6" fmla="*/ 306290 w 431721"/>
              <a:gd name="connsiteY6" fmla="*/ 509275 h 1134115"/>
              <a:gd name="connsiteX7" fmla="*/ 97099 w 431721"/>
              <a:gd name="connsiteY7" fmla="*/ 585475 h 1134115"/>
              <a:gd name="connsiteX8" fmla="*/ 17961 w 431721"/>
              <a:gd name="connsiteY8" fmla="*/ 654635 h 1134115"/>
              <a:gd name="connsiteX9" fmla="*/ 430329 w 431721"/>
              <a:gd name="connsiteY9" fmla="*/ 692155 h 1134115"/>
              <a:gd name="connsiteX10" fmla="*/ 153890 w 431721"/>
              <a:gd name="connsiteY10" fmla="*/ 890275 h 1134115"/>
              <a:gd name="connsiteX11" fmla="*/ 199610 w 431721"/>
              <a:gd name="connsiteY11" fmla="*/ 905515 h 1134115"/>
              <a:gd name="connsiteX12" fmla="*/ 230090 w 431721"/>
              <a:gd name="connsiteY12" fmla="*/ 966475 h 1134115"/>
              <a:gd name="connsiteX13" fmla="*/ 260570 w 431721"/>
              <a:gd name="connsiteY13" fmla="*/ 1012195 h 1134115"/>
              <a:gd name="connsiteX14" fmla="*/ 260570 w 431721"/>
              <a:gd name="connsiteY14" fmla="*/ 1134115 h 1134115"/>
              <a:gd name="connsiteX0" fmla="*/ 169677 w 431721"/>
              <a:gd name="connsiteY0" fmla="*/ 0 h 1134115"/>
              <a:gd name="connsiteX1" fmla="*/ 192024 w 431721"/>
              <a:gd name="connsiteY1" fmla="*/ 200990 h 1134115"/>
              <a:gd name="connsiteX2" fmla="*/ 291050 w 431721"/>
              <a:gd name="connsiteY2" fmla="*/ 265435 h 1134115"/>
              <a:gd name="connsiteX3" fmla="*/ 196945 w 431721"/>
              <a:gd name="connsiteY3" fmla="*/ 333846 h 1134115"/>
              <a:gd name="connsiteX4" fmla="*/ 184643 w 431721"/>
              <a:gd name="connsiteY4" fmla="*/ 325643 h 1134115"/>
              <a:gd name="connsiteX5" fmla="*/ 96005 w 431721"/>
              <a:gd name="connsiteY5" fmla="*/ 404303 h 1134115"/>
              <a:gd name="connsiteX6" fmla="*/ 327407 w 431721"/>
              <a:gd name="connsiteY6" fmla="*/ 478795 h 1134115"/>
              <a:gd name="connsiteX7" fmla="*/ 306290 w 431721"/>
              <a:gd name="connsiteY7" fmla="*/ 509275 h 1134115"/>
              <a:gd name="connsiteX8" fmla="*/ 97099 w 431721"/>
              <a:gd name="connsiteY8" fmla="*/ 585475 h 1134115"/>
              <a:gd name="connsiteX9" fmla="*/ 17961 w 431721"/>
              <a:gd name="connsiteY9" fmla="*/ 654635 h 1134115"/>
              <a:gd name="connsiteX10" fmla="*/ 430329 w 431721"/>
              <a:gd name="connsiteY10" fmla="*/ 692155 h 1134115"/>
              <a:gd name="connsiteX11" fmla="*/ 153890 w 431721"/>
              <a:gd name="connsiteY11" fmla="*/ 890275 h 1134115"/>
              <a:gd name="connsiteX12" fmla="*/ 199610 w 431721"/>
              <a:gd name="connsiteY12" fmla="*/ 905515 h 1134115"/>
              <a:gd name="connsiteX13" fmla="*/ 230090 w 431721"/>
              <a:gd name="connsiteY13" fmla="*/ 966475 h 1134115"/>
              <a:gd name="connsiteX14" fmla="*/ 260570 w 431721"/>
              <a:gd name="connsiteY14" fmla="*/ 1012195 h 1134115"/>
              <a:gd name="connsiteX15" fmla="*/ 260570 w 431721"/>
              <a:gd name="connsiteY15" fmla="*/ 1134115 h 1134115"/>
              <a:gd name="connsiteX0" fmla="*/ 169677 w 431721"/>
              <a:gd name="connsiteY0" fmla="*/ 0 h 1134115"/>
              <a:gd name="connsiteX1" fmla="*/ 192024 w 431721"/>
              <a:gd name="connsiteY1" fmla="*/ 200990 h 1134115"/>
              <a:gd name="connsiteX2" fmla="*/ 291050 w 431721"/>
              <a:gd name="connsiteY2" fmla="*/ 265435 h 1134115"/>
              <a:gd name="connsiteX3" fmla="*/ 196945 w 431721"/>
              <a:gd name="connsiteY3" fmla="*/ 333846 h 1134115"/>
              <a:gd name="connsiteX4" fmla="*/ 430670 w 431721"/>
              <a:gd name="connsiteY4" fmla="*/ 337944 h 1134115"/>
              <a:gd name="connsiteX5" fmla="*/ 96005 w 431721"/>
              <a:gd name="connsiteY5" fmla="*/ 404303 h 1134115"/>
              <a:gd name="connsiteX6" fmla="*/ 327407 w 431721"/>
              <a:gd name="connsiteY6" fmla="*/ 478795 h 1134115"/>
              <a:gd name="connsiteX7" fmla="*/ 306290 w 431721"/>
              <a:gd name="connsiteY7" fmla="*/ 509275 h 1134115"/>
              <a:gd name="connsiteX8" fmla="*/ 97099 w 431721"/>
              <a:gd name="connsiteY8" fmla="*/ 585475 h 1134115"/>
              <a:gd name="connsiteX9" fmla="*/ 17961 w 431721"/>
              <a:gd name="connsiteY9" fmla="*/ 654635 h 1134115"/>
              <a:gd name="connsiteX10" fmla="*/ 430329 w 431721"/>
              <a:gd name="connsiteY10" fmla="*/ 692155 h 1134115"/>
              <a:gd name="connsiteX11" fmla="*/ 153890 w 431721"/>
              <a:gd name="connsiteY11" fmla="*/ 890275 h 1134115"/>
              <a:gd name="connsiteX12" fmla="*/ 199610 w 431721"/>
              <a:gd name="connsiteY12" fmla="*/ 905515 h 1134115"/>
              <a:gd name="connsiteX13" fmla="*/ 230090 w 431721"/>
              <a:gd name="connsiteY13" fmla="*/ 966475 h 1134115"/>
              <a:gd name="connsiteX14" fmla="*/ 260570 w 431721"/>
              <a:gd name="connsiteY14" fmla="*/ 1012195 h 1134115"/>
              <a:gd name="connsiteX15" fmla="*/ 260570 w 431721"/>
              <a:gd name="connsiteY15" fmla="*/ 1134115 h 1134115"/>
              <a:gd name="connsiteX0" fmla="*/ 169677 w 431721"/>
              <a:gd name="connsiteY0" fmla="*/ 0 h 1134115"/>
              <a:gd name="connsiteX1" fmla="*/ 192024 w 431721"/>
              <a:gd name="connsiteY1" fmla="*/ 200990 h 1134115"/>
              <a:gd name="connsiteX2" fmla="*/ 291050 w 431721"/>
              <a:gd name="connsiteY2" fmla="*/ 265435 h 1134115"/>
              <a:gd name="connsiteX3" fmla="*/ 196945 w 431721"/>
              <a:gd name="connsiteY3" fmla="*/ 333846 h 1134115"/>
              <a:gd name="connsiteX4" fmla="*/ 96005 w 431721"/>
              <a:gd name="connsiteY4" fmla="*/ 404303 h 1134115"/>
              <a:gd name="connsiteX5" fmla="*/ 327407 w 431721"/>
              <a:gd name="connsiteY5" fmla="*/ 478795 h 1134115"/>
              <a:gd name="connsiteX6" fmla="*/ 306290 w 431721"/>
              <a:gd name="connsiteY6" fmla="*/ 509275 h 1134115"/>
              <a:gd name="connsiteX7" fmla="*/ 97099 w 431721"/>
              <a:gd name="connsiteY7" fmla="*/ 585475 h 1134115"/>
              <a:gd name="connsiteX8" fmla="*/ 17961 w 431721"/>
              <a:gd name="connsiteY8" fmla="*/ 654635 h 1134115"/>
              <a:gd name="connsiteX9" fmla="*/ 430329 w 431721"/>
              <a:gd name="connsiteY9" fmla="*/ 692155 h 1134115"/>
              <a:gd name="connsiteX10" fmla="*/ 153890 w 431721"/>
              <a:gd name="connsiteY10" fmla="*/ 890275 h 1134115"/>
              <a:gd name="connsiteX11" fmla="*/ 199610 w 431721"/>
              <a:gd name="connsiteY11" fmla="*/ 905515 h 1134115"/>
              <a:gd name="connsiteX12" fmla="*/ 230090 w 431721"/>
              <a:gd name="connsiteY12" fmla="*/ 966475 h 1134115"/>
              <a:gd name="connsiteX13" fmla="*/ 260570 w 431721"/>
              <a:gd name="connsiteY13" fmla="*/ 1012195 h 1134115"/>
              <a:gd name="connsiteX14" fmla="*/ 260570 w 431721"/>
              <a:gd name="connsiteY14" fmla="*/ 1134115 h 1134115"/>
              <a:gd name="connsiteX0" fmla="*/ 169677 w 431721"/>
              <a:gd name="connsiteY0" fmla="*/ 0 h 1157969"/>
              <a:gd name="connsiteX1" fmla="*/ 192024 w 431721"/>
              <a:gd name="connsiteY1" fmla="*/ 200990 h 1157969"/>
              <a:gd name="connsiteX2" fmla="*/ 291050 w 431721"/>
              <a:gd name="connsiteY2" fmla="*/ 265435 h 1157969"/>
              <a:gd name="connsiteX3" fmla="*/ 196945 w 431721"/>
              <a:gd name="connsiteY3" fmla="*/ 333846 h 1157969"/>
              <a:gd name="connsiteX4" fmla="*/ 96005 w 431721"/>
              <a:gd name="connsiteY4" fmla="*/ 404303 h 1157969"/>
              <a:gd name="connsiteX5" fmla="*/ 327407 w 431721"/>
              <a:gd name="connsiteY5" fmla="*/ 478795 h 1157969"/>
              <a:gd name="connsiteX6" fmla="*/ 306290 w 431721"/>
              <a:gd name="connsiteY6" fmla="*/ 509275 h 1157969"/>
              <a:gd name="connsiteX7" fmla="*/ 97099 w 431721"/>
              <a:gd name="connsiteY7" fmla="*/ 585475 h 1157969"/>
              <a:gd name="connsiteX8" fmla="*/ 17961 w 431721"/>
              <a:gd name="connsiteY8" fmla="*/ 654635 h 1157969"/>
              <a:gd name="connsiteX9" fmla="*/ 430329 w 431721"/>
              <a:gd name="connsiteY9" fmla="*/ 692155 h 1157969"/>
              <a:gd name="connsiteX10" fmla="*/ 153890 w 431721"/>
              <a:gd name="connsiteY10" fmla="*/ 890275 h 1157969"/>
              <a:gd name="connsiteX11" fmla="*/ 199610 w 431721"/>
              <a:gd name="connsiteY11" fmla="*/ 905515 h 1157969"/>
              <a:gd name="connsiteX12" fmla="*/ 230090 w 431721"/>
              <a:gd name="connsiteY12" fmla="*/ 966475 h 1157969"/>
              <a:gd name="connsiteX13" fmla="*/ 260570 w 431721"/>
              <a:gd name="connsiteY13" fmla="*/ 1012195 h 1157969"/>
              <a:gd name="connsiteX14" fmla="*/ 173106 w 431721"/>
              <a:gd name="connsiteY14" fmla="*/ 1157969 h 1157969"/>
              <a:gd name="connsiteX0" fmla="*/ 169677 w 431721"/>
              <a:gd name="connsiteY0" fmla="*/ 0 h 1157969"/>
              <a:gd name="connsiteX1" fmla="*/ 192024 w 431721"/>
              <a:gd name="connsiteY1" fmla="*/ 200990 h 1157969"/>
              <a:gd name="connsiteX2" fmla="*/ 291050 w 431721"/>
              <a:gd name="connsiteY2" fmla="*/ 265435 h 1157969"/>
              <a:gd name="connsiteX3" fmla="*/ 196945 w 431721"/>
              <a:gd name="connsiteY3" fmla="*/ 333846 h 1157969"/>
              <a:gd name="connsiteX4" fmla="*/ 96005 w 431721"/>
              <a:gd name="connsiteY4" fmla="*/ 404303 h 1157969"/>
              <a:gd name="connsiteX5" fmla="*/ 327407 w 431721"/>
              <a:gd name="connsiteY5" fmla="*/ 478795 h 1157969"/>
              <a:gd name="connsiteX6" fmla="*/ 306290 w 431721"/>
              <a:gd name="connsiteY6" fmla="*/ 509275 h 1157969"/>
              <a:gd name="connsiteX7" fmla="*/ 97099 w 431721"/>
              <a:gd name="connsiteY7" fmla="*/ 585475 h 1157969"/>
              <a:gd name="connsiteX8" fmla="*/ 17961 w 431721"/>
              <a:gd name="connsiteY8" fmla="*/ 654635 h 1157969"/>
              <a:gd name="connsiteX9" fmla="*/ 430329 w 431721"/>
              <a:gd name="connsiteY9" fmla="*/ 692155 h 1157969"/>
              <a:gd name="connsiteX10" fmla="*/ 153890 w 431721"/>
              <a:gd name="connsiteY10" fmla="*/ 890275 h 1157969"/>
              <a:gd name="connsiteX11" fmla="*/ 199610 w 431721"/>
              <a:gd name="connsiteY11" fmla="*/ 905515 h 1157969"/>
              <a:gd name="connsiteX12" fmla="*/ 230090 w 431721"/>
              <a:gd name="connsiteY12" fmla="*/ 966475 h 1157969"/>
              <a:gd name="connsiteX13" fmla="*/ 169130 w 431721"/>
              <a:gd name="connsiteY13" fmla="*/ 1004244 h 1157969"/>
              <a:gd name="connsiteX14" fmla="*/ 173106 w 431721"/>
              <a:gd name="connsiteY14" fmla="*/ 1157969 h 1157969"/>
              <a:gd name="connsiteX0" fmla="*/ 169677 w 431721"/>
              <a:gd name="connsiteY0" fmla="*/ 0 h 1157969"/>
              <a:gd name="connsiteX1" fmla="*/ 192024 w 431721"/>
              <a:gd name="connsiteY1" fmla="*/ 200990 h 1157969"/>
              <a:gd name="connsiteX2" fmla="*/ 291050 w 431721"/>
              <a:gd name="connsiteY2" fmla="*/ 265435 h 1157969"/>
              <a:gd name="connsiteX3" fmla="*/ 196945 w 431721"/>
              <a:gd name="connsiteY3" fmla="*/ 333846 h 1157969"/>
              <a:gd name="connsiteX4" fmla="*/ 96005 w 431721"/>
              <a:gd name="connsiteY4" fmla="*/ 404303 h 1157969"/>
              <a:gd name="connsiteX5" fmla="*/ 327407 w 431721"/>
              <a:gd name="connsiteY5" fmla="*/ 478795 h 1157969"/>
              <a:gd name="connsiteX6" fmla="*/ 306290 w 431721"/>
              <a:gd name="connsiteY6" fmla="*/ 509275 h 1157969"/>
              <a:gd name="connsiteX7" fmla="*/ 97099 w 431721"/>
              <a:gd name="connsiteY7" fmla="*/ 585475 h 1157969"/>
              <a:gd name="connsiteX8" fmla="*/ 17961 w 431721"/>
              <a:gd name="connsiteY8" fmla="*/ 654635 h 1157969"/>
              <a:gd name="connsiteX9" fmla="*/ 430329 w 431721"/>
              <a:gd name="connsiteY9" fmla="*/ 692155 h 1157969"/>
              <a:gd name="connsiteX10" fmla="*/ 153890 w 431721"/>
              <a:gd name="connsiteY10" fmla="*/ 890275 h 1157969"/>
              <a:gd name="connsiteX11" fmla="*/ 199610 w 431721"/>
              <a:gd name="connsiteY11" fmla="*/ 905515 h 1157969"/>
              <a:gd name="connsiteX12" fmla="*/ 230090 w 431721"/>
              <a:gd name="connsiteY12" fmla="*/ 966475 h 1157969"/>
              <a:gd name="connsiteX13" fmla="*/ 169130 w 431721"/>
              <a:gd name="connsiteY13" fmla="*/ 1004244 h 1157969"/>
              <a:gd name="connsiteX14" fmla="*/ 173106 w 431721"/>
              <a:gd name="connsiteY14" fmla="*/ 1157969 h 1157969"/>
              <a:gd name="connsiteX0" fmla="*/ 169677 w 431721"/>
              <a:gd name="connsiteY0" fmla="*/ 0 h 1157969"/>
              <a:gd name="connsiteX1" fmla="*/ 192024 w 431721"/>
              <a:gd name="connsiteY1" fmla="*/ 200990 h 1157969"/>
              <a:gd name="connsiteX2" fmla="*/ 291050 w 431721"/>
              <a:gd name="connsiteY2" fmla="*/ 265435 h 1157969"/>
              <a:gd name="connsiteX3" fmla="*/ 196945 w 431721"/>
              <a:gd name="connsiteY3" fmla="*/ 333846 h 1157969"/>
              <a:gd name="connsiteX4" fmla="*/ 96005 w 431721"/>
              <a:gd name="connsiteY4" fmla="*/ 404303 h 1157969"/>
              <a:gd name="connsiteX5" fmla="*/ 327407 w 431721"/>
              <a:gd name="connsiteY5" fmla="*/ 478795 h 1157969"/>
              <a:gd name="connsiteX6" fmla="*/ 306290 w 431721"/>
              <a:gd name="connsiteY6" fmla="*/ 509275 h 1157969"/>
              <a:gd name="connsiteX7" fmla="*/ 97099 w 431721"/>
              <a:gd name="connsiteY7" fmla="*/ 585475 h 1157969"/>
              <a:gd name="connsiteX8" fmla="*/ 17961 w 431721"/>
              <a:gd name="connsiteY8" fmla="*/ 654635 h 1157969"/>
              <a:gd name="connsiteX9" fmla="*/ 430329 w 431721"/>
              <a:gd name="connsiteY9" fmla="*/ 692155 h 1157969"/>
              <a:gd name="connsiteX10" fmla="*/ 153890 w 431721"/>
              <a:gd name="connsiteY10" fmla="*/ 890275 h 1157969"/>
              <a:gd name="connsiteX11" fmla="*/ 199610 w 431721"/>
              <a:gd name="connsiteY11" fmla="*/ 905515 h 1157969"/>
              <a:gd name="connsiteX12" fmla="*/ 174431 w 431721"/>
              <a:gd name="connsiteY12" fmla="*/ 962500 h 1157969"/>
              <a:gd name="connsiteX13" fmla="*/ 169130 w 431721"/>
              <a:gd name="connsiteY13" fmla="*/ 1004244 h 1157969"/>
              <a:gd name="connsiteX14" fmla="*/ 173106 w 431721"/>
              <a:gd name="connsiteY14" fmla="*/ 1157969 h 1157969"/>
              <a:gd name="connsiteX0" fmla="*/ 169677 w 431745"/>
              <a:gd name="connsiteY0" fmla="*/ 0 h 1157969"/>
              <a:gd name="connsiteX1" fmla="*/ 192024 w 431745"/>
              <a:gd name="connsiteY1" fmla="*/ 200990 h 1157969"/>
              <a:gd name="connsiteX2" fmla="*/ 291050 w 431745"/>
              <a:gd name="connsiteY2" fmla="*/ 265435 h 1157969"/>
              <a:gd name="connsiteX3" fmla="*/ 196945 w 431745"/>
              <a:gd name="connsiteY3" fmla="*/ 333846 h 1157969"/>
              <a:gd name="connsiteX4" fmla="*/ 96005 w 431745"/>
              <a:gd name="connsiteY4" fmla="*/ 404303 h 1157969"/>
              <a:gd name="connsiteX5" fmla="*/ 327407 w 431745"/>
              <a:gd name="connsiteY5" fmla="*/ 478795 h 1157969"/>
              <a:gd name="connsiteX6" fmla="*/ 306290 w 431745"/>
              <a:gd name="connsiteY6" fmla="*/ 509275 h 1157969"/>
              <a:gd name="connsiteX7" fmla="*/ 97099 w 431745"/>
              <a:gd name="connsiteY7" fmla="*/ 585475 h 1157969"/>
              <a:gd name="connsiteX8" fmla="*/ 17961 w 431745"/>
              <a:gd name="connsiteY8" fmla="*/ 654635 h 1157969"/>
              <a:gd name="connsiteX9" fmla="*/ 430329 w 431745"/>
              <a:gd name="connsiteY9" fmla="*/ 692155 h 1157969"/>
              <a:gd name="connsiteX10" fmla="*/ 153890 w 431745"/>
              <a:gd name="connsiteY10" fmla="*/ 890275 h 1157969"/>
              <a:gd name="connsiteX11" fmla="*/ 171781 w 431745"/>
              <a:gd name="connsiteY11" fmla="*/ 917442 h 1157969"/>
              <a:gd name="connsiteX12" fmla="*/ 174431 w 431745"/>
              <a:gd name="connsiteY12" fmla="*/ 962500 h 1157969"/>
              <a:gd name="connsiteX13" fmla="*/ 169130 w 431745"/>
              <a:gd name="connsiteY13" fmla="*/ 1004244 h 1157969"/>
              <a:gd name="connsiteX14" fmla="*/ 173106 w 431745"/>
              <a:gd name="connsiteY14" fmla="*/ 1157969 h 1157969"/>
              <a:gd name="connsiteX0" fmla="*/ 169677 w 431745"/>
              <a:gd name="connsiteY0" fmla="*/ 0 h 1157969"/>
              <a:gd name="connsiteX1" fmla="*/ 192024 w 431745"/>
              <a:gd name="connsiteY1" fmla="*/ 200990 h 1157969"/>
              <a:gd name="connsiteX2" fmla="*/ 291050 w 431745"/>
              <a:gd name="connsiteY2" fmla="*/ 265435 h 1157969"/>
              <a:gd name="connsiteX3" fmla="*/ 196945 w 431745"/>
              <a:gd name="connsiteY3" fmla="*/ 333846 h 1157969"/>
              <a:gd name="connsiteX4" fmla="*/ 96005 w 431745"/>
              <a:gd name="connsiteY4" fmla="*/ 404303 h 1157969"/>
              <a:gd name="connsiteX5" fmla="*/ 327407 w 431745"/>
              <a:gd name="connsiteY5" fmla="*/ 478795 h 1157969"/>
              <a:gd name="connsiteX6" fmla="*/ 306290 w 431745"/>
              <a:gd name="connsiteY6" fmla="*/ 509275 h 1157969"/>
              <a:gd name="connsiteX7" fmla="*/ 97099 w 431745"/>
              <a:gd name="connsiteY7" fmla="*/ 585475 h 1157969"/>
              <a:gd name="connsiteX8" fmla="*/ 17961 w 431745"/>
              <a:gd name="connsiteY8" fmla="*/ 654635 h 1157969"/>
              <a:gd name="connsiteX9" fmla="*/ 430329 w 431745"/>
              <a:gd name="connsiteY9" fmla="*/ 692155 h 1157969"/>
              <a:gd name="connsiteX10" fmla="*/ 153890 w 431745"/>
              <a:gd name="connsiteY10" fmla="*/ 890275 h 1157969"/>
              <a:gd name="connsiteX11" fmla="*/ 171781 w 431745"/>
              <a:gd name="connsiteY11" fmla="*/ 917442 h 1157969"/>
              <a:gd name="connsiteX12" fmla="*/ 174431 w 431745"/>
              <a:gd name="connsiteY12" fmla="*/ 962500 h 1157969"/>
              <a:gd name="connsiteX13" fmla="*/ 169130 w 431745"/>
              <a:gd name="connsiteY13" fmla="*/ 1004244 h 1157969"/>
              <a:gd name="connsiteX14" fmla="*/ 173106 w 431745"/>
              <a:gd name="connsiteY14" fmla="*/ 1157969 h 1157969"/>
              <a:gd name="connsiteX0" fmla="*/ 169677 w 431743"/>
              <a:gd name="connsiteY0" fmla="*/ 0 h 1157969"/>
              <a:gd name="connsiteX1" fmla="*/ 192024 w 431743"/>
              <a:gd name="connsiteY1" fmla="*/ 200990 h 1157969"/>
              <a:gd name="connsiteX2" fmla="*/ 291050 w 431743"/>
              <a:gd name="connsiteY2" fmla="*/ 265435 h 1157969"/>
              <a:gd name="connsiteX3" fmla="*/ 196945 w 431743"/>
              <a:gd name="connsiteY3" fmla="*/ 333846 h 1157969"/>
              <a:gd name="connsiteX4" fmla="*/ 96005 w 431743"/>
              <a:gd name="connsiteY4" fmla="*/ 404303 h 1157969"/>
              <a:gd name="connsiteX5" fmla="*/ 327407 w 431743"/>
              <a:gd name="connsiteY5" fmla="*/ 478795 h 1157969"/>
              <a:gd name="connsiteX6" fmla="*/ 306290 w 431743"/>
              <a:gd name="connsiteY6" fmla="*/ 509275 h 1157969"/>
              <a:gd name="connsiteX7" fmla="*/ 97099 w 431743"/>
              <a:gd name="connsiteY7" fmla="*/ 585475 h 1157969"/>
              <a:gd name="connsiteX8" fmla="*/ 17961 w 431743"/>
              <a:gd name="connsiteY8" fmla="*/ 654635 h 1157969"/>
              <a:gd name="connsiteX9" fmla="*/ 430329 w 431743"/>
              <a:gd name="connsiteY9" fmla="*/ 692155 h 1157969"/>
              <a:gd name="connsiteX10" fmla="*/ 153890 w 431743"/>
              <a:gd name="connsiteY10" fmla="*/ 890275 h 1157969"/>
              <a:gd name="connsiteX11" fmla="*/ 174431 w 431743"/>
              <a:gd name="connsiteY11" fmla="*/ 962500 h 1157969"/>
              <a:gd name="connsiteX12" fmla="*/ 169130 w 431743"/>
              <a:gd name="connsiteY12" fmla="*/ 1004244 h 1157969"/>
              <a:gd name="connsiteX13" fmla="*/ 173106 w 431743"/>
              <a:gd name="connsiteY13" fmla="*/ 1157969 h 1157969"/>
              <a:gd name="connsiteX0" fmla="*/ 169677 w 431743"/>
              <a:gd name="connsiteY0" fmla="*/ 0 h 1264504"/>
              <a:gd name="connsiteX1" fmla="*/ 192024 w 431743"/>
              <a:gd name="connsiteY1" fmla="*/ 307525 h 1264504"/>
              <a:gd name="connsiteX2" fmla="*/ 291050 w 431743"/>
              <a:gd name="connsiteY2" fmla="*/ 371970 h 1264504"/>
              <a:gd name="connsiteX3" fmla="*/ 196945 w 431743"/>
              <a:gd name="connsiteY3" fmla="*/ 440381 h 1264504"/>
              <a:gd name="connsiteX4" fmla="*/ 96005 w 431743"/>
              <a:gd name="connsiteY4" fmla="*/ 510838 h 1264504"/>
              <a:gd name="connsiteX5" fmla="*/ 327407 w 431743"/>
              <a:gd name="connsiteY5" fmla="*/ 585330 h 1264504"/>
              <a:gd name="connsiteX6" fmla="*/ 306290 w 431743"/>
              <a:gd name="connsiteY6" fmla="*/ 615810 h 1264504"/>
              <a:gd name="connsiteX7" fmla="*/ 97099 w 431743"/>
              <a:gd name="connsiteY7" fmla="*/ 692010 h 1264504"/>
              <a:gd name="connsiteX8" fmla="*/ 17961 w 431743"/>
              <a:gd name="connsiteY8" fmla="*/ 761170 h 1264504"/>
              <a:gd name="connsiteX9" fmla="*/ 430329 w 431743"/>
              <a:gd name="connsiteY9" fmla="*/ 798690 h 1264504"/>
              <a:gd name="connsiteX10" fmla="*/ 153890 w 431743"/>
              <a:gd name="connsiteY10" fmla="*/ 996810 h 1264504"/>
              <a:gd name="connsiteX11" fmla="*/ 174431 w 431743"/>
              <a:gd name="connsiteY11" fmla="*/ 1069035 h 1264504"/>
              <a:gd name="connsiteX12" fmla="*/ 169130 w 431743"/>
              <a:gd name="connsiteY12" fmla="*/ 1110779 h 1264504"/>
              <a:gd name="connsiteX13" fmla="*/ 173106 w 431743"/>
              <a:gd name="connsiteY13" fmla="*/ 1264504 h 1264504"/>
              <a:gd name="connsiteX0" fmla="*/ 169677 w 431743"/>
              <a:gd name="connsiteY0" fmla="*/ 0 h 1264504"/>
              <a:gd name="connsiteX1" fmla="*/ 174771 w 431743"/>
              <a:gd name="connsiteY1" fmla="*/ 307525 h 1264504"/>
              <a:gd name="connsiteX2" fmla="*/ 291050 w 431743"/>
              <a:gd name="connsiteY2" fmla="*/ 371970 h 1264504"/>
              <a:gd name="connsiteX3" fmla="*/ 196945 w 431743"/>
              <a:gd name="connsiteY3" fmla="*/ 440381 h 1264504"/>
              <a:gd name="connsiteX4" fmla="*/ 96005 w 431743"/>
              <a:gd name="connsiteY4" fmla="*/ 510838 h 1264504"/>
              <a:gd name="connsiteX5" fmla="*/ 327407 w 431743"/>
              <a:gd name="connsiteY5" fmla="*/ 585330 h 1264504"/>
              <a:gd name="connsiteX6" fmla="*/ 306290 w 431743"/>
              <a:gd name="connsiteY6" fmla="*/ 615810 h 1264504"/>
              <a:gd name="connsiteX7" fmla="*/ 97099 w 431743"/>
              <a:gd name="connsiteY7" fmla="*/ 692010 h 1264504"/>
              <a:gd name="connsiteX8" fmla="*/ 17961 w 431743"/>
              <a:gd name="connsiteY8" fmla="*/ 761170 h 1264504"/>
              <a:gd name="connsiteX9" fmla="*/ 430329 w 431743"/>
              <a:gd name="connsiteY9" fmla="*/ 798690 h 1264504"/>
              <a:gd name="connsiteX10" fmla="*/ 153890 w 431743"/>
              <a:gd name="connsiteY10" fmla="*/ 996810 h 1264504"/>
              <a:gd name="connsiteX11" fmla="*/ 174431 w 431743"/>
              <a:gd name="connsiteY11" fmla="*/ 1069035 h 1264504"/>
              <a:gd name="connsiteX12" fmla="*/ 169130 w 431743"/>
              <a:gd name="connsiteY12" fmla="*/ 1110779 h 1264504"/>
              <a:gd name="connsiteX13" fmla="*/ 173106 w 431743"/>
              <a:gd name="connsiteY13" fmla="*/ 1264504 h 12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1743" h="1264504">
                <a:moveTo>
                  <a:pt x="169677" y="0"/>
                </a:moveTo>
                <a:cubicBezTo>
                  <a:pt x="189914" y="16864"/>
                  <a:pt x="154542" y="245530"/>
                  <a:pt x="174771" y="307525"/>
                </a:cubicBezTo>
                <a:cubicBezTo>
                  <a:pt x="195000" y="369520"/>
                  <a:pt x="287354" y="349827"/>
                  <a:pt x="291050" y="371970"/>
                </a:cubicBezTo>
                <a:cubicBezTo>
                  <a:pt x="294746" y="394113"/>
                  <a:pt x="229452" y="417236"/>
                  <a:pt x="196945" y="440381"/>
                </a:cubicBezTo>
                <a:cubicBezTo>
                  <a:pt x="164438" y="463526"/>
                  <a:pt x="74261" y="486680"/>
                  <a:pt x="96005" y="510838"/>
                </a:cubicBezTo>
                <a:cubicBezTo>
                  <a:pt x="117749" y="534996"/>
                  <a:pt x="292359" y="567835"/>
                  <a:pt x="327407" y="585330"/>
                </a:cubicBezTo>
                <a:cubicBezTo>
                  <a:pt x="362455" y="602825"/>
                  <a:pt x="344675" y="598030"/>
                  <a:pt x="306290" y="615810"/>
                </a:cubicBezTo>
                <a:cubicBezTo>
                  <a:pt x="267905" y="633590"/>
                  <a:pt x="145154" y="667783"/>
                  <a:pt x="97099" y="692010"/>
                </a:cubicBezTo>
                <a:cubicBezTo>
                  <a:pt x="49044" y="716237"/>
                  <a:pt x="-37577" y="743390"/>
                  <a:pt x="17961" y="761170"/>
                </a:cubicBezTo>
                <a:cubicBezTo>
                  <a:pt x="73499" y="778950"/>
                  <a:pt x="407674" y="759417"/>
                  <a:pt x="430329" y="798690"/>
                </a:cubicBezTo>
                <a:cubicBezTo>
                  <a:pt x="452984" y="837963"/>
                  <a:pt x="196540" y="951753"/>
                  <a:pt x="153890" y="996810"/>
                </a:cubicBezTo>
                <a:cubicBezTo>
                  <a:pt x="111240" y="1041867"/>
                  <a:pt x="171891" y="1050040"/>
                  <a:pt x="174431" y="1069035"/>
                </a:cubicBezTo>
                <a:cubicBezTo>
                  <a:pt x="176971" y="1088030"/>
                  <a:pt x="169351" y="1078201"/>
                  <a:pt x="169130" y="1110779"/>
                </a:cubicBezTo>
                <a:cubicBezTo>
                  <a:pt x="168909" y="1143357"/>
                  <a:pt x="173106" y="1223864"/>
                  <a:pt x="173106" y="1264504"/>
                </a:cubicBezTo>
              </a:path>
            </a:pathLst>
          </a:custGeom>
          <a:noFill/>
          <a:ln w="38100" cap="flat" cmpd="sng" algn="ctr">
            <a:solidFill>
              <a:srgbClr val="474774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7ABA2E-2095-94EB-FA18-AFBDBCD6DD0B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7ABA2E-2095-94EB-FA18-AFBDBCD6D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D41D611-5416-FCBD-3496-FCAE11CF6B26}"/>
              </a:ext>
            </a:extLst>
          </p:cNvPr>
          <p:cNvSpPr txBox="1"/>
          <p:nvPr/>
        </p:nvSpPr>
        <p:spPr>
          <a:xfrm>
            <a:off x="864172" y="3698484"/>
            <a:ext cx="746760" cy="1260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blipFill>
                <a:blip r:embed="rId5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2231978"/>
            <a:ext cx="657899" cy="657899"/>
          </a:xfrm>
          <a:prstGeom prst="ellipse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BEEB1D0D-C478-3B1F-8FF6-9911281B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56" y="19332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model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25318F5-5FA2-C073-B58B-CD2C1D03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830" y="18000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observe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8" name="Curved Right Arrow 6">
            <a:extLst>
              <a:ext uri="{FF2B5EF4-FFF2-40B4-BE49-F238E27FC236}">
                <a16:creationId xmlns:a16="http://schemas.microsoft.com/office/drawing/2014/main" id="{756C1BD9-DAE9-9172-18F0-58C9C01C33D3}"/>
              </a:ext>
            </a:extLst>
          </p:cNvPr>
          <p:cNvSpPr/>
          <p:nvPr/>
        </p:nvSpPr>
        <p:spPr bwMode="auto">
          <a:xfrm rot="15971977" flipH="1">
            <a:off x="3789139" y="-1621800"/>
            <a:ext cx="1024134" cy="4374568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blipFill>
                <a:blip r:embed="rId8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64172" y="2109170"/>
            <a:ext cx="746760" cy="864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Nice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blipFill>
                <a:blip r:embed="rId9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6">
            <a:extLst>
              <a:ext uri="{FF2B5EF4-FFF2-40B4-BE49-F238E27FC236}">
                <a16:creationId xmlns:a16="http://schemas.microsoft.com/office/drawing/2014/main" id="{817EA139-1B80-A1C5-9522-4466F6FFAE7F}"/>
              </a:ext>
            </a:extLst>
          </p:cNvPr>
          <p:cNvSpPr/>
          <p:nvPr/>
        </p:nvSpPr>
        <p:spPr bwMode="auto">
          <a:xfrm rot="15971977" flipV="1">
            <a:off x="3859110" y="84002"/>
            <a:ext cx="757824" cy="4318905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C09B2F-A1D1-6C45-D46B-1D8604E4570C}"/>
              </a:ext>
            </a:extLst>
          </p:cNvPr>
          <p:cNvSpPr txBox="1"/>
          <p:nvPr/>
        </p:nvSpPr>
        <p:spPr>
          <a:xfrm>
            <a:off x="7986871" y="4044332"/>
            <a:ext cx="6057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blipFill>
                <a:blip r:embed="rId11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550B5E9F-7BB1-B3BE-A674-0BBF073744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3A"/>
              </a:clrFrom>
              <a:clrTo>
                <a:srgbClr val="FFFF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5276545" y="3328465"/>
            <a:ext cx="3514812" cy="1819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46FD1D-D8A1-E8DD-E120-846C70761CA5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en-NZ" sz="4000" b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 smtClean="0">
                          <a:solidFill>
                            <a:srgbClr val="D51B3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b="1" i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46FD1D-D8A1-E8DD-E120-846C70761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0F2D59F-0709-50EA-E0F0-0E12C88BE0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642129C-972F-4B5D-B795-120E25536C78}"/>
              </a:ext>
            </a:extLst>
          </p:cNvPr>
          <p:cNvGrpSpPr/>
          <p:nvPr/>
        </p:nvGrpSpPr>
        <p:grpSpPr>
          <a:xfrm>
            <a:off x="5655600" y="4950808"/>
            <a:ext cx="3488400" cy="1907192"/>
            <a:chOff x="5647436" y="4950808"/>
            <a:chExt cx="3488400" cy="1907192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84FED4A1-4DDD-42B5-82ED-04C0AAB79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7436" y="4950808"/>
              <a:ext cx="3488400" cy="1907192"/>
            </a:xfrm>
            <a:prstGeom prst="rect">
              <a:avLst/>
            </a:prstGeom>
            <a:solidFill>
              <a:srgbClr val="00467F"/>
            </a:solidFill>
            <a:ln w="9525">
              <a:solidFill>
                <a:srgbClr val="00467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A8F06F9-061C-49FA-B884-84D9E2EFF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490" r="7880" b="2933"/>
            <a:stretch/>
          </p:blipFill>
          <p:spPr>
            <a:xfrm>
              <a:off x="5761084" y="5236206"/>
              <a:ext cx="3240000" cy="1336396"/>
            </a:xfrm>
            <a:prstGeom prst="rect">
              <a:avLst/>
            </a:prstGeom>
          </p:spPr>
        </p:pic>
      </p:grpSp>
      <p:sp>
        <p:nvSpPr>
          <p:cNvPr id="4" name="Rectangle 11">
            <a:extLst>
              <a:ext uri="{FF2B5EF4-FFF2-40B4-BE49-F238E27FC236}">
                <a16:creationId xmlns:a16="http://schemas.microsoft.com/office/drawing/2014/main" id="{A7781CFE-E8F3-9C95-B50D-B9F0FE43C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770" y="4950808"/>
            <a:ext cx="5669876" cy="1907192"/>
          </a:xfrm>
          <a:prstGeom prst="rect">
            <a:avLst/>
          </a:prstGeom>
          <a:solidFill>
            <a:srgbClr val="FFFFFF"/>
          </a:solidFill>
          <a:ln w="9525">
            <a:solidFill>
              <a:srgbClr val="00467F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26BA6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Rachel Fewster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Department of Statistics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0C804-1105-8B8B-A335-E06D76AC17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08" t="4288" r="30121" b="55922"/>
          <a:stretch/>
        </p:blipFill>
        <p:spPr>
          <a:xfrm>
            <a:off x="2961641" y="2047351"/>
            <a:ext cx="2863232" cy="2556000"/>
          </a:xfrm>
          <a:prstGeom prst="rect">
            <a:avLst/>
          </a:prstGeom>
        </p:spPr>
      </p:pic>
      <p:pic>
        <p:nvPicPr>
          <p:cNvPr id="6" name="Picture 9" descr="welcome-to-the-boi">
            <a:extLst>
              <a:ext uri="{FF2B5EF4-FFF2-40B4-BE49-F238E27FC236}">
                <a16:creationId xmlns:a16="http://schemas.microsoft.com/office/drawing/2014/main" id="{1B52FA8A-B502-B527-A76A-FC542B12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3745" t="18079" r="10661"/>
          <a:stretch>
            <a:fillRect/>
          </a:stretch>
        </p:blipFill>
        <p:spPr bwMode="auto">
          <a:xfrm>
            <a:off x="0" y="2046540"/>
            <a:ext cx="3098973" cy="2520000"/>
          </a:xfrm>
          <a:prstGeom prst="rect">
            <a:avLst/>
          </a:prstGeom>
          <a:noFill/>
          <a:effectLst/>
        </p:spPr>
      </p:pic>
      <p:pic>
        <p:nvPicPr>
          <p:cNvPr id="7" name="Picture 6" descr="AucklandIslands2009_pic1.jpg"/>
          <p:cNvPicPr>
            <a:picLocks noChangeAspect="1"/>
          </p:cNvPicPr>
          <p:nvPr/>
        </p:nvPicPr>
        <p:blipFill rotWithShape="1">
          <a:blip r:embed="rId9" cstate="print"/>
          <a:srcRect l="3514"/>
          <a:stretch/>
        </p:blipFill>
        <p:spPr>
          <a:xfrm>
            <a:off x="5509260" y="2046540"/>
            <a:ext cx="3634740" cy="2520000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80CE01-0A37-2DD9-DB12-93304DBB004C}"/>
              </a:ext>
            </a:extLst>
          </p:cNvPr>
          <p:cNvSpPr/>
          <p:nvPr/>
        </p:nvSpPr>
        <p:spPr bwMode="auto">
          <a:xfrm>
            <a:off x="0" y="2028940"/>
            <a:ext cx="9144000" cy="2664000"/>
          </a:xfrm>
          <a:prstGeom prst="rect">
            <a:avLst/>
          </a:prstGeom>
          <a:gradFill flip="none" rotWithShape="1">
            <a:gsLst>
              <a:gs pos="0">
                <a:srgbClr val="E65D00"/>
              </a:gs>
              <a:gs pos="50000">
                <a:srgbClr val="474773"/>
              </a:gs>
              <a:gs pos="21000">
                <a:srgbClr val="FFC000"/>
              </a:gs>
              <a:gs pos="81000">
                <a:srgbClr val="FFC000"/>
              </a:gs>
              <a:gs pos="100000">
                <a:srgbClr val="FF5050"/>
              </a:gs>
            </a:gsLst>
            <a:lin ang="0" scaled="1"/>
            <a:tileRect/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C1B9C6-4C69-C993-E5EB-0D5C40AD0DF5}"/>
              </a:ext>
            </a:extLst>
          </p:cNvPr>
          <p:cNvGrpSpPr/>
          <p:nvPr/>
        </p:nvGrpSpPr>
        <p:grpSpPr>
          <a:xfrm rot="21409274">
            <a:off x="-69986" y="1809664"/>
            <a:ext cx="7505770" cy="1756799"/>
            <a:chOff x="1314336" y="3385734"/>
            <a:chExt cx="7641335" cy="2098044"/>
          </a:xfrm>
        </p:grpSpPr>
        <p:pic>
          <p:nvPicPr>
            <p:cNvPr id="8" name="Picture 6" descr="14 White Grunge Brush Stroke (PNG Transparent) | OnlyGFX.com">
              <a:extLst>
                <a:ext uri="{FF2B5EF4-FFF2-40B4-BE49-F238E27FC236}">
                  <a16:creationId xmlns:a16="http://schemas.microsoft.com/office/drawing/2014/main" id="{0FA1D02E-19A2-AE1D-F5C7-27C1E1CA5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336" y="3385734"/>
              <a:ext cx="7641335" cy="209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ED4DBB-1F75-9C2C-8927-C57F6581A4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87">
              <a:off x="2341605" y="3874606"/>
              <a:ext cx="4125178" cy="8904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Print" panose="02000600000000000000" pitchFamily="2" charset="0"/>
                  <a:cs typeface="Arial"/>
                </a:rPr>
                <a:t>The story of an idea</a:t>
              </a:r>
              <a:endParaRPr kumimoji="0" lang="en-NZ" sz="28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64F2F5-2E11-F5F6-6DA0-FC1C094C2A56}"/>
              </a:ext>
            </a:extLst>
          </p:cNvPr>
          <p:cNvGrpSpPr/>
          <p:nvPr/>
        </p:nvGrpSpPr>
        <p:grpSpPr>
          <a:xfrm rot="21409274">
            <a:off x="5762174" y="3002043"/>
            <a:ext cx="3716808" cy="1756799"/>
            <a:chOff x="1314336" y="3385734"/>
            <a:chExt cx="7641335" cy="2098044"/>
          </a:xfrm>
        </p:grpSpPr>
        <p:pic>
          <p:nvPicPr>
            <p:cNvPr id="19" name="Picture 6" descr="14 White Grunge Brush Stroke (PNG Transparent) | OnlyGFX.com">
              <a:extLst>
                <a:ext uri="{FF2B5EF4-FFF2-40B4-BE49-F238E27FC236}">
                  <a16:creationId xmlns:a16="http://schemas.microsoft.com/office/drawing/2014/main" id="{B16D2B6D-9D9D-D942-0A82-ECCDDC740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336" y="3385734"/>
              <a:ext cx="7641335" cy="209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13CF81-FA55-A6C7-08CA-E6519D5B90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87">
              <a:off x="3376149" y="4313884"/>
              <a:ext cx="4125177" cy="8904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70C0"/>
                  </a:solidFill>
                  <a:latin typeface="Segoe Print" panose="02000600000000000000" pitchFamily="2" charset="0"/>
                  <a:cs typeface="Arial"/>
                </a:rPr>
                <a:t>a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egoe Print" panose="02000600000000000000" pitchFamily="2" charset="0"/>
                  <a:cs typeface="Arial"/>
                </a:rPr>
                <a:t>t first</a:t>
              </a:r>
              <a:endParaRPr kumimoji="0" lang="en-NZ" sz="28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1C7981-4CC5-DD82-DAB2-6A89AAD0A448}"/>
              </a:ext>
            </a:extLst>
          </p:cNvPr>
          <p:cNvGrpSpPr/>
          <p:nvPr/>
        </p:nvGrpSpPr>
        <p:grpSpPr>
          <a:xfrm>
            <a:off x="1664128" y="2431123"/>
            <a:ext cx="7459908" cy="2008312"/>
            <a:chOff x="-710608" y="4100147"/>
            <a:chExt cx="6322842" cy="2474878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AC688FA2-9F0D-C2B9-3CAC-2B3378F26A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1A1A1A"/>
                </a:clrFrom>
                <a:clrTo>
                  <a:srgbClr val="1A1A1A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353" r="27123" b="32708"/>
            <a:stretch/>
          </p:blipFill>
          <p:spPr bwMode="auto">
            <a:xfrm>
              <a:off x="-710608" y="4100147"/>
              <a:ext cx="6322842" cy="2474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4F01F3-C784-1381-5A5C-6A097F3DC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389" y="4810526"/>
              <a:ext cx="4649280" cy="8904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6600"/>
                  </a:solidFill>
                  <a:latin typeface="Segoe Print" panose="02000600000000000000" pitchFamily="2" charset="0"/>
                  <a:cs typeface="Arial"/>
                </a:rPr>
                <a:t>t</a:t>
              </a:r>
              <a:r>
                <a:rPr lang="en-US" sz="2800" b="1" noProof="0" dirty="0">
                  <a:solidFill>
                    <a:srgbClr val="FF6600"/>
                  </a:solidFill>
                  <a:latin typeface="Segoe Print" panose="02000600000000000000" pitchFamily="2" charset="0"/>
                  <a:cs typeface="Arial"/>
                </a:rPr>
                <a:t>hat didn’t change the world</a:t>
              </a:r>
              <a:endParaRPr kumimoji="0" lang="en-NZ" sz="2800" b="1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</a:endParaRPr>
            </a:p>
          </p:txBody>
        </p:sp>
      </p:grpSp>
      <p:sp>
        <p:nvSpPr>
          <p:cNvPr id="13" name="Rectangle 11">
            <a:extLst>
              <a:ext uri="{FF2B5EF4-FFF2-40B4-BE49-F238E27FC236}">
                <a16:creationId xmlns:a16="http://schemas.microsoft.com/office/drawing/2014/main" id="{DEA2FAEB-404A-18FF-C8F2-2F0AD798F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6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000" b="1" i="0" u="none" strike="noStrike" kern="1200" cap="none" spc="0" normalizeH="0" baseline="0" noProof="0" dirty="0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Curiosity killed the </a:t>
            </a:r>
            <a:r>
              <a:rPr kumimoji="0" lang="en-N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ra</a:t>
            </a:r>
            <a:r>
              <a:rPr lang="en-NZ" sz="4000" b="1" dirty="0">
                <a:solidFill>
                  <a:srgbClr val="D51B30"/>
                </a:solidFill>
                <a:latin typeface="Arial" charset="0"/>
                <a:cs typeface="Arial"/>
              </a:rPr>
              <a:t>t</a:t>
            </a:r>
            <a:r>
              <a:rPr lang="en-NZ" sz="4400" b="1" dirty="0">
                <a:solidFill>
                  <a:srgbClr val="D51B30"/>
                </a:solidFill>
                <a:latin typeface="Arial" charset="0"/>
                <a:cs typeface="Arial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4000" b="1" dirty="0">
                <a:solidFill>
                  <a:srgbClr val="D51B30"/>
                </a:solidFill>
                <a:latin typeface="Arial" charset="0"/>
                <a:cs typeface="Arial"/>
              </a:rPr>
              <a:t>– </a:t>
            </a:r>
            <a:r>
              <a:rPr kumimoji="0" lang="en-NZ" sz="4000" b="1" i="0" u="none" strike="noStrike" kern="1200" cap="none" spc="0" normalizeH="0" baseline="0" noProof="0" dirty="0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but saved the </a:t>
            </a:r>
            <a:r>
              <a:rPr lang="en-NZ" sz="4000" b="1" dirty="0">
                <a:solidFill>
                  <a:srgbClr val="D51B30"/>
                </a:solidFill>
                <a:latin typeface="Arial" charset="0"/>
                <a:cs typeface="Arial"/>
              </a:rPr>
              <a:t>w</a:t>
            </a:r>
            <a:r>
              <a:rPr kumimoji="0" lang="en-NZ" sz="4000" b="1" i="0" u="none" strike="noStrike" kern="1200" cap="none" spc="0" normalizeH="0" baseline="0" noProof="0" dirty="0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hale</a:t>
            </a: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D51B3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D173B757-1B9A-E661-ACEB-728A39D82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0111"/>
            <a:ext cx="9144000" cy="72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</a:rPr>
              <a:t>How a mathematical curiosity is saving NZ’s biodiversity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3726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6E1012-755D-AA43-51DB-A67B8C5F61D5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6E1012-755D-AA43-51DB-A67B8C5F6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2231978"/>
            <a:ext cx="657899" cy="657899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1D611-5416-FCBD-3496-FCAE11CF6B26}"/>
              </a:ext>
            </a:extLst>
          </p:cNvPr>
          <p:cNvSpPr txBox="1"/>
          <p:nvPr/>
        </p:nvSpPr>
        <p:spPr>
          <a:xfrm>
            <a:off x="864172" y="3698484"/>
            <a:ext cx="746760" cy="1260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970946"/>
                <a:ext cx="1699200" cy="761475"/>
              </a:xfrm>
              <a:prstGeom prst="roundRect">
                <a:avLst/>
              </a:prstGeom>
              <a:blipFill>
                <a:blip r:embed="rId6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BEEB1D0D-C478-3B1F-8FF6-9911281B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56" y="19332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model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25318F5-5FA2-C073-B58B-CD2C1D03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830" y="18000"/>
            <a:ext cx="2331722" cy="864000"/>
          </a:xfrm>
          <a:prstGeom prst="cloud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What we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can observe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8" name="Curved Right Arrow 6">
            <a:extLst>
              <a:ext uri="{FF2B5EF4-FFF2-40B4-BE49-F238E27FC236}">
                <a16:creationId xmlns:a16="http://schemas.microsoft.com/office/drawing/2014/main" id="{756C1BD9-DAE9-9172-18F0-58C9C01C33D3}"/>
              </a:ext>
            </a:extLst>
          </p:cNvPr>
          <p:cNvSpPr/>
          <p:nvPr/>
        </p:nvSpPr>
        <p:spPr bwMode="auto">
          <a:xfrm rot="15971977" flipH="1">
            <a:off x="3789139" y="-1621800"/>
            <a:ext cx="1024134" cy="4374568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blipFill>
                <a:blip r:embed="rId8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64172" y="2109170"/>
            <a:ext cx="746760" cy="864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Nice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blipFill>
                <a:blip r:embed="rId9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6">
            <a:extLst>
              <a:ext uri="{FF2B5EF4-FFF2-40B4-BE49-F238E27FC236}">
                <a16:creationId xmlns:a16="http://schemas.microsoft.com/office/drawing/2014/main" id="{817EA139-1B80-A1C5-9522-4466F6FFAE7F}"/>
              </a:ext>
            </a:extLst>
          </p:cNvPr>
          <p:cNvSpPr/>
          <p:nvPr/>
        </p:nvSpPr>
        <p:spPr bwMode="auto">
          <a:xfrm rot="15971977" flipV="1">
            <a:off x="3859110" y="84002"/>
            <a:ext cx="757824" cy="4318905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blipFill>
                <a:blip r:embed="rId11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974CE2B-36F8-09EC-1391-5B25FF0741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3A"/>
              </a:clrFrom>
              <a:clrTo>
                <a:srgbClr val="FFFF3A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6990651" y="3744297"/>
            <a:ext cx="1862551" cy="9643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76250E-F9D2-3FB5-FEF6-AD591C677F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3A"/>
              </a:clrFrom>
              <a:clrTo>
                <a:srgbClr val="FFFF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5276545" y="3328465"/>
            <a:ext cx="3514812" cy="1819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C8E4AF-66A8-1C74-DA56-CB9721575BFC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en-NZ" sz="4000" b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 smtClean="0">
                          <a:solidFill>
                            <a:srgbClr val="D51B3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b="1" i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C8E4AF-66A8-1C74-DA56-CB9721575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7B77DC1-20F4-D6B4-E29D-D824671CDA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778E-6 3.7037E-7 L 0.00034 -0.02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3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88889E-6 2.59259E-6 L 0.00017 -0.0641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1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BE0AB5-A067-C10E-3253-712B3585A998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BE0AB5-A067-C10E-3253-712B3585A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2048400"/>
            <a:ext cx="657899" cy="657899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1D611-5416-FCBD-3496-FCAE11CF6B26}"/>
              </a:ext>
            </a:extLst>
          </p:cNvPr>
          <p:cNvSpPr txBox="1"/>
          <p:nvPr/>
        </p:nvSpPr>
        <p:spPr>
          <a:xfrm>
            <a:off x="864172" y="3698484"/>
            <a:ext cx="746760" cy="1260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p:sp>
        <p:nvSpPr>
          <p:cNvPr id="8" name="Curved Right Arrow 6">
            <a:extLst>
              <a:ext uri="{FF2B5EF4-FFF2-40B4-BE49-F238E27FC236}">
                <a16:creationId xmlns:a16="http://schemas.microsoft.com/office/drawing/2014/main" id="{756C1BD9-DAE9-9172-18F0-58C9C01C33D3}"/>
              </a:ext>
            </a:extLst>
          </p:cNvPr>
          <p:cNvSpPr/>
          <p:nvPr/>
        </p:nvSpPr>
        <p:spPr bwMode="auto">
          <a:xfrm rot="15971977" flipH="1">
            <a:off x="3789139" y="-1621800"/>
            <a:ext cx="1024134" cy="4374568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0" y="2971427"/>
                <a:ext cx="1697894" cy="761475"/>
              </a:xfrm>
              <a:prstGeom prst="roundRect">
                <a:avLst/>
              </a:prstGeom>
              <a:blipFill>
                <a:blip r:embed="rId7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64172" y="2109170"/>
            <a:ext cx="746760" cy="864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Nice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890896"/>
                <a:ext cx="2412000" cy="1260000"/>
              </a:xfrm>
              <a:prstGeom prst="roundRect">
                <a:avLst/>
              </a:prstGeom>
              <a:blipFill>
                <a:blip r:embed="rId8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Right Arrow 6">
            <a:extLst>
              <a:ext uri="{FF2B5EF4-FFF2-40B4-BE49-F238E27FC236}">
                <a16:creationId xmlns:a16="http://schemas.microsoft.com/office/drawing/2014/main" id="{817EA139-1B80-A1C5-9522-4466F6FFAE7F}"/>
              </a:ext>
            </a:extLst>
          </p:cNvPr>
          <p:cNvSpPr/>
          <p:nvPr/>
        </p:nvSpPr>
        <p:spPr bwMode="auto">
          <a:xfrm rot="15971977" flipV="1">
            <a:off x="3859110" y="84002"/>
            <a:ext cx="757824" cy="4318905"/>
          </a:xfrm>
          <a:prstGeom prst="curvedRightArrow">
            <a:avLst>
              <a:gd name="adj1" fmla="val 25000"/>
              <a:gd name="adj2" fmla="val 68247"/>
              <a:gd name="adj3" fmla="val 39658"/>
            </a:avLst>
          </a:prstGeom>
          <a:gradFill>
            <a:gsLst>
              <a:gs pos="0">
                <a:srgbClr val="D51B30"/>
              </a:gs>
              <a:gs pos="51000">
                <a:srgbClr val="FB6E68"/>
              </a:gs>
              <a:gs pos="100000">
                <a:srgbClr val="D51B30"/>
              </a:gs>
            </a:gsLst>
            <a:path path="circle">
              <a:fillToRect t="100000" r="100000"/>
            </a:path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891264"/>
                <a:ext cx="2988000" cy="1261394"/>
              </a:xfrm>
              <a:prstGeom prst="roundRect">
                <a:avLst/>
              </a:prstGeom>
              <a:blipFill>
                <a:blip r:embed="rId10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974CE2B-36F8-09EC-1391-5B25FF0741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3A"/>
              </a:clrFrom>
              <a:clrTo>
                <a:srgbClr val="FFFF3A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6990651" y="3744297"/>
            <a:ext cx="1862551" cy="964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4D5396-1FA9-3DCB-2F4B-B60DD82F3B72}"/>
                  </a:ext>
                </a:extLst>
              </p:cNvPr>
              <p:cNvSpPr txBox="1"/>
              <p:nvPr/>
            </p:nvSpPr>
            <p:spPr>
              <a:xfrm>
                <a:off x="6768000" y="2531074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lvl="0">
                  <a:defRPr/>
                </a:pPr>
                <a:r>
                  <a:rPr lang="en-NZ" i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NZ" sz="4000" b="1" i="1">
                        <a:solidFill>
                          <a:srgbClr val="7030A0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en-NZ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en-NZ" sz="4000" b="1" i="1">
                        <a:solidFill>
                          <a:srgbClr val="7030A0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4D5396-1FA9-3DCB-2F4B-B60DD82F3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000" y="2531074"/>
                <a:ext cx="1699200" cy="761475"/>
              </a:xfrm>
              <a:prstGeom prst="roundRect">
                <a:avLst/>
              </a:prstGeom>
              <a:blipFill>
                <a:blip r:embed="rId12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Hot air balloon icon icon cartoon Royalty Free Vector Image">
            <a:extLst>
              <a:ext uri="{FF2B5EF4-FFF2-40B4-BE49-F238E27FC236}">
                <a16:creationId xmlns:a16="http://schemas.microsoft.com/office/drawing/2014/main" id="{ACD6A0B6-8121-DE1B-EF24-0C570E790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0"/>
          <a:stretch/>
        </p:blipFill>
        <p:spPr bwMode="auto">
          <a:xfrm rot="20892006">
            <a:off x="5299752" y="2595681"/>
            <a:ext cx="2225429" cy="302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180BBA-208A-5459-F45B-5BAA99BBCF90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en-NZ" sz="4000" b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 smtClean="0">
                          <a:solidFill>
                            <a:srgbClr val="D51B3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b="1" i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180BBA-208A-5459-F45B-5BAA99BBC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40A26C4-0621-D09F-6041-85F3727124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C -0.00417 -0.05 -0.03959 -0.17638 -0.02014 -0.23796 C -0.01216 -0.31273 0.05434 -0.35138 0.06961 -0.36921 C 0.0934 -0.39328 0.16163 -0.33611 0.1868 -0.36088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8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372222-8DD9-DE9D-5033-A18ABC78AB38}"/>
                  </a:ext>
                </a:extLst>
              </p:cNvPr>
              <p:cNvSpPr txBox="1"/>
              <p:nvPr/>
            </p:nvSpPr>
            <p:spPr>
              <a:xfrm>
                <a:off x="6768000" y="2531074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lvl="0">
                  <a:defRPr/>
                </a:pPr>
                <a:r>
                  <a:rPr lang="en-NZ" i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NZ" sz="4000" b="1" i="1">
                        <a:solidFill>
                          <a:srgbClr val="7030A0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en-NZ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en-NZ" sz="4000" b="1" i="1">
                        <a:solidFill>
                          <a:srgbClr val="7030A0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372222-8DD9-DE9D-5033-A18ABC78A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000" y="2531074"/>
                <a:ext cx="1699200" cy="761475"/>
              </a:xfrm>
              <a:prstGeom prst="roundRect">
                <a:avLst/>
              </a:prstGeom>
              <a:blipFill>
                <a:blip r:embed="rId3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ot air balloon icon icon cartoon Royalty Free Vector Image">
            <a:extLst>
              <a:ext uri="{FF2B5EF4-FFF2-40B4-BE49-F238E27FC236}">
                <a16:creationId xmlns:a16="http://schemas.microsoft.com/office/drawing/2014/main" id="{A749C0E3-27EB-F85E-2C43-D9D8DDA37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0"/>
          <a:stretch/>
        </p:blipFill>
        <p:spPr bwMode="auto">
          <a:xfrm rot="20892006">
            <a:off x="6999261" y="122822"/>
            <a:ext cx="2225429" cy="302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idoodle designs and creations: &quot;Our hero&quot; badge">
            <a:extLst>
              <a:ext uri="{FF2B5EF4-FFF2-40B4-BE49-F238E27FC236}">
                <a16:creationId xmlns:a16="http://schemas.microsoft.com/office/drawing/2014/main" id="{407CDA25-0A0B-D36B-3846-474DBAB25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4948">
            <a:off x="7132781" y="347278"/>
            <a:ext cx="1666620" cy="121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9A54B4-EBD8-A7EB-4EE8-15DD80FDFABB}"/>
              </a:ext>
            </a:extLst>
          </p:cNvPr>
          <p:cNvSpPr/>
          <p:nvPr/>
        </p:nvSpPr>
        <p:spPr bwMode="auto">
          <a:xfrm rot="20931100">
            <a:off x="8651563" y="2947953"/>
            <a:ext cx="517793" cy="294031"/>
          </a:xfrm>
          <a:prstGeom prst="rect">
            <a:avLst/>
          </a:prstGeom>
          <a:solidFill>
            <a:srgbClr val="FFEDE2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7F288E6-64A9-6684-20CD-60788EDB6A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323" y="2084150"/>
            <a:ext cx="8488213" cy="1697642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74172" y="945934"/>
            <a:ext cx="632046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 rIns="108000">
            <a:spAutoFit/>
          </a:bodyPr>
          <a:lstStyle/>
          <a:p>
            <a:pPr algn="l">
              <a:spcBef>
                <a:spcPts val="2400"/>
              </a:spcBef>
              <a:spcAft>
                <a:spcPts val="600"/>
              </a:spcAft>
            </a:pPr>
            <a:r>
              <a:rPr lang="en-US" b="1" dirty="0">
                <a:solidFill>
                  <a:srgbClr val="DE0000"/>
                </a:solidFill>
                <a:latin typeface="Arial" charset="0"/>
              </a:rPr>
              <a:t>The inversion integral for the MGF is an unfriendly beast: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76F77D23-2FD9-8CD3-941C-54EB7ED2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41163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8000" tIns="108000" rIns="18000"/>
          <a:lstStyle/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 do we need a balloon?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5B813-0B30-0796-FCD6-3ED722E59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3A"/>
              </a:clrFrom>
              <a:clrTo>
                <a:srgbClr val="FFFF3A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6849944" y="1199956"/>
            <a:ext cx="1862551" cy="964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A2D07-60C3-8AB9-2A8D-CB864C2B58EB}"/>
              </a:ext>
            </a:extLst>
          </p:cNvPr>
          <p:cNvSpPr txBox="1"/>
          <p:nvPr/>
        </p:nvSpPr>
        <p:spPr>
          <a:xfrm>
            <a:off x="174172" y="3780000"/>
            <a:ext cx="1894114" cy="1638638"/>
          </a:xfrm>
          <a:prstGeom prst="wedgeEllipseCallout">
            <a:avLst>
              <a:gd name="adj1" fmla="val 1245"/>
              <a:gd name="adj2" fmla="val -70528"/>
            </a:avLst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A8188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What we want</a:t>
            </a:r>
            <a:endParaRPr kumimoji="0" lang="en-NZ" sz="2400" b="1" i="0" u="none" strike="noStrike" kern="1200" cap="none" spc="0" normalizeH="0" baseline="0" noProof="0" dirty="0">
              <a:ln>
                <a:noFill/>
              </a:ln>
              <a:solidFill>
                <a:srgbClr val="A8188D"/>
              </a:solidFill>
              <a:effectLst/>
              <a:uLnTx/>
              <a:uFillTx/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04174-DB5A-F74B-5AF9-552F4852137A}"/>
              </a:ext>
            </a:extLst>
          </p:cNvPr>
          <p:cNvSpPr txBox="1"/>
          <p:nvPr/>
        </p:nvSpPr>
        <p:spPr>
          <a:xfrm>
            <a:off x="4093026" y="3780000"/>
            <a:ext cx="1894114" cy="1638638"/>
          </a:xfrm>
          <a:prstGeom prst="wedgeEllipseCallout">
            <a:avLst>
              <a:gd name="adj1" fmla="val 1245"/>
              <a:gd name="adj2" fmla="val -70528"/>
            </a:avLst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What we have</a:t>
            </a:r>
            <a:endParaRPr kumimoji="0" lang="en-NZ" sz="2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5B5B35-A592-B768-0247-2792BE14383F}"/>
              </a:ext>
            </a:extLst>
          </p:cNvPr>
          <p:cNvSpPr/>
          <p:nvPr/>
        </p:nvSpPr>
        <p:spPr bwMode="auto">
          <a:xfrm>
            <a:off x="5127171" y="2628000"/>
            <a:ext cx="348343" cy="685800"/>
          </a:xfrm>
          <a:prstGeom prst="rect">
            <a:avLst/>
          </a:prstGeom>
          <a:solidFill>
            <a:srgbClr val="FF6600">
              <a:alpha val="50196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ahom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16B00-AE13-7E61-5D1B-25622B498472}"/>
              </a:ext>
            </a:extLst>
          </p:cNvPr>
          <p:cNvSpPr/>
          <p:nvPr/>
        </p:nvSpPr>
        <p:spPr bwMode="auto">
          <a:xfrm>
            <a:off x="7162801" y="2628000"/>
            <a:ext cx="348343" cy="685800"/>
          </a:xfrm>
          <a:prstGeom prst="rect">
            <a:avLst/>
          </a:prstGeom>
          <a:solidFill>
            <a:srgbClr val="FF6600">
              <a:alpha val="50196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ahoma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7BDDB1-985D-5348-0BC2-595E88FBEBDD}"/>
              </a:ext>
            </a:extLst>
          </p:cNvPr>
          <p:cNvSpPr/>
          <p:nvPr/>
        </p:nvSpPr>
        <p:spPr bwMode="auto">
          <a:xfrm>
            <a:off x="8077202" y="2628000"/>
            <a:ext cx="540000" cy="685800"/>
          </a:xfrm>
          <a:prstGeom prst="rect">
            <a:avLst/>
          </a:prstGeom>
          <a:solidFill>
            <a:srgbClr val="FF6600">
              <a:alpha val="50196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ahoma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1615A567-7B52-C7E8-3D18-A25AC5C5D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140" y="5595973"/>
            <a:ext cx="5508171" cy="1055608"/>
          </a:xfrm>
          <a:prstGeom prst="roundRect">
            <a:avLst/>
          </a:prstGeom>
          <a:solidFill>
            <a:srgbClr val="FFFFFF"/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70C0"/>
                </a:solidFill>
                <a:latin typeface="Segoe Print" panose="02000600000000000000" pitchFamily="2" charset="0"/>
              </a:rPr>
              <a:t>Integrate “something” along the imaginary axis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A7C33E0-45D6-7CE1-68CD-21DFC95EF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995867"/>
            <a:ext cx="1560792" cy="1206904"/>
          </a:xfrm>
          <a:prstGeom prst="cloudCallout">
            <a:avLst>
              <a:gd name="adj1" fmla="val -50156"/>
              <a:gd name="adj2" fmla="val 75153"/>
            </a:avLst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Easy</a:t>
            </a:r>
            <a:r>
              <a:rPr lang="en-US" sz="16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en-US" sz="20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as</a:t>
            </a:r>
            <a:r>
              <a:rPr lang="en-US" sz="12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en-US" sz="2800" b="1" dirty="0">
                <a:solidFill>
                  <a:srgbClr val="474773"/>
                </a:solidFill>
                <a:latin typeface="Symbol" panose="05050102010706020507" pitchFamily="18" charset="2"/>
                <a:cs typeface="MV Boli" panose="02000500030200090000" pitchFamily="2" charset="0"/>
              </a:rPr>
              <a:t>p </a:t>
            </a:r>
            <a:r>
              <a:rPr lang="en-US" sz="20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…?</a:t>
            </a:r>
            <a:r>
              <a:rPr lang="en-US" sz="1200" b="1" dirty="0">
                <a:solidFill>
                  <a:srgbClr val="474773"/>
                </a:solidFill>
                <a:latin typeface="Symbol" panose="05050102010706020507" pitchFamily="18" charset="2"/>
                <a:cs typeface="MV Boli" panose="02000500030200090000" pitchFamily="2" charset="0"/>
              </a:rPr>
              <a:t> </a:t>
            </a:r>
            <a:endParaRPr lang="en-US" sz="2000" b="1" dirty="0">
              <a:solidFill>
                <a:srgbClr val="474773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6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5" grpId="0" animBg="1"/>
      <p:bldP spid="7" grpId="0" animBg="1"/>
      <p:bldP spid="8" grpId="0" animBg="1"/>
      <p:bldP spid="9" grpId="0" animBg="1"/>
      <p:bldP spid="10" grpId="0" animBg="1"/>
      <p:bldP spid="11" grpId="1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-tau0-x100-mu0-sigsq1">
            <a:hlinkClick r:id="" action="ppaction://media"/>
            <a:extLst>
              <a:ext uri="{FF2B5EF4-FFF2-40B4-BE49-F238E27FC236}">
                <a16:creationId xmlns:a16="http://schemas.microsoft.com/office/drawing/2014/main" id="{F5806459-321A-FD3D-D897-36777DC7AB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8461" y="0"/>
            <a:ext cx="6854400" cy="685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056FDA-4F65-58A0-518A-2583776F5F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3A"/>
              </a:clrFrom>
              <a:clrTo>
                <a:srgbClr val="FFFF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95024" y="2907749"/>
            <a:ext cx="2006461" cy="10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-tau0-x-110-mu100-sigsq1">
            <a:hlinkClick r:id="" action="ppaction://media"/>
            <a:extLst>
              <a:ext uri="{FF2B5EF4-FFF2-40B4-BE49-F238E27FC236}">
                <a16:creationId xmlns:a16="http://schemas.microsoft.com/office/drawing/2014/main" id="{92267796-C2C7-3A15-9397-60A577679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" y="0"/>
            <a:ext cx="6854400" cy="6854400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4B654A7C-8379-91F1-C081-F26219601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770" y="371469"/>
            <a:ext cx="2304000" cy="1510616"/>
          </a:xfrm>
          <a:prstGeom prst="roundRect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0" tIns="36000" rIns="36000" bIns="36000" anchor="ctr" anchorCtr="0">
            <a:spAutoFit/>
          </a:bodyPr>
          <a:lstStyle/>
          <a:p>
            <a:pPr lvl="0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This is just an easy case!</a:t>
            </a:r>
            <a:endParaRPr lang="en-US" sz="2800" b="1" dirty="0">
              <a:solidFill>
                <a:srgbClr val="474773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A58BA-0D69-8F8A-EACE-A6E196462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990080">
                <a:tint val="45000"/>
                <a:satMod val="400000"/>
              </a:srgbClr>
            </a:duotone>
          </a:blip>
          <a:srcRect l="7349" t="9377" r="35784" b="43997"/>
          <a:stretch/>
        </p:blipFill>
        <p:spPr>
          <a:xfrm>
            <a:off x="6622421" y="1929599"/>
            <a:ext cx="2594092" cy="1512000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4911D274-8C0F-C6DB-5C0E-F44E08FE8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884" y="3805997"/>
            <a:ext cx="2304000" cy="2592230"/>
          </a:xfrm>
          <a:prstGeom prst="rect">
            <a:avLst/>
          </a:prstGeom>
          <a:gradFill flip="none" rotWithShape="1">
            <a:gsLst>
              <a:gs pos="0">
                <a:srgbClr val="4FD1FF"/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6350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144000" rIns="36000" bIns="7200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Univariate integrand;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9008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target is Normal distribution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990080"/>
              </a:solidFill>
              <a:effectLst/>
              <a:uLnTx/>
              <a:uFillTx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8B9A72F-1F9A-D520-40A3-BDC606630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564">
            <a:off x="7774124" y="3506087"/>
            <a:ext cx="1152000" cy="1152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1703166"/>
            <a:ext cx="657899" cy="657899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1D611-5416-FCBD-3496-FCAE11CF6B26}"/>
              </a:ext>
            </a:extLst>
          </p:cNvPr>
          <p:cNvSpPr txBox="1"/>
          <p:nvPr/>
        </p:nvSpPr>
        <p:spPr>
          <a:xfrm>
            <a:off x="864172" y="3169672"/>
            <a:ext cx="746760" cy="1800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blipFill>
                <a:blip r:embed="rId5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C9C8F38-32DF-211E-9F99-B6A3E9E6F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57050" y="2442615"/>
                <a:ext cx="1697894" cy="761475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0" y="2442615"/>
                <a:ext cx="1697894" cy="761475"/>
              </a:xfrm>
              <a:prstGeom prst="roundRect">
                <a:avLst/>
              </a:prstGeom>
              <a:blipFill>
                <a:blip r:embed="rId8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64172" y="1580358"/>
            <a:ext cx="746760" cy="864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362084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Nice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362084"/>
                <a:ext cx="2412000" cy="1260000"/>
              </a:xfrm>
              <a:prstGeom prst="roundRect">
                <a:avLst/>
              </a:prstGeom>
              <a:blipFill>
                <a:blip r:embed="rId9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blipFill>
                <a:blip r:embed="rId11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976250E-F9D2-3FB5-FEF6-AD591C677F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3A"/>
              </a:clrFrom>
              <a:clrTo>
                <a:srgbClr val="FFFF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5280669" y="3252544"/>
            <a:ext cx="2582415" cy="13371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078416-83A6-B43E-757E-352466C4F41A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en-NZ" sz="4000" b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 smtClean="0">
                          <a:solidFill>
                            <a:srgbClr val="D51B3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b="1" i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078416-83A6-B43E-757E-352466C4F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5F4462-F764-1718-D8EF-415931AE4FED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5F4462-F764-1718-D8EF-415931AE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9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0EB900-095E-73ED-77C4-3679048E0353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0EB900-095E-73ED-77C4-3679048E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907BBD-7A1C-72B6-CE8F-666D794EC3D9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en-NZ" sz="4000" b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 smtClean="0">
                          <a:solidFill>
                            <a:srgbClr val="D51B3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b="1" i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907BBD-7A1C-72B6-CE8F-666D794EC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8B9A72F-1F9A-D520-40A3-BDC606630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564">
            <a:off x="7774124" y="3506087"/>
            <a:ext cx="1152000" cy="1152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1703166"/>
            <a:ext cx="657899" cy="657899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blipFill>
                <a:blip r:embed="rId7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blipFill>
                <a:blip r:embed="rId11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976250E-F9D2-3FB5-FEF6-AD591C677F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3A"/>
              </a:clrFrom>
              <a:clrTo>
                <a:srgbClr val="FFFF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5280669" y="3252544"/>
            <a:ext cx="2582415" cy="1337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3BD6DE-2194-4479-34E7-0CC67A80B8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  <p:pic>
        <p:nvPicPr>
          <p:cNvPr id="2050" name="Picture 2" descr="Article Image">
            <a:extLst>
              <a:ext uri="{FF2B5EF4-FFF2-40B4-BE49-F238E27FC236}">
                <a16:creationId xmlns:a16="http://schemas.microsoft.com/office/drawing/2014/main" id="{E77D8228-9733-47CC-8F84-29B4B95DA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r="12282"/>
          <a:stretch/>
        </p:blipFill>
        <p:spPr bwMode="auto">
          <a:xfrm>
            <a:off x="-2" y="-7975"/>
            <a:ext cx="914400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3978F311-5D88-42CB-11D3-912A1682F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5783856" cy="1679806"/>
          </a:xfrm>
          <a:prstGeom prst="rect">
            <a:avLst/>
          </a:prstGeom>
          <a:ln w="57150">
            <a:solidFill>
              <a:srgbClr val="7E0405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288000" rIns="72000" bIns="324000">
            <a:spAutoFit/>
          </a:bodyPr>
          <a:lstStyle/>
          <a:p>
            <a:pPr marL="97200" lvl="0" algn="l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Curiosity …</a:t>
            </a:r>
          </a:p>
          <a:p>
            <a:pPr marL="97200" lvl="0" algn="l"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A2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… but not a practical tool.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6B135C1-04DF-9B12-5683-F537BBCD6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53" y="5074648"/>
            <a:ext cx="1560792" cy="1206904"/>
          </a:xfrm>
          <a:prstGeom prst="cloudCallout">
            <a:avLst>
              <a:gd name="adj1" fmla="val -50156"/>
              <a:gd name="adj2" fmla="val 75153"/>
            </a:avLst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Not so fast…</a:t>
            </a:r>
            <a:endParaRPr lang="en-US" sz="2000" b="1" dirty="0">
              <a:solidFill>
                <a:srgbClr val="474773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B6B40-E753-3C65-A76E-5E6F1BE9C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5" y="0"/>
            <a:ext cx="762532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AEFD8-4B6E-94D1-792A-FD427555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6842F"/>
              </a:clrFrom>
              <a:clrTo>
                <a:srgbClr val="E684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6" y="0"/>
            <a:ext cx="7625328" cy="685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77C1FE59-5528-E9FE-6DDE-895DC8C66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83429" cy="1180699"/>
          </a:xfrm>
          <a:prstGeom prst="rect">
            <a:avLst/>
          </a:prstGeom>
          <a:gradFill flip="none" rotWithShape="1">
            <a:gsLst>
              <a:gs pos="10000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0">
                <a:srgbClr val="FF99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474773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Henry Daniels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D51B30"/>
                </a:solidFill>
                <a:latin typeface="Arial" charset="0"/>
              </a:rPr>
              <a:t>1954</a:t>
            </a:r>
            <a:endParaRPr lang="en-US" b="1" kern="0" dirty="0">
              <a:solidFill>
                <a:schemeClr val="bg2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D70489A-8E98-F701-98C0-EADD72D4F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256" y="5162563"/>
            <a:ext cx="5453744" cy="1695437"/>
          </a:xfrm>
          <a:prstGeom prst="rect">
            <a:avLst/>
          </a:prstGeom>
          <a:ln w="3175">
            <a:solidFill>
              <a:srgbClr val="474773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108000" rIns="36000" bIns="108000">
            <a:spAutoFit/>
          </a:bodyPr>
          <a:lstStyle/>
          <a:p>
            <a:pPr marL="97200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the </a:t>
            </a:r>
          </a:p>
          <a:p>
            <a:pPr marL="97200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D32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saddlepoint</a:t>
            </a:r>
            <a:r>
              <a:rPr lang="en-US" b="1" dirty="0">
                <a:solidFill>
                  <a:srgbClr val="D32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approximation</a:t>
            </a:r>
          </a:p>
          <a:p>
            <a:pPr marL="97200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474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statistics</a:t>
            </a:r>
          </a:p>
        </p:txBody>
      </p:sp>
      <p:pic>
        <p:nvPicPr>
          <p:cNvPr id="6" name="Picture 2" descr="Hot air balloon icon icon cartoon Royalty Free Vector Image">
            <a:extLst>
              <a:ext uri="{FF2B5EF4-FFF2-40B4-BE49-F238E27FC236}">
                <a16:creationId xmlns:a16="http://schemas.microsoft.com/office/drawing/2014/main" id="{977AFB0B-ABC2-ABB7-E77E-8A93B0CE4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0"/>
          <a:stretch/>
        </p:blipFill>
        <p:spPr bwMode="auto">
          <a:xfrm rot="20892006">
            <a:off x="7179234" y="2099609"/>
            <a:ext cx="1905344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82336733-7812-4EA5-C28B-2CF031055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031" y="59070"/>
            <a:ext cx="2656969" cy="2243258"/>
          </a:xfrm>
          <a:prstGeom prst="ellipse">
            <a:avLst/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Saddlepointconverts</a:t>
            </a:r>
            <a:r>
              <a:rPr lang="en-US" sz="24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an MGF into a PDF</a:t>
            </a:r>
            <a:endParaRPr lang="en-US" sz="2400" b="1" dirty="0">
              <a:solidFill>
                <a:srgbClr val="474773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1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1.11111E-6 L -0.0066 -0.29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810000" y="2430129"/>
            <a:ext cx="7524000" cy="1702594"/>
          </a:xfrm>
          <a:prstGeom prst="roundRect">
            <a:avLst/>
          </a:prstGeom>
          <a:gradFill flip="none" rotWithShape="1">
            <a:gsLst>
              <a:gs pos="0">
                <a:srgbClr val="F97749">
                  <a:tint val="66000"/>
                  <a:satMod val="160000"/>
                </a:srgbClr>
              </a:gs>
              <a:gs pos="50000">
                <a:srgbClr val="F97749">
                  <a:tint val="44500"/>
                  <a:satMod val="160000"/>
                </a:srgbClr>
              </a:gs>
              <a:gs pos="100000">
                <a:srgbClr val="F97749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square" lIns="36000" rIns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kern="0" dirty="0">
                <a:solidFill>
                  <a:srgbClr val="004B84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i) Write the integrand as exp(something);</a:t>
            </a:r>
          </a:p>
          <a:p>
            <a:pPr>
              <a:spcBef>
                <a:spcPts val="1200"/>
              </a:spcBef>
            </a:pPr>
            <a:r>
              <a:rPr lang="en-US" sz="2800" kern="0" dirty="0">
                <a:solidFill>
                  <a:srgbClr val="5731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ii) Taylor-expand the “something” about a </a:t>
            </a:r>
            <a:r>
              <a:rPr lang="en-US" sz="2800" kern="0" dirty="0" err="1">
                <a:solidFill>
                  <a:srgbClr val="CC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saddlepoint</a:t>
            </a:r>
            <a:r>
              <a:rPr lang="en-US" sz="2800" kern="0" dirty="0">
                <a:solidFill>
                  <a:srgbClr val="474774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solidFill>
                  <a:srgbClr val="5731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chosen to kill the linear term </a:t>
            </a:r>
            <a:endParaRPr lang="en-US" sz="2800" dirty="0">
              <a:solidFill>
                <a:srgbClr val="57316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76F77D23-2FD9-8CD3-941C-54EB7ED2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41163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8000" tIns="108000" rIns="18000"/>
          <a:lstStyle/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does the </a:t>
            </a:r>
            <a:r>
              <a:rPr lang="en-US" sz="3200" b="1" kern="0" dirty="0">
                <a:solidFill>
                  <a:srgbClr val="474773"/>
                </a:solidFill>
                <a:latin typeface="Arial"/>
                <a:cs typeface="Arial"/>
              </a:rPr>
              <a:t>s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addlepoint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method work?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398E-50B0-ECFB-E045-898A50F4290B}"/>
              </a:ext>
            </a:extLst>
          </p:cNvPr>
          <p:cNvSpPr txBox="1"/>
          <p:nvPr/>
        </p:nvSpPr>
        <p:spPr>
          <a:xfrm>
            <a:off x="0" y="4263140"/>
            <a:ext cx="9144000" cy="523220"/>
          </a:xfrm>
          <a:prstGeom prst="rect">
            <a:avLst/>
          </a:prstGeom>
          <a:noFill/>
        </p:spPr>
        <p:txBody>
          <a:bodyPr wrap="square" lIns="72000" rIns="36000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Killing the linear term cuts out the pesky oscillation: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790E73C-F57D-D6EE-6C4E-497A49360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 t="31445" r="24643" b="52994"/>
          <a:stretch/>
        </p:blipFill>
        <p:spPr>
          <a:xfrm>
            <a:off x="3095079" y="5152800"/>
            <a:ext cx="5286657" cy="90572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57882EF-8BCD-89A7-0683-251F8BAE43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5" t="10947" r="41250" b="76332"/>
          <a:stretch/>
        </p:blipFill>
        <p:spPr>
          <a:xfrm>
            <a:off x="765589" y="5215461"/>
            <a:ext cx="2075580" cy="772222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9DBD32CD-24F6-E4C4-31A2-D9D43F708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113" y="6058521"/>
            <a:ext cx="2448000" cy="442035"/>
          </a:xfrm>
          <a:prstGeom prst="rect">
            <a:avLst/>
          </a:prstGeom>
          <a:gradFill flip="none" rotWithShape="1">
            <a:gsLst>
              <a:gs pos="0">
                <a:srgbClr val="8BFFC5"/>
              </a:gs>
              <a:gs pos="95000">
                <a:srgbClr val="89FFC4"/>
              </a:gs>
              <a:gs pos="36000">
                <a:srgbClr val="CDFFE6"/>
              </a:gs>
            </a:gsLst>
            <a:lin ang="2700000" scaled="1"/>
            <a:tileRect/>
          </a:gradFill>
          <a:ln w="6350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(t)</a:t>
            </a: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+</a:t>
            </a: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sin(t)</a:t>
            </a:r>
          </a:p>
        </p:txBody>
      </p:sp>
      <p:pic>
        <p:nvPicPr>
          <p:cNvPr id="9" name="Picture 4" descr="Ok vector icon set. Check mark illustration sign collection ...">
            <a:extLst>
              <a:ext uri="{FF2B5EF4-FFF2-40B4-BE49-F238E27FC236}">
                <a16:creationId xmlns:a16="http://schemas.microsoft.com/office/drawing/2014/main" id="{B35309B3-8A3F-7EFA-9AE6-2712B0C31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2848" r="54921" b="54199"/>
          <a:stretch/>
        </p:blipFill>
        <p:spPr bwMode="auto">
          <a:xfrm>
            <a:off x="3745178" y="4788000"/>
            <a:ext cx="72371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Ok vector icon set. Check mark illustration sign collection ...">
            <a:extLst>
              <a:ext uri="{FF2B5EF4-FFF2-40B4-BE49-F238E27FC236}">
                <a16:creationId xmlns:a16="http://schemas.microsoft.com/office/drawing/2014/main" id="{EA26F945-A777-3EF6-1556-2997B2D6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2848" r="54921" b="54199"/>
          <a:stretch/>
        </p:blipFill>
        <p:spPr bwMode="auto">
          <a:xfrm>
            <a:off x="6703124" y="4788000"/>
            <a:ext cx="72371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k vector icon set. Check mark illustration sign collection ...">
            <a:extLst>
              <a:ext uri="{FF2B5EF4-FFF2-40B4-BE49-F238E27FC236}">
                <a16:creationId xmlns:a16="http://schemas.microsoft.com/office/drawing/2014/main" id="{8631D0E2-10C3-5326-07F0-CB3578034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7" t="61264" r="15952" b="14706"/>
          <a:stretch/>
        </p:blipFill>
        <p:spPr bwMode="auto">
          <a:xfrm>
            <a:off x="5084691" y="5312768"/>
            <a:ext cx="685800" cy="6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9873D0-D11B-D585-698B-B547F8975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804" y="851149"/>
            <a:ext cx="7620392" cy="1524078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08DD4A1-3972-893F-9837-823AA7AAB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t="31445" r="72818" b="50480"/>
          <a:stretch/>
        </p:blipFill>
        <p:spPr>
          <a:xfrm>
            <a:off x="2786478" y="5152801"/>
            <a:ext cx="308601" cy="10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7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0AFCD20-6728-4097-9BBE-109443F1C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714"/>
            <a:ext cx="9144000" cy="5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B75D2D-73CC-3CD3-C6EA-F15F50C13B09}"/>
              </a:ext>
            </a:extLst>
          </p:cNvPr>
          <p:cNvSpPr txBox="1"/>
          <p:nvPr/>
        </p:nvSpPr>
        <p:spPr>
          <a:xfrm>
            <a:off x="0" y="0"/>
            <a:ext cx="9144000" cy="1017000"/>
          </a:xfrm>
          <a:prstGeom prst="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</p:spPr>
        <p:txBody>
          <a:bodyPr wrap="square" lIns="72000" tIns="72000" rIns="72000" bIns="72000" rtlCol="0">
            <a:noAutofit/>
          </a:bodyPr>
          <a:lstStyle/>
          <a:p>
            <a:pPr lvl="0">
              <a:spcBef>
                <a:spcPct val="40000"/>
              </a:spcBef>
              <a:defRPr/>
            </a:pPr>
            <a:r>
              <a:rPr lang="en-US" sz="2800" b="1" dirty="0">
                <a:solidFill>
                  <a:srgbClr val="474773"/>
                </a:solidFill>
                <a:latin typeface="Arial" charset="0"/>
                <a:cs typeface="Arial"/>
              </a:rPr>
              <a:t>Statistics is about understanding the world    through probability models</a:t>
            </a:r>
          </a:p>
        </p:txBody>
      </p:sp>
    </p:spTree>
    <p:extLst>
      <p:ext uri="{BB962C8B-B14F-4D97-AF65-F5344CB8AC3E}">
        <p14:creationId xmlns:p14="http://schemas.microsoft.com/office/powerpoint/2010/main" val="28394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76F77D23-2FD9-8CD3-941C-54EB7ED2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41163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8000" tIns="108000" rIns="18000"/>
          <a:lstStyle/>
          <a:p>
            <a:pPr marL="85725" marR="0" lvl="0" indent="-85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does the s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addlepoint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method work?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9873D0-D11B-D585-698B-B547F8975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4" y="851149"/>
            <a:ext cx="7620392" cy="15240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1B4C17-8D19-15A2-D39B-C40072F3523D}"/>
              </a:ext>
            </a:extLst>
          </p:cNvPr>
          <p:cNvGrpSpPr/>
          <p:nvPr/>
        </p:nvGrpSpPr>
        <p:grpSpPr>
          <a:xfrm>
            <a:off x="765589" y="4788000"/>
            <a:ext cx="7616147" cy="1416858"/>
            <a:chOff x="765589" y="4788000"/>
            <a:chExt cx="7616147" cy="1416858"/>
          </a:xfrm>
        </p:grpSpPr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790E73C-F57D-D6EE-6C4E-497A49360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1" t="31445" r="24643" b="52994"/>
            <a:stretch/>
          </p:blipFill>
          <p:spPr>
            <a:xfrm>
              <a:off x="3095079" y="5152800"/>
              <a:ext cx="5286657" cy="905721"/>
            </a:xfrm>
            <a:prstGeom prst="rect">
              <a:avLst/>
            </a:prstGeom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57882EF-8BCD-89A7-0683-251F8BAE4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15" t="10947" r="41250" b="76332"/>
            <a:stretch/>
          </p:blipFill>
          <p:spPr>
            <a:xfrm>
              <a:off x="765589" y="5215461"/>
              <a:ext cx="2075580" cy="772222"/>
            </a:xfrm>
            <a:prstGeom prst="rect">
              <a:avLst/>
            </a:prstGeom>
          </p:spPr>
        </p:pic>
        <p:pic>
          <p:nvPicPr>
            <p:cNvPr id="9" name="Picture 4" descr="Ok vector icon set. Check mark illustration sign collection ...">
              <a:extLst>
                <a:ext uri="{FF2B5EF4-FFF2-40B4-BE49-F238E27FC236}">
                  <a16:creationId xmlns:a16="http://schemas.microsoft.com/office/drawing/2014/main" id="{B35309B3-8A3F-7EFA-9AE6-2712B0C31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" t="2848" r="54921" b="54199"/>
            <a:stretch/>
          </p:blipFill>
          <p:spPr bwMode="auto">
            <a:xfrm>
              <a:off x="3745178" y="4788000"/>
              <a:ext cx="72371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Ok vector icon set. Check mark illustration sign collection ...">
              <a:extLst>
                <a:ext uri="{FF2B5EF4-FFF2-40B4-BE49-F238E27FC236}">
                  <a16:creationId xmlns:a16="http://schemas.microsoft.com/office/drawing/2014/main" id="{EA26F945-A777-3EF6-1556-2997B2D639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" t="2848" r="54921" b="54199"/>
            <a:stretch/>
          </p:blipFill>
          <p:spPr bwMode="auto">
            <a:xfrm>
              <a:off x="6703124" y="4788000"/>
              <a:ext cx="72371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Ok vector icon set. Check mark illustration sign collection ...">
              <a:extLst>
                <a:ext uri="{FF2B5EF4-FFF2-40B4-BE49-F238E27FC236}">
                  <a16:creationId xmlns:a16="http://schemas.microsoft.com/office/drawing/2014/main" id="{8631D0E2-10C3-5326-07F0-CB35780341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7" t="61264" r="15952" b="14706"/>
            <a:stretch/>
          </p:blipFill>
          <p:spPr bwMode="auto">
            <a:xfrm>
              <a:off x="5084691" y="5312768"/>
              <a:ext cx="685800" cy="65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08DD4A1-3972-893F-9837-823AA7AAB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9" t="31445" r="72818" b="50480"/>
            <a:stretch/>
          </p:blipFill>
          <p:spPr>
            <a:xfrm>
              <a:off x="2786478" y="5152801"/>
              <a:ext cx="308601" cy="1052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-0.00017 -0.36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D2AB299-0A88-04A4-2552-1BB743F55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t="37270" r="72642" b="56637"/>
          <a:stretch/>
        </p:blipFill>
        <p:spPr>
          <a:xfrm>
            <a:off x="3591217" y="5769868"/>
            <a:ext cx="360000" cy="4838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9BE8F98-B576-076B-E1AF-5D2934643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" t="9349" r="71092" b="60508"/>
          <a:stretch/>
        </p:blipFill>
        <p:spPr>
          <a:xfrm>
            <a:off x="3988894" y="5621410"/>
            <a:ext cx="1706342" cy="803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D40F7D-6B6C-174B-CD25-22AA46B18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93" t="51613" r="28934"/>
          <a:stretch/>
        </p:blipFill>
        <p:spPr>
          <a:xfrm>
            <a:off x="5950284" y="5358727"/>
            <a:ext cx="2769264" cy="1289039"/>
          </a:xfrm>
          <a:prstGeom prst="rect">
            <a:avLst/>
          </a:prstGeom>
        </p:spPr>
      </p:pic>
      <p:sp>
        <p:nvSpPr>
          <p:cNvPr id="4" name="AutoShape 7">
            <a:extLst>
              <a:ext uri="{FF2B5EF4-FFF2-40B4-BE49-F238E27FC236}">
                <a16:creationId xmlns:a16="http://schemas.microsoft.com/office/drawing/2014/main" id="{76F77D23-2FD9-8CD3-941C-54EB7ED2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41163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8000" tIns="108000" rIns="18000"/>
          <a:lstStyle/>
          <a:p>
            <a:pPr marL="85725" marR="0" lvl="0" indent="-85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does the s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addlepoint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method work?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9873D0-D11B-D585-698B-B547F8975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4" y="851149"/>
            <a:ext cx="7620392" cy="15240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856C82-3186-3BA5-D806-67594F5DFEE9}"/>
              </a:ext>
            </a:extLst>
          </p:cNvPr>
          <p:cNvGrpSpPr/>
          <p:nvPr/>
        </p:nvGrpSpPr>
        <p:grpSpPr>
          <a:xfrm>
            <a:off x="763200" y="2311200"/>
            <a:ext cx="7616147" cy="1416858"/>
            <a:chOff x="765589" y="4788000"/>
            <a:chExt cx="7616147" cy="1416858"/>
          </a:xfrm>
        </p:grpSpPr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DE08E9B-102D-3C69-B009-1D3E0C665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1" t="31445" r="24643" b="52994"/>
            <a:stretch/>
          </p:blipFill>
          <p:spPr>
            <a:xfrm>
              <a:off x="3095079" y="5152800"/>
              <a:ext cx="5286657" cy="905721"/>
            </a:xfrm>
            <a:prstGeom prst="rect">
              <a:avLst/>
            </a:prstGeom>
          </p:spPr>
        </p:pic>
        <p:pic>
          <p:nvPicPr>
            <p:cNvPr id="17" name="Picture 1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685BB1E-A2B6-FB56-CA5B-3F0118147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15" t="10947" r="41250" b="76332"/>
            <a:stretch/>
          </p:blipFill>
          <p:spPr>
            <a:xfrm>
              <a:off x="765589" y="5215461"/>
              <a:ext cx="2075580" cy="772222"/>
            </a:xfrm>
            <a:prstGeom prst="rect">
              <a:avLst/>
            </a:prstGeom>
          </p:spPr>
        </p:pic>
        <p:pic>
          <p:nvPicPr>
            <p:cNvPr id="18" name="Picture 4" descr="Ok vector icon set. Check mark illustration sign collection ...">
              <a:extLst>
                <a:ext uri="{FF2B5EF4-FFF2-40B4-BE49-F238E27FC236}">
                  <a16:creationId xmlns:a16="http://schemas.microsoft.com/office/drawing/2014/main" id="{F6710D89-AD62-6335-7B86-CF86AF4868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" t="2848" r="54921" b="54199"/>
            <a:stretch/>
          </p:blipFill>
          <p:spPr bwMode="auto">
            <a:xfrm>
              <a:off x="3745178" y="4788000"/>
              <a:ext cx="72371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Ok vector icon set. Check mark illustration sign collection ...">
              <a:extLst>
                <a:ext uri="{FF2B5EF4-FFF2-40B4-BE49-F238E27FC236}">
                  <a16:creationId xmlns:a16="http://schemas.microsoft.com/office/drawing/2014/main" id="{B8DF0916-011C-20C2-DC20-C3BE88A8EC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" t="2848" r="54921" b="54199"/>
            <a:stretch/>
          </p:blipFill>
          <p:spPr bwMode="auto">
            <a:xfrm>
              <a:off x="6703124" y="4788000"/>
              <a:ext cx="72371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Ok vector icon set. Check mark illustration sign collection ...">
              <a:extLst>
                <a:ext uri="{FF2B5EF4-FFF2-40B4-BE49-F238E27FC236}">
                  <a16:creationId xmlns:a16="http://schemas.microsoft.com/office/drawing/2014/main" id="{49F9209A-E03A-52AB-8F78-142AFA7AE5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7" t="61264" r="15952" b="14706"/>
            <a:stretch/>
          </p:blipFill>
          <p:spPr bwMode="auto">
            <a:xfrm>
              <a:off x="5084691" y="5312768"/>
              <a:ext cx="685800" cy="65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0F4F92C-DF26-F33B-3166-01FC819C9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9" t="31445" r="72818" b="50480"/>
            <a:stretch/>
          </p:blipFill>
          <p:spPr>
            <a:xfrm>
              <a:off x="2786478" y="5152801"/>
              <a:ext cx="308601" cy="105205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455CEE0-8793-B5B6-4C51-EB318F86DA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71" r="11127"/>
          <a:stretch/>
        </p:blipFill>
        <p:spPr>
          <a:xfrm>
            <a:off x="4660657" y="3928111"/>
            <a:ext cx="3657600" cy="1126280"/>
          </a:xfrm>
          <a:prstGeom prst="rect">
            <a:avLst/>
          </a:prstGeom>
        </p:spPr>
      </p:pic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F6583CBC-4BFA-A7BB-0819-D84C7A761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5" t="10947" r="41250" b="76332"/>
          <a:stretch/>
        </p:blipFill>
        <p:spPr>
          <a:xfrm>
            <a:off x="520121" y="3982969"/>
            <a:ext cx="2399670" cy="892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4252F7-CE95-51F7-43EF-B772FB78C5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340" y="4315836"/>
            <a:ext cx="459759" cy="36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767524-D4C2-4D04-F72B-34FD6D30A7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539"/>
          <a:stretch/>
        </p:blipFill>
        <p:spPr>
          <a:xfrm>
            <a:off x="2883616" y="3780000"/>
            <a:ext cx="611499" cy="140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FE0C4D-A954-6D28-FE1E-4E40F50D8B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195"/>
          <a:stretch/>
        </p:blipFill>
        <p:spPr>
          <a:xfrm>
            <a:off x="-43321" y="3780000"/>
            <a:ext cx="987218" cy="1404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0BF2B7-206B-60BC-0A3E-2042609613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195"/>
          <a:stretch/>
        </p:blipFill>
        <p:spPr>
          <a:xfrm>
            <a:off x="4049272" y="3780000"/>
            <a:ext cx="987218" cy="1404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755A52C-81D6-CCC5-2EAB-B0A1FE395B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539"/>
          <a:stretch/>
        </p:blipFill>
        <p:spPr>
          <a:xfrm>
            <a:off x="8315955" y="3780000"/>
            <a:ext cx="611499" cy="1404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D153DEB-CF70-61A0-331E-1E7CD00361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195"/>
          <a:stretch/>
        </p:blipFill>
        <p:spPr>
          <a:xfrm>
            <a:off x="5479867" y="5289256"/>
            <a:ext cx="987218" cy="1404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4A7A63-00B6-24F9-5948-3E23BB7D80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539"/>
          <a:stretch/>
        </p:blipFill>
        <p:spPr>
          <a:xfrm>
            <a:off x="8606006" y="5289256"/>
            <a:ext cx="611499" cy="1404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A04BC68-F11E-80A3-0C1F-6F50FF40C618}"/>
              </a:ext>
            </a:extLst>
          </p:cNvPr>
          <p:cNvSpPr txBox="1"/>
          <p:nvPr/>
        </p:nvSpPr>
        <p:spPr>
          <a:xfrm>
            <a:off x="521742" y="5358727"/>
            <a:ext cx="2762010" cy="1355640"/>
          </a:xfrm>
          <a:prstGeom prst="roundRect">
            <a:avLst/>
          </a:prstGeom>
          <a:gradFill flip="none" rotWithShape="1">
            <a:gsLst>
              <a:gs pos="0">
                <a:srgbClr val="A020F0">
                  <a:tint val="66000"/>
                  <a:satMod val="160000"/>
                </a:srgbClr>
              </a:gs>
              <a:gs pos="50000">
                <a:srgbClr val="A020F0">
                  <a:tint val="44500"/>
                  <a:satMod val="160000"/>
                </a:srgbClr>
              </a:gs>
              <a:gs pos="100000">
                <a:srgbClr val="A02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180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Gaussian integral!</a:t>
            </a:r>
          </a:p>
        </p:txBody>
      </p:sp>
    </p:spTree>
    <p:extLst>
      <p:ext uri="{BB962C8B-B14F-4D97-AF65-F5344CB8AC3E}">
        <p14:creationId xmlns:p14="http://schemas.microsoft.com/office/powerpoint/2010/main" val="23030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>
            <a:extLst>
              <a:ext uri="{FF2B5EF4-FFF2-40B4-BE49-F238E27FC236}">
                <a16:creationId xmlns:a16="http://schemas.microsoft.com/office/drawing/2014/main" id="{79182D74-EEF9-1E4E-91FE-3C2737926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41163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8000" tIns="108000" rIns="18000"/>
          <a:lstStyle/>
          <a:p>
            <a:pPr marL="85725" marR="0" lvl="0" indent="-85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does the s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addlepoint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method work?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3C47C-A1A9-E97A-7F0E-056CB79E6BF0}"/>
              </a:ext>
            </a:extLst>
          </p:cNvPr>
          <p:cNvSpPr txBox="1"/>
          <p:nvPr/>
        </p:nvSpPr>
        <p:spPr>
          <a:xfrm>
            <a:off x="72831" y="997202"/>
            <a:ext cx="8645870" cy="523220"/>
          </a:xfrm>
          <a:prstGeom prst="rect">
            <a:avLst/>
          </a:prstGeom>
          <a:noFill/>
        </p:spPr>
        <p:txBody>
          <a:bodyPr wrap="square" lIns="72000" rIns="36000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NZ" sz="2800" noProof="0" dirty="0">
                <a:solidFill>
                  <a:srgbClr val="990080"/>
                </a:solidFill>
                <a:latin typeface="Arial Rounded MT Bold" panose="020F0704030504030204" pitchFamily="34" charset="0"/>
                <a:cs typeface="Arial"/>
              </a:rPr>
              <a:t>Saddlepoint PDF is Gaussian integral:</a:t>
            </a:r>
            <a:r>
              <a:rPr lang="en-NZ" sz="2800" dirty="0">
                <a:solidFill>
                  <a:srgbClr val="990080"/>
                </a:solidFill>
                <a:latin typeface="Arial Rounded MT Bold" panose="020F0704030504030204" pitchFamily="34" charset="0"/>
                <a:cs typeface="Arial"/>
              </a:rPr>
              <a:t> </a:t>
            </a:r>
            <a:endParaRPr kumimoji="0" lang="en-NZ" sz="2800" b="0" i="0" u="none" strike="noStrike" kern="1200" cap="none" spc="0" normalizeH="0" baseline="0" noProof="0" dirty="0">
              <a:ln>
                <a:noFill/>
              </a:ln>
              <a:solidFill>
                <a:srgbClr val="990080"/>
              </a:solidFill>
              <a:effectLst/>
              <a:uLnTx/>
              <a:uFillTx/>
              <a:latin typeface="Arial Rounded MT Bold" panose="020F0704030504030204" pitchFamily="34" charset="0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21544F-9981-B87E-E46C-0FAD3F5BE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363"/>
          <a:stretch/>
        </p:blipFill>
        <p:spPr>
          <a:xfrm>
            <a:off x="1428788" y="1840264"/>
            <a:ext cx="5180635" cy="1572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071FB6-A8E3-615A-12B1-2DA8FE435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398"/>
          <a:stretch/>
        </p:blipFill>
        <p:spPr>
          <a:xfrm>
            <a:off x="1162971" y="3932774"/>
            <a:ext cx="5180635" cy="10338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9795CE-2F83-2BE8-B602-60B23629F5C2}"/>
              </a:ext>
            </a:extLst>
          </p:cNvPr>
          <p:cNvSpPr txBox="1"/>
          <p:nvPr/>
        </p:nvSpPr>
        <p:spPr>
          <a:xfrm>
            <a:off x="6726843" y="3907464"/>
            <a:ext cx="2087548" cy="878914"/>
          </a:xfrm>
          <a:prstGeom prst="roundRect">
            <a:avLst/>
          </a:prstGeom>
          <a:gradFill flip="none" rotWithShape="1">
            <a:gsLst>
              <a:gs pos="0">
                <a:srgbClr val="FFC86F"/>
              </a:gs>
              <a:gs pos="52000">
                <a:srgbClr val="FCB951">
                  <a:tint val="66000"/>
                  <a:satMod val="160000"/>
                </a:srgbClr>
              </a:gs>
              <a:gs pos="100000">
                <a:srgbClr val="FCB951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180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dirty="0">
                <a:solidFill>
                  <a:srgbClr val="47477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log (MGF)</a:t>
            </a:r>
            <a:endParaRPr kumimoji="0" lang="en-NZ" sz="2800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64E395-1829-EABD-1EA3-6145F16261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854" y="4997010"/>
            <a:ext cx="4751999" cy="100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CB1194-15EB-FED8-DC0A-783C9BBBA090}"/>
              </a:ext>
            </a:extLst>
          </p:cNvPr>
          <p:cNvSpPr txBox="1"/>
          <p:nvPr/>
        </p:nvSpPr>
        <p:spPr>
          <a:xfrm>
            <a:off x="6049926" y="5061553"/>
            <a:ext cx="2764465" cy="878914"/>
          </a:xfrm>
          <a:prstGeom prst="roundRect">
            <a:avLst/>
          </a:prstGeom>
          <a:gradFill flip="none" rotWithShape="1">
            <a:gsLst>
              <a:gs pos="0">
                <a:srgbClr val="FFC86F"/>
              </a:gs>
              <a:gs pos="52000">
                <a:srgbClr val="FCB951">
                  <a:tint val="66000"/>
                  <a:satMod val="160000"/>
                </a:srgbClr>
              </a:gs>
              <a:gs pos="100000">
                <a:srgbClr val="FCB951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180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dirty="0">
                <a:solidFill>
                  <a:srgbClr val="47477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Saddlepoint</a:t>
            </a:r>
            <a:endParaRPr kumimoji="0" lang="en-NZ" sz="2800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0CF6A-1742-9010-DA1B-BA90612E3BB7}"/>
              </a:ext>
            </a:extLst>
          </p:cNvPr>
          <p:cNvSpPr txBox="1"/>
          <p:nvPr/>
        </p:nvSpPr>
        <p:spPr>
          <a:xfrm>
            <a:off x="7428592" y="2017125"/>
            <a:ext cx="1385799" cy="878914"/>
          </a:xfrm>
          <a:prstGeom prst="roundRect">
            <a:avLst/>
          </a:prstGeom>
          <a:gradFill flip="none" rotWithShape="1">
            <a:gsLst>
              <a:gs pos="0">
                <a:srgbClr val="FFC86F"/>
              </a:gs>
              <a:gs pos="52000">
                <a:srgbClr val="FCB951">
                  <a:tint val="66000"/>
                  <a:satMod val="160000"/>
                </a:srgbClr>
              </a:gs>
              <a:gs pos="100000">
                <a:srgbClr val="FCB951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180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dirty="0">
                <a:solidFill>
                  <a:srgbClr val="47477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PDF</a:t>
            </a:r>
            <a:endParaRPr kumimoji="0" lang="en-NZ" sz="2800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1703166"/>
            <a:ext cx="657899" cy="657899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1D611-5416-FCBD-3496-FCAE11CF6B26}"/>
              </a:ext>
            </a:extLst>
          </p:cNvPr>
          <p:cNvSpPr txBox="1"/>
          <p:nvPr/>
        </p:nvSpPr>
        <p:spPr>
          <a:xfrm>
            <a:off x="864172" y="3169672"/>
            <a:ext cx="746760" cy="1800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blipFill>
                <a:blip r:embed="rId5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C9C8F38-32DF-211E-9F99-B6A3E9E6F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57050" y="2442615"/>
                <a:ext cx="1697894" cy="761475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0" y="2442615"/>
                <a:ext cx="1697894" cy="761475"/>
              </a:xfrm>
              <a:prstGeom prst="roundRect">
                <a:avLst/>
              </a:prstGeom>
              <a:blipFill>
                <a:blip r:embed="rId8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64172" y="1580358"/>
            <a:ext cx="746760" cy="864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362084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Nice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362084"/>
                <a:ext cx="2412000" cy="1260000"/>
              </a:xfrm>
              <a:prstGeom prst="roundRect">
                <a:avLst/>
              </a:prstGeom>
              <a:blipFill>
                <a:blip r:embed="rId9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blipFill>
                <a:blip r:embed="rId11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976250E-F9D2-3FB5-FEF6-AD591C677F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3A"/>
              </a:clrFrom>
              <a:clrTo>
                <a:srgbClr val="FFFF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754">
            <a:off x="5280669" y="3252544"/>
            <a:ext cx="2582415" cy="1337117"/>
          </a:xfrm>
          <a:prstGeom prst="rect">
            <a:avLst/>
          </a:prstGeom>
        </p:spPr>
      </p:pic>
      <p:pic>
        <p:nvPicPr>
          <p:cNvPr id="6" name="Picture 4" descr="The origins and significance of the ubiquitous Smiley face">
            <a:extLst>
              <a:ext uri="{FF2B5EF4-FFF2-40B4-BE49-F238E27FC236}">
                <a16:creationId xmlns:a16="http://schemas.microsoft.com/office/drawing/2014/main" id="{B414E199-EE93-3309-B14F-44378C909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70" y="3280174"/>
            <a:ext cx="1578995" cy="157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CFF83C-CD43-129E-698D-2A4329561CDD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en-NZ" sz="4000" b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 smtClean="0">
                          <a:solidFill>
                            <a:srgbClr val="D51B3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b="1" i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CFF83C-CD43-129E-698D-2A4329561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961518-43A4-C598-0FDB-1A772FF13240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</m:e>
                      </m:acc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961518-43A4-C598-0FDB-1A772FF13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25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5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6C2FB7-94DE-4825-0398-942DDFD05932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</m:e>
                      </m:acc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6C2FB7-94DE-4825-0398-942DDFD05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84" y="1703166"/>
            <a:ext cx="657899" cy="657899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1D611-5416-FCBD-3496-FCAE11CF6B26}"/>
              </a:ext>
            </a:extLst>
          </p:cNvPr>
          <p:cNvSpPr txBox="1"/>
          <p:nvPr/>
        </p:nvSpPr>
        <p:spPr>
          <a:xfrm>
            <a:off x="864172" y="3169672"/>
            <a:ext cx="746760" cy="1800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16207" r="25345"/>
          <a:stretch/>
        </p:blipFill>
        <p:spPr>
          <a:xfrm rot="1383882" flipV="1">
            <a:off x="1556441" y="223772"/>
            <a:ext cx="4473315" cy="6043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blipFill>
                <a:blip r:embed="rId6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C9C8F38-32DF-211E-9F99-B6A3E9E6F3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80" y="5172313"/>
            <a:ext cx="3689131" cy="1701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57050" y="2442615"/>
                <a:ext cx="1697894" cy="761475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0" y="2442615"/>
                <a:ext cx="1697894" cy="761475"/>
              </a:xfrm>
              <a:prstGeom prst="roundRect">
                <a:avLst/>
              </a:prstGeom>
              <a:blipFill>
                <a:blip r:embed="rId8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64172" y="1580358"/>
            <a:ext cx="746760" cy="864000"/>
          </a:xfrm>
          <a:prstGeom prst="downArrow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28" y="362084"/>
                <a:ext cx="2412000" cy="1260000"/>
              </a:xfrm>
              <a:prstGeom prst="roundRect">
                <a:avLst/>
              </a:prstGeom>
              <a:gradFill>
                <a:gsLst>
                  <a:gs pos="2000">
                    <a:srgbClr val="F6DCD0"/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144000" rIns="36000" rtlCol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Nice thing: 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51B3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endParaRPr kumimoji="0" lang="en-NZ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8" y="362084"/>
                <a:ext cx="2412000" cy="1260000"/>
              </a:xfrm>
              <a:prstGeom prst="roundRect">
                <a:avLst/>
              </a:prstGeom>
              <a:blipFill>
                <a:blip r:embed="rId9"/>
                <a:stretch>
                  <a:fillRect l="-2985" r="-7214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3" y="2231978"/>
            <a:ext cx="657899" cy="65789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blipFill>
                <a:blip r:embed="rId11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 descr="The origins and significance of the ubiquitous Smiley face">
            <a:extLst>
              <a:ext uri="{FF2B5EF4-FFF2-40B4-BE49-F238E27FC236}">
                <a16:creationId xmlns:a16="http://schemas.microsoft.com/office/drawing/2014/main" id="{B414E199-EE93-3309-B14F-44378C909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70" y="3280174"/>
            <a:ext cx="1578995" cy="157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t air balloon icon icon cartoon Royalty Free Vector Image">
            <a:extLst>
              <a:ext uri="{FF2B5EF4-FFF2-40B4-BE49-F238E27FC236}">
                <a16:creationId xmlns:a16="http://schemas.microsoft.com/office/drawing/2014/main" id="{E8734066-0329-1C20-47B0-35D40925C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0"/>
          <a:stretch/>
        </p:blipFill>
        <p:spPr bwMode="auto">
          <a:xfrm rot="20606689">
            <a:off x="5091253" y="2694691"/>
            <a:ext cx="2225429" cy="302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CA6823-CCCA-0502-E24D-8BF1549FC520}"/>
                  </a:ext>
                </a:extLst>
              </p:cNvPr>
              <p:cNvSpPr txBox="1"/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gradFill>
                <a:gsLst>
                  <a:gs pos="2000">
                    <a:schemeClr val="bg1">
                      <a:lumMod val="95000"/>
                    </a:scheme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D51B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D51B3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en-NZ" sz="4000" b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NZ" sz="4000" b="1" i="1" smtClean="0">
                          <a:solidFill>
                            <a:srgbClr val="D51B3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𝒕</m:t>
                      </m:r>
                      <m:r>
                        <a:rPr lang="en-NZ" sz="4000" b="1" i="1">
                          <a:solidFill>
                            <a:srgbClr val="D51B3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b="1" i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CA6823-CCCA-0502-E24D-8BF1549FC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" y="4960800"/>
                <a:ext cx="2503572" cy="1857176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5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B5EC73-79EA-E2C8-1AD6-D4FFD408DF67}"/>
                  </a:ext>
                </a:extLst>
              </p:cNvPr>
              <p:cNvSpPr txBox="1"/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252000" rIns="36000" rtlCol="0">
                <a:noAutofit/>
              </a:bodyPr>
              <a:lstStyle/>
              <a:p>
                <a:pPr lvl="0">
                  <a:defRPr/>
                </a:pPr>
                <a:r>
                  <a:rPr lang="en-NZ" b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MGF of </a:t>
                </a:r>
                <a:r>
                  <a:rPr lang="en-NZ" b="1" i="1" dirty="0">
                    <a:solidFill>
                      <a:srgbClr val="7030A0"/>
                    </a:solidFill>
                    <a:latin typeface="Arial"/>
                    <a:cs typeface="Arial" panose="020B0604020202020204" pitchFamily="34" charset="0"/>
                  </a:rPr>
                  <a:t>X</a:t>
                </a: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lang="en-NZ" sz="4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NZ" sz="4000" b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NZ" sz="4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NZ" sz="4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</m:e>
                      </m:acc>
                      <m:r>
                        <a:rPr lang="en-NZ" sz="4000" b="1" i="1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000" b="1" dirty="0">
                  <a:solidFill>
                    <a:srgbClr val="D51B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B5EC73-79EA-E2C8-1AD6-D4FFD408D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73" y="4960566"/>
                <a:ext cx="2502000" cy="1872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B391D4D5-6473-D776-045F-4A7E522435CC}"/>
              </a:ext>
            </a:extLst>
          </p:cNvPr>
          <p:cNvSpPr/>
          <p:nvPr/>
        </p:nvSpPr>
        <p:spPr bwMode="auto">
          <a:xfrm rot="1122109">
            <a:off x="6283101" y="2099357"/>
            <a:ext cx="2834890" cy="1444994"/>
          </a:xfrm>
          <a:prstGeom prst="irregularSeal2">
            <a:avLst/>
          </a:prstGeom>
          <a:solidFill>
            <a:srgbClr val="F5E653"/>
          </a:solidFill>
          <a:ln w="3175" cap="flat" cmpd="sng" algn="ctr">
            <a:solidFill>
              <a:srgbClr val="474774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0" rIns="36000" bIns="72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51B3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74" y="2442134"/>
                <a:ext cx="1699200" cy="761475"/>
              </a:xfrm>
              <a:prstGeom prst="roundRect">
                <a:avLst/>
              </a:prstGeom>
              <a:blipFill>
                <a:blip r:embed="rId4"/>
                <a:stretch>
                  <a:fillRect b="-1060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Hot air balloon icon icon cartoon Royalty Free Vector Image">
            <a:extLst>
              <a:ext uri="{FF2B5EF4-FFF2-40B4-BE49-F238E27FC236}">
                <a16:creationId xmlns:a16="http://schemas.microsoft.com/office/drawing/2014/main" id="{E8734066-0329-1C20-47B0-35D40925C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0"/>
          <a:stretch/>
        </p:blipFill>
        <p:spPr bwMode="auto">
          <a:xfrm rot="993311" flipH="1">
            <a:off x="8014429" y="3827974"/>
            <a:ext cx="996291" cy="135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9F1B4-8348-0BA6-1562-76C4B4046C6B}"/>
              </a:ext>
            </a:extLst>
          </p:cNvPr>
          <p:cNvSpPr txBox="1"/>
          <p:nvPr/>
        </p:nvSpPr>
        <p:spPr>
          <a:xfrm>
            <a:off x="4379704" y="5648928"/>
            <a:ext cx="2052000" cy="756000"/>
          </a:xfrm>
          <a:prstGeom prst="rightArrow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0" rIns="36000" bIns="72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4000" b="1" i="0" u="none" strike="noStrike" kern="1200" cap="none" spc="0" normalizeH="0" baseline="0" noProof="0" dirty="0">
              <a:ln>
                <a:noFill/>
              </a:ln>
              <a:solidFill>
                <a:srgbClr val="D51B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gradFill>
                <a:gsLst>
                  <a:gs pos="2000">
                    <a:srgbClr val="E7FFE7"/>
                  </a:gs>
                  <a:gs pos="100000">
                    <a:srgbClr val="9CFFCE"/>
                  </a:gs>
                </a:gsLst>
                <a:path path="circle">
                  <a:fillToRect t="100000" r="100000"/>
                </a:path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tIns="72000" rIns="3600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Needed thing</a:t>
                </a:r>
                <a14:m>
                  <m:oMath xmlns:m="http://schemas.openxmlformats.org/officeDocument/2006/math">
                    <m:r>
                      <a:rPr kumimoji="0" lang="en-NZ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NZ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kumimoji="0" lang="en-NZ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1" y="362452"/>
                <a:ext cx="2988000" cy="1261394"/>
              </a:xfrm>
              <a:prstGeom prst="roundRect">
                <a:avLst/>
              </a:prstGeom>
              <a:blipFill>
                <a:blip r:embed="rId6"/>
                <a:stretch>
                  <a:fillRect l="-3018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7EF5854-C92F-92C9-1771-6CF8A4FEEE82}"/>
              </a:ext>
            </a:extLst>
          </p:cNvPr>
          <p:cNvSpPr txBox="1"/>
          <p:nvPr/>
        </p:nvSpPr>
        <p:spPr>
          <a:xfrm rot="16200000">
            <a:off x="6750012" y="3704088"/>
            <a:ext cx="1756957" cy="756000"/>
          </a:xfrm>
          <a:prstGeom prst="rightArrow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0" rIns="36000" bIns="72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4000" b="1" i="0" u="none" strike="noStrike" kern="1200" cap="none" spc="0" normalizeH="0" baseline="0" noProof="0" dirty="0">
              <a:ln>
                <a:noFill/>
              </a:ln>
              <a:solidFill>
                <a:srgbClr val="D51B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5">
                <a:extLst>
                  <a:ext uri="{FF2B5EF4-FFF2-40B4-BE49-F238E27FC236}">
                    <a16:creationId xmlns:a16="http://schemas.microsoft.com/office/drawing/2014/main" id="{95369BF0-AC6F-E175-A363-32F2986BA2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69" y="79512"/>
                <a:ext cx="3438878" cy="1901919"/>
              </a:xfrm>
              <a:prstGeom prst="snipRoundRect">
                <a:avLst/>
              </a:prstGeom>
              <a:ln>
                <a:solidFill>
                  <a:srgbClr val="474773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rIns="0" bIns="180000">
                <a:spAutoFit/>
              </a:bodyPr>
              <a:lstStyle/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AAAACA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There are</a:t>
                </a: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AAAACA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</a:t>
                </a:r>
                <a14:m>
                  <m:oMath xmlns:m="http://schemas.openxmlformats.org/officeDocument/2006/math">
                    <m:r>
                      <a:rPr lang="en-NZ" sz="4000" b="1" i="1">
                        <a:solidFill>
                          <a:srgbClr val="D51B3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𝒚</m:t>
                    </m:r>
                    <m:r>
                      <a:rPr lang="en-NZ" sz="4000" b="1" i="1">
                        <a:solidFill>
                          <a:srgbClr val="D51B3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’s </a:t>
                </a: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AAAACA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this slide!</a:t>
                </a:r>
                <a:endParaRPr lang="en-US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 Box 5">
                <a:extLst>
                  <a:ext uri="{FF2B5EF4-FFF2-40B4-BE49-F238E27FC236}">
                    <a16:creationId xmlns:a16="http://schemas.microsoft.com/office/drawing/2014/main" id="{95369BF0-AC6F-E175-A363-32F2986BA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69" y="79512"/>
                <a:ext cx="3438878" cy="1901919"/>
              </a:xfrm>
              <a:prstGeom prst="snipRoundRect">
                <a:avLst/>
              </a:prstGeom>
              <a:blipFill>
                <a:blip r:embed="rId12"/>
                <a:stretch>
                  <a:fillRect b="-2215"/>
                </a:stretch>
              </a:blipFill>
              <a:ln>
                <a:solidFill>
                  <a:srgbClr val="474773"/>
                </a:solidFill>
                <a:headEnd/>
                <a:tailEnd/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462AFD-03BC-41BB-3CFF-BF13FE4E31FB}"/>
                  </a:ext>
                </a:extLst>
              </p:cNvPr>
              <p:cNvSpPr txBox="1"/>
              <p:nvPr/>
            </p:nvSpPr>
            <p:spPr>
              <a:xfrm>
                <a:off x="2840816" y="1861457"/>
                <a:ext cx="3438878" cy="2000054"/>
              </a:xfrm>
              <a:prstGeom prst="wedgeEllipseCallout">
                <a:avLst>
                  <a:gd name="adj1" fmla="val 56840"/>
                  <a:gd name="adj2" fmla="val 100947"/>
                </a:avLst>
              </a:prstGeom>
              <a:solidFill>
                <a:schemeClr val="bg1"/>
              </a:solidFill>
              <a:ln>
                <a:solidFill>
                  <a:srgbClr val="7F7F7F"/>
                </a:solidFill>
              </a:ln>
            </p:spPr>
            <p:txBody>
              <a:bodyPr wrap="square" lIns="0" tIns="180000" rIns="0" bIns="0" rtlCol="0">
                <a:noAutofit/>
              </a:bodyPr>
              <a:lstStyle/>
              <a:p>
                <a:pPr lvl="0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kumimoji="0" lang="en-NZ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8188D"/>
                    </a:solidFill>
                    <a:effectLst/>
                    <a:uLnTx/>
                    <a:uFillTx/>
                    <a:latin typeface="Segoe Print" panose="02000600000000000000" pitchFamily="2" charset="0"/>
                    <a:cs typeface="Arial" panose="020B0604020202020204" pitchFamily="34" charset="0"/>
                  </a:rPr>
                  <a:t>Compute a function</a:t>
                </a:r>
                <a:r>
                  <a:rPr kumimoji="0" lang="en-NZ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A8188D"/>
                    </a:solidFill>
                    <a:effectLst/>
                    <a:uLnTx/>
                    <a:uFillTx/>
                    <a:latin typeface="Segoe Print" panose="02000600000000000000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NZ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8188D"/>
                    </a:solidFill>
                    <a:effectLst/>
                    <a:uLnTx/>
                    <a:uFillTx/>
                    <a:latin typeface="Segoe Print" panose="02000600000000000000" pitchFamily="2" charset="0"/>
                    <a:cs typeface="Arial" panose="020B060402020202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NZ" sz="3600" b="1" i="1" smtClean="0">
                        <a:solidFill>
                          <a:srgbClr val="A8188D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8188D"/>
                    </a:solidFill>
                    <a:effectLst/>
                    <a:uLnTx/>
                    <a:uFillTx/>
                    <a:latin typeface="Segoe Print" panose="020006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NZ" sz="2400" b="1" dirty="0">
                    <a:solidFill>
                      <a:srgbClr val="A8188D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NZ" sz="2800" b="1" i="1" smtClean="0">
                            <a:solidFill>
                              <a:srgbClr val="A8188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NZ" sz="2800" b="1" i="1" smtClean="0">
                            <a:solidFill>
                              <a:srgbClr val="A8188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e>
                    </m:acc>
                    <m:r>
                      <a:rPr lang="en-NZ" sz="2800" b="1" i="1" smtClean="0">
                        <a:solidFill>
                          <a:srgbClr val="A8188D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NZ" sz="2800" b="1" i="1">
                            <a:solidFill>
                              <a:srgbClr val="A8188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NZ" sz="2800" b="1" i="1">
                            <a:solidFill>
                              <a:srgbClr val="A8188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e>
                    </m:acc>
                    <m:r>
                      <a:rPr lang="en-NZ" sz="2800" b="1" i="1" smtClean="0">
                        <a:solidFill>
                          <a:srgbClr val="A8188D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NZ" sz="2800" b="1" i="1" smtClean="0">
                        <a:solidFill>
                          <a:srgbClr val="A8188D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en-NZ" sz="2800" b="1" i="1" smtClean="0">
                        <a:solidFill>
                          <a:srgbClr val="A8188D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0" lang="en-NZ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A8188D"/>
                  </a:solidFill>
                  <a:effectLst/>
                  <a:uLnTx/>
                  <a:uFillTx/>
                  <a:latin typeface="Segoe Print" panose="02000600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462AFD-03BC-41BB-3CFF-BF13FE4E3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816" y="1861457"/>
                <a:ext cx="3438878" cy="2000054"/>
              </a:xfrm>
              <a:prstGeom prst="wedgeEllipseCallout">
                <a:avLst>
                  <a:gd name="adj1" fmla="val 56840"/>
                  <a:gd name="adj2" fmla="val 10094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7F7F7F"/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F42182-CA1E-7183-15F9-5EE40B2D7925}"/>
                  </a:ext>
                </a:extLst>
              </p:cNvPr>
              <p:cNvSpPr txBox="1"/>
              <p:nvPr/>
            </p:nvSpPr>
            <p:spPr>
              <a:xfrm>
                <a:off x="1213471" y="3967306"/>
                <a:ext cx="3358529" cy="1076677"/>
              </a:xfrm>
              <a:prstGeom prst="wedgeEllipseCallout">
                <a:avLst>
                  <a:gd name="adj1" fmla="val 1085"/>
                  <a:gd name="adj2" fmla="val 72844"/>
                </a:avLst>
              </a:prstGeom>
              <a:solidFill>
                <a:schemeClr val="bg1"/>
              </a:solidFill>
              <a:ln>
                <a:solidFill>
                  <a:srgbClr val="7F7F7F"/>
                </a:solidFill>
              </a:ln>
            </p:spPr>
            <p:txBody>
              <a:bodyPr wrap="square" lIns="0" tIns="180000" rIns="0" bIns="0" rtlCol="0">
                <a:noAutofit/>
              </a:bodyPr>
              <a:lstStyle/>
              <a:p>
                <a:pPr lvl="0">
                  <a:lnSpc>
                    <a:spcPct val="80000"/>
                  </a:lnSpc>
                  <a:defRPr/>
                </a:pPr>
                <a14:m>
                  <m:oMath xmlns:m="http://schemas.openxmlformats.org/officeDocument/2006/math">
                    <m:r>
                      <a:rPr lang="en-NZ" sz="3600" b="1" i="1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Segoe Print" panose="02000600000000000000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NZ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Segoe Print" panose="02000600000000000000" pitchFamily="2" charset="0"/>
                    <a:cs typeface="Arial" panose="020B0604020202020204" pitchFamily="34" charset="0"/>
                  </a:rPr>
                  <a:t>is observed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F42182-CA1E-7183-15F9-5EE40B2D7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471" y="3967306"/>
                <a:ext cx="3358529" cy="1076677"/>
              </a:xfrm>
              <a:prstGeom prst="wedgeEllipseCallout">
                <a:avLst>
                  <a:gd name="adj1" fmla="val 1085"/>
                  <a:gd name="adj2" fmla="val 72844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7F7F7F"/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6A42B932-F035-37E8-FAA6-C3AA7E2E2C03}"/>
              </a:ext>
            </a:extLst>
          </p:cNvPr>
          <p:cNvGrpSpPr/>
          <p:nvPr/>
        </p:nvGrpSpPr>
        <p:grpSpPr>
          <a:xfrm rot="21022610">
            <a:off x="5941987" y="104618"/>
            <a:ext cx="2960001" cy="2504901"/>
            <a:chOff x="6102531" y="4126946"/>
            <a:chExt cx="2960001" cy="25049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E90606B-072D-50D6-2945-B74D3C6C237C}"/>
                </a:ext>
              </a:extLst>
            </p:cNvPr>
            <p:cNvSpPr/>
            <p:nvPr/>
          </p:nvSpPr>
          <p:spPr bwMode="auto">
            <a:xfrm>
              <a:off x="6183086" y="5049083"/>
              <a:ext cx="2824436" cy="742117"/>
            </a:xfrm>
            <a:prstGeom prst="rect">
              <a:avLst/>
            </a:prstGeom>
            <a:solidFill>
              <a:srgbClr val="FFEDE2"/>
            </a:solidFill>
            <a:ln w="635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</a:endParaRPr>
            </a:p>
          </p:txBody>
        </p:sp>
        <p:pic>
          <p:nvPicPr>
            <p:cNvPr id="27" name="Picture 2" descr="You Win Text Sign on Explosion Blast As Game Symbol or Comic Humor Winner  Competition Vector Flat Cartoon Image Stock Vector - Illustration of  design, background: 166212481">
              <a:extLst>
                <a:ext uri="{FF2B5EF4-FFF2-40B4-BE49-F238E27FC236}">
                  <a16:creationId xmlns:a16="http://schemas.microsoft.com/office/drawing/2014/main" id="{A7591321-FD12-BBC7-3ADB-284F35D0E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531" y="4126946"/>
              <a:ext cx="2960001" cy="250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046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799 0.72615 L -0.50799 0.36273 C -0.50799 0.19976 -0.36754 -0.00093 -0.25399 -0.00093 L -0.00017 -0.00093 " pathEditMode="relative" rAng="10800000" ptsTypes="AA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9" y="-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  <p:bldP spid="13" grpId="0" animBg="1"/>
      <p:bldP spid="12" grpId="0" animBg="1"/>
      <p:bldP spid="19" grpId="0" animBg="1"/>
      <p:bldP spid="20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DE807138-275F-7267-7161-8EBDE858C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98" y="2618432"/>
            <a:ext cx="4386649" cy="29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Info for each animal: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   0 1 0 0 1 0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2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1 0 0 0 0 0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3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0 0 0 0 1 1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           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B4"/>
              </a:clrFrom>
              <a:clrTo>
                <a:srgbClr val="FFFFB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20243" r="29138" b="25127"/>
          <a:stretch/>
        </p:blipFill>
        <p:spPr>
          <a:xfrm>
            <a:off x="5035561" y="2639877"/>
            <a:ext cx="3783724" cy="3135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B4"/>
              </a:clrFrom>
              <a:clrTo>
                <a:srgbClr val="FFFFB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20243" r="29138" b="25127"/>
          <a:stretch/>
        </p:blipFill>
        <p:spPr>
          <a:xfrm>
            <a:off x="5082857" y="2633264"/>
            <a:ext cx="3783724" cy="3135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888CADD5-7888-8E62-E50C-912B81EEE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10375"/>
          </a:xfrm>
          <a:prstGeom prst="rect">
            <a:avLst/>
          </a:prstGeom>
          <a:gradFill flip="none" rotWithShape="1">
            <a:gsLst>
              <a:gs pos="1000">
                <a:srgbClr val="D9D9D9"/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Meet the data not of your dreams</a:t>
            </a:r>
            <a:endParaRPr kumimoji="0" lang="en-NZ" sz="2800" b="1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9737F9-0C6F-0AD0-0E85-740803CC3565}"/>
              </a:ext>
            </a:extLst>
          </p:cNvPr>
          <p:cNvSpPr txBox="1"/>
          <p:nvPr/>
        </p:nvSpPr>
        <p:spPr>
          <a:xfrm>
            <a:off x="427445" y="1145059"/>
            <a:ext cx="3241172" cy="1296000"/>
          </a:xfrm>
          <a:prstGeom prst="round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know how to model this…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3939A-1E5A-F6D5-720B-79DD4569AD33}"/>
              </a:ext>
            </a:extLst>
          </p:cNvPr>
          <p:cNvSpPr txBox="1"/>
          <p:nvPr/>
        </p:nvSpPr>
        <p:spPr>
          <a:xfrm>
            <a:off x="4537892" y="1145059"/>
            <a:ext cx="4545232" cy="1296000"/>
          </a:xfrm>
          <a:prstGeom prst="round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we’ve figured out how to 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 this…</a:t>
            </a: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05551F-BBCD-F6D5-6DBE-F6F4E11E0BD4}"/>
              </a:ext>
            </a:extLst>
          </p:cNvPr>
          <p:cNvSpPr/>
          <p:nvPr/>
        </p:nvSpPr>
        <p:spPr bwMode="auto">
          <a:xfrm rot="2479303">
            <a:off x="29047" y="3951032"/>
            <a:ext cx="3960000" cy="286526"/>
          </a:xfrm>
          <a:prstGeom prst="roundRect">
            <a:avLst>
              <a:gd name="adj" fmla="val 44012"/>
            </a:avLst>
          </a:prstGeom>
          <a:solidFill>
            <a:srgbClr val="FF0000">
              <a:alpha val="65098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BDF1D-E3BA-7D0E-6D95-E30304FBBE58}"/>
              </a:ext>
            </a:extLst>
          </p:cNvPr>
          <p:cNvSpPr/>
          <p:nvPr/>
        </p:nvSpPr>
        <p:spPr bwMode="auto">
          <a:xfrm rot="19080771">
            <a:off x="29048" y="3922123"/>
            <a:ext cx="3960000" cy="278071"/>
          </a:xfrm>
          <a:prstGeom prst="roundRect">
            <a:avLst>
              <a:gd name="adj" fmla="val 40835"/>
            </a:avLst>
          </a:prstGeom>
          <a:solidFill>
            <a:srgbClr val="FF0000">
              <a:alpha val="65098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FDA8A-3914-87B6-05D0-B7F66DC6F158}"/>
              </a:ext>
            </a:extLst>
          </p:cNvPr>
          <p:cNvSpPr txBox="1"/>
          <p:nvPr/>
        </p:nvSpPr>
        <p:spPr>
          <a:xfrm>
            <a:off x="428617" y="1145059"/>
            <a:ext cx="3240000" cy="1296000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44000" rIns="360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... without ever needing this!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739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5" grpId="0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38DDA53F-34E9-8A00-79EF-42D94865EB3D}"/>
              </a:ext>
            </a:extLst>
          </p:cNvPr>
          <p:cNvGrpSpPr/>
          <p:nvPr/>
        </p:nvGrpSpPr>
        <p:grpSpPr>
          <a:xfrm>
            <a:off x="665887" y="1028261"/>
            <a:ext cx="7200000" cy="720000"/>
            <a:chOff x="2880000" y="720000"/>
            <a:chExt cx="7200000" cy="720000"/>
          </a:xfrm>
        </p:grpSpPr>
        <p:pic>
          <p:nvPicPr>
            <p:cNvPr id="59" name="Graphic 58" descr="Wireless router with solid fill">
              <a:extLst>
                <a:ext uri="{FF2B5EF4-FFF2-40B4-BE49-F238E27FC236}">
                  <a16:creationId xmlns:a16="http://schemas.microsoft.com/office/drawing/2014/main" id="{699A102C-672C-CD2D-5C21-C24EBFD14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80000" y="720000"/>
              <a:ext cx="720000" cy="720000"/>
            </a:xfrm>
            <a:prstGeom prst="rect">
              <a:avLst/>
            </a:prstGeom>
          </p:spPr>
        </p:pic>
        <p:pic>
          <p:nvPicPr>
            <p:cNvPr id="60" name="Graphic 59" descr="Wireless router with solid fill">
              <a:extLst>
                <a:ext uri="{FF2B5EF4-FFF2-40B4-BE49-F238E27FC236}">
                  <a16:creationId xmlns:a16="http://schemas.microsoft.com/office/drawing/2014/main" id="{70283BA9-2C8D-9D5D-E62E-EC896A599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0000" y="720000"/>
              <a:ext cx="720000" cy="720000"/>
            </a:xfrm>
            <a:prstGeom prst="rect">
              <a:avLst/>
            </a:prstGeom>
          </p:spPr>
        </p:pic>
        <p:pic>
          <p:nvPicPr>
            <p:cNvPr id="61" name="Graphic 60" descr="Wireless router with solid fill">
              <a:extLst>
                <a:ext uri="{FF2B5EF4-FFF2-40B4-BE49-F238E27FC236}">
                  <a16:creationId xmlns:a16="http://schemas.microsoft.com/office/drawing/2014/main" id="{D963AC3E-802F-78BD-5175-1B31F379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0000" y="720000"/>
              <a:ext cx="720000" cy="720000"/>
            </a:xfrm>
            <a:prstGeom prst="rect">
              <a:avLst/>
            </a:prstGeom>
          </p:spPr>
        </p:pic>
        <p:pic>
          <p:nvPicPr>
            <p:cNvPr id="62" name="Graphic 61" descr="Wireless router with solid fill">
              <a:extLst>
                <a:ext uri="{FF2B5EF4-FFF2-40B4-BE49-F238E27FC236}">
                  <a16:creationId xmlns:a16="http://schemas.microsoft.com/office/drawing/2014/main" id="{86B2AD3F-D518-34A2-B7D3-7D0F0A981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60000" y="720000"/>
              <a:ext cx="720000" cy="7200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28B451-2770-3EA1-CDBA-D11457F445E7}"/>
              </a:ext>
            </a:extLst>
          </p:cNvPr>
          <p:cNvGrpSpPr/>
          <p:nvPr/>
        </p:nvGrpSpPr>
        <p:grpSpPr>
          <a:xfrm>
            <a:off x="665887" y="3188261"/>
            <a:ext cx="7200000" cy="720000"/>
            <a:chOff x="2880000" y="720000"/>
            <a:chExt cx="7200000" cy="720000"/>
          </a:xfrm>
        </p:grpSpPr>
        <p:pic>
          <p:nvPicPr>
            <p:cNvPr id="55" name="Graphic 54" descr="Wireless router with solid fill">
              <a:extLst>
                <a:ext uri="{FF2B5EF4-FFF2-40B4-BE49-F238E27FC236}">
                  <a16:creationId xmlns:a16="http://schemas.microsoft.com/office/drawing/2014/main" id="{3443B16B-C47A-9FEE-AC81-0B1E44D3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80000" y="720000"/>
              <a:ext cx="720000" cy="720000"/>
            </a:xfrm>
            <a:prstGeom prst="rect">
              <a:avLst/>
            </a:prstGeom>
          </p:spPr>
        </p:pic>
        <p:pic>
          <p:nvPicPr>
            <p:cNvPr id="56" name="Graphic 55" descr="Wireless router with solid fill">
              <a:extLst>
                <a:ext uri="{FF2B5EF4-FFF2-40B4-BE49-F238E27FC236}">
                  <a16:creationId xmlns:a16="http://schemas.microsoft.com/office/drawing/2014/main" id="{E41BED8C-CDF6-685E-199C-CEDC50D8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0000" y="720000"/>
              <a:ext cx="720000" cy="720000"/>
            </a:xfrm>
            <a:prstGeom prst="rect">
              <a:avLst/>
            </a:prstGeom>
          </p:spPr>
        </p:pic>
        <p:pic>
          <p:nvPicPr>
            <p:cNvPr id="57" name="Graphic 56" descr="Wireless router with solid fill">
              <a:extLst>
                <a:ext uri="{FF2B5EF4-FFF2-40B4-BE49-F238E27FC236}">
                  <a16:creationId xmlns:a16="http://schemas.microsoft.com/office/drawing/2014/main" id="{4ADB094E-39AB-DD6C-759D-9EAFA84F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0000" y="720000"/>
              <a:ext cx="720000" cy="720000"/>
            </a:xfrm>
            <a:prstGeom prst="rect">
              <a:avLst/>
            </a:prstGeom>
          </p:spPr>
        </p:pic>
        <p:pic>
          <p:nvPicPr>
            <p:cNvPr id="58" name="Graphic 57" descr="Wireless router with solid fill">
              <a:extLst>
                <a:ext uri="{FF2B5EF4-FFF2-40B4-BE49-F238E27FC236}">
                  <a16:creationId xmlns:a16="http://schemas.microsoft.com/office/drawing/2014/main" id="{7605F7DE-4032-89C3-5587-F080CC18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60000" y="720000"/>
              <a:ext cx="720000" cy="7200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5D08A8-B8EA-4DC0-DF3D-A8758DF1B3A7}"/>
              </a:ext>
            </a:extLst>
          </p:cNvPr>
          <p:cNvGrpSpPr/>
          <p:nvPr/>
        </p:nvGrpSpPr>
        <p:grpSpPr>
          <a:xfrm>
            <a:off x="665887" y="5348261"/>
            <a:ext cx="7200000" cy="720000"/>
            <a:chOff x="2880000" y="720000"/>
            <a:chExt cx="7200000" cy="720000"/>
          </a:xfrm>
        </p:grpSpPr>
        <p:pic>
          <p:nvPicPr>
            <p:cNvPr id="51" name="Graphic 50" descr="Wireless router with solid fill">
              <a:extLst>
                <a:ext uri="{FF2B5EF4-FFF2-40B4-BE49-F238E27FC236}">
                  <a16:creationId xmlns:a16="http://schemas.microsoft.com/office/drawing/2014/main" id="{AC7D1762-609C-57C7-252B-5BE7EDA6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80000" y="720000"/>
              <a:ext cx="720000" cy="720000"/>
            </a:xfrm>
            <a:prstGeom prst="rect">
              <a:avLst/>
            </a:prstGeom>
          </p:spPr>
        </p:pic>
        <p:pic>
          <p:nvPicPr>
            <p:cNvPr id="52" name="Graphic 51" descr="Wireless router with solid fill">
              <a:extLst>
                <a:ext uri="{FF2B5EF4-FFF2-40B4-BE49-F238E27FC236}">
                  <a16:creationId xmlns:a16="http://schemas.microsoft.com/office/drawing/2014/main" id="{F1631CF3-ECF9-5BAD-97AA-A0CA762BF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0000" y="720000"/>
              <a:ext cx="720000" cy="720000"/>
            </a:xfrm>
            <a:prstGeom prst="rect">
              <a:avLst/>
            </a:prstGeom>
          </p:spPr>
        </p:pic>
        <p:pic>
          <p:nvPicPr>
            <p:cNvPr id="53" name="Graphic 52" descr="Wireless router with solid fill">
              <a:extLst>
                <a:ext uri="{FF2B5EF4-FFF2-40B4-BE49-F238E27FC236}">
                  <a16:creationId xmlns:a16="http://schemas.microsoft.com/office/drawing/2014/main" id="{067CD6A3-A343-35F1-37EC-1FDA3C77E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0000" y="720000"/>
              <a:ext cx="720000" cy="720000"/>
            </a:xfrm>
            <a:prstGeom prst="rect">
              <a:avLst/>
            </a:prstGeom>
          </p:spPr>
        </p:pic>
        <p:pic>
          <p:nvPicPr>
            <p:cNvPr id="54" name="Graphic 53" descr="Wireless router with solid fill">
              <a:extLst>
                <a:ext uri="{FF2B5EF4-FFF2-40B4-BE49-F238E27FC236}">
                  <a16:creationId xmlns:a16="http://schemas.microsoft.com/office/drawing/2014/main" id="{160D54F9-1866-8E2A-C1C5-D1DF8A51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60000" y="720000"/>
              <a:ext cx="720000" cy="720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D9DE24-1543-2304-19D0-F8702754643A}"/>
              </a:ext>
            </a:extLst>
          </p:cNvPr>
          <p:cNvGrpSpPr/>
          <p:nvPr/>
        </p:nvGrpSpPr>
        <p:grpSpPr>
          <a:xfrm>
            <a:off x="1235200" y="1216147"/>
            <a:ext cx="7242913" cy="4904775"/>
            <a:chOff x="3384000" y="820800"/>
            <a:chExt cx="7242913" cy="49047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79EE1C-39EE-B937-47E6-A5F28CD6BDE2}"/>
                </a:ext>
              </a:extLst>
            </p:cNvPr>
            <p:cNvSpPr txBox="1"/>
            <p:nvPr/>
          </p:nvSpPr>
          <p:spPr>
            <a:xfrm>
              <a:off x="338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16F043-94EB-38B2-C74D-35E93BDDF107}"/>
                </a:ext>
              </a:extLst>
            </p:cNvPr>
            <p:cNvSpPr txBox="1"/>
            <p:nvPr/>
          </p:nvSpPr>
          <p:spPr>
            <a:xfrm>
              <a:off x="554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645F535-6E4B-A30B-8D9B-0ACF0FE18A2F}"/>
                </a:ext>
              </a:extLst>
            </p:cNvPr>
            <p:cNvSpPr txBox="1"/>
            <p:nvPr/>
          </p:nvSpPr>
          <p:spPr>
            <a:xfrm>
              <a:off x="770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4F915C-9ECC-BC02-D186-546EE1082406}"/>
                </a:ext>
              </a:extLst>
            </p:cNvPr>
            <p:cNvSpPr txBox="1"/>
            <p:nvPr/>
          </p:nvSpPr>
          <p:spPr>
            <a:xfrm>
              <a:off x="986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BC0744-CF7E-99E5-9066-F0A69A8A0310}"/>
                </a:ext>
              </a:extLst>
            </p:cNvPr>
            <p:cNvSpPr txBox="1"/>
            <p:nvPr/>
          </p:nvSpPr>
          <p:spPr>
            <a:xfrm>
              <a:off x="338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9122D5-1AE6-3166-FF34-15A4CE283730}"/>
                </a:ext>
              </a:extLst>
            </p:cNvPr>
            <p:cNvSpPr txBox="1"/>
            <p:nvPr/>
          </p:nvSpPr>
          <p:spPr>
            <a:xfrm>
              <a:off x="554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680E2C-B26A-D39D-2AC6-4825E858DD96}"/>
                </a:ext>
              </a:extLst>
            </p:cNvPr>
            <p:cNvSpPr txBox="1"/>
            <p:nvPr/>
          </p:nvSpPr>
          <p:spPr>
            <a:xfrm>
              <a:off x="770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CC6E45-3A27-9EC4-C672-B923C6C8D854}"/>
                </a:ext>
              </a:extLst>
            </p:cNvPr>
            <p:cNvSpPr txBox="1"/>
            <p:nvPr/>
          </p:nvSpPr>
          <p:spPr>
            <a:xfrm>
              <a:off x="986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103F65-B7DA-6D2E-4CB1-2E54DA24C31A}"/>
                </a:ext>
              </a:extLst>
            </p:cNvPr>
            <p:cNvSpPr txBox="1"/>
            <p:nvPr/>
          </p:nvSpPr>
          <p:spPr>
            <a:xfrm>
              <a:off x="338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26617E-4F7C-70B8-75A6-EB58F7AFF665}"/>
                </a:ext>
              </a:extLst>
            </p:cNvPr>
            <p:cNvSpPr txBox="1"/>
            <p:nvPr/>
          </p:nvSpPr>
          <p:spPr>
            <a:xfrm>
              <a:off x="554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D60616-1037-243D-2417-5426FF912861}"/>
                </a:ext>
              </a:extLst>
            </p:cNvPr>
            <p:cNvSpPr txBox="1"/>
            <p:nvPr/>
          </p:nvSpPr>
          <p:spPr>
            <a:xfrm>
              <a:off x="770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AC326D-9BAC-FBB7-B3A3-B4DCFE325A4C}"/>
                </a:ext>
              </a:extLst>
            </p:cNvPr>
            <p:cNvSpPr txBox="1"/>
            <p:nvPr/>
          </p:nvSpPr>
          <p:spPr>
            <a:xfrm>
              <a:off x="986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0D90A1-ACC7-C849-50D1-FD681071C18A}"/>
              </a:ext>
            </a:extLst>
          </p:cNvPr>
          <p:cNvSpPr txBox="1"/>
          <p:nvPr/>
        </p:nvSpPr>
        <p:spPr>
          <a:xfrm>
            <a:off x="0" y="0"/>
            <a:ext cx="4004085" cy="648997"/>
          </a:xfrm>
          <a:prstGeom prst="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72000" rIns="72000" bIns="144000" rtlCol="0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you don’t see 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EC9420-7046-C639-6508-725D30A94F12}"/>
              </a:ext>
            </a:extLst>
          </p:cNvPr>
          <p:cNvSpPr txBox="1"/>
          <p:nvPr/>
        </p:nvSpPr>
        <p:spPr>
          <a:xfrm>
            <a:off x="4007222" y="0"/>
            <a:ext cx="5136778" cy="648997"/>
          </a:xfrm>
          <a:prstGeom prst="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72000" rIns="72000" bIns="144000" rtlCol="0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doesn’t do you any harm!</a:t>
            </a: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9DDEDA-6AE2-DE72-0532-0F8ABD5F1B4D}"/>
              </a:ext>
            </a:extLst>
          </p:cNvPr>
          <p:cNvGrpSpPr/>
          <p:nvPr/>
        </p:nvGrpSpPr>
        <p:grpSpPr>
          <a:xfrm>
            <a:off x="830785" y="1615886"/>
            <a:ext cx="7027198" cy="3730150"/>
            <a:chOff x="830785" y="1615886"/>
            <a:chExt cx="7027198" cy="373015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F88C84-20BB-AB25-9A05-7EF0F75E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8435" y="2126261"/>
              <a:ext cx="1427911" cy="684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4BBBB03-9FBB-AAC5-5683-45346DC13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67513" y="3883292"/>
              <a:ext cx="1427911" cy="684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3C22114-575F-7659-DCD0-83C8F5BB7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0072" y="2123993"/>
              <a:ext cx="1427911" cy="684000"/>
            </a:xfrm>
            <a:prstGeom prst="rect">
              <a:avLst/>
            </a:prstGeom>
          </p:spPr>
        </p:pic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1E94930-6D8C-4CA2-0857-FF8509E37CCC}"/>
                </a:ext>
              </a:extLst>
            </p:cNvPr>
            <p:cNvCxnSpPr>
              <a:cxnSpLocks/>
            </p:cNvCxnSpPr>
            <p:nvPr/>
          </p:nvCxnSpPr>
          <p:spPr>
            <a:xfrm>
              <a:off x="1243790" y="1748261"/>
              <a:ext cx="345985" cy="459814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AD02957-CC74-C824-6C56-7FA6D4DA96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3862" y="1748261"/>
              <a:ext cx="582025" cy="459814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D066655-964A-B779-67C8-1A0D76DF168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322616" y="2878120"/>
              <a:ext cx="297968" cy="396000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19939818-C83B-CA4E-2995-991A38229757}"/>
                </a:ext>
              </a:extLst>
            </p:cNvPr>
            <p:cNvCxnSpPr>
              <a:cxnSpLocks noChangeAspect="1"/>
            </p:cNvCxnSpPr>
            <p:nvPr/>
          </p:nvCxnSpPr>
          <p:spPr>
            <a:xfrm rot="240000" flipH="1" flipV="1">
              <a:off x="2394702" y="2814307"/>
              <a:ext cx="504000" cy="398172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0637B8F-6002-23B4-BCEE-FA3BC5A69198}"/>
                </a:ext>
              </a:extLst>
            </p:cNvPr>
            <p:cNvCxnSpPr>
              <a:cxnSpLocks noChangeAspect="1"/>
            </p:cNvCxnSpPr>
            <p:nvPr/>
          </p:nvCxnSpPr>
          <p:spPr>
            <a:xfrm rot="21180000">
              <a:off x="3252348" y="3864238"/>
              <a:ext cx="288000" cy="320311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7D3D5DC-256F-107E-CF5D-6D64EE3F38C2}"/>
                </a:ext>
              </a:extLst>
            </p:cNvPr>
            <p:cNvCxnSpPr>
              <a:cxnSpLocks noChangeAspect="1"/>
              <a:endCxn id="63" idx="1"/>
            </p:cNvCxnSpPr>
            <p:nvPr/>
          </p:nvCxnSpPr>
          <p:spPr>
            <a:xfrm flipH="1">
              <a:off x="4595424" y="3883292"/>
              <a:ext cx="536606" cy="342000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D69AB7D6-6FC8-9179-FAFC-81CC34633615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4428452" y="4637847"/>
              <a:ext cx="896415" cy="708189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8ADFFAA-E4F8-ABC7-A71E-D3317F9A28E8}"/>
                </a:ext>
              </a:extLst>
            </p:cNvPr>
            <p:cNvCxnSpPr>
              <a:cxnSpLocks noChangeAspect="1"/>
            </p:cNvCxnSpPr>
            <p:nvPr/>
          </p:nvCxnSpPr>
          <p:spPr>
            <a:xfrm rot="20460000" flipV="1">
              <a:off x="3129998" y="4786905"/>
              <a:ext cx="684000" cy="435939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6FAB40A-8A0D-C78B-2B94-BEB2AF38FEF3}"/>
                </a:ext>
              </a:extLst>
            </p:cNvPr>
            <p:cNvCxnSpPr>
              <a:cxnSpLocks noChangeAspect="1"/>
            </p:cNvCxnSpPr>
            <p:nvPr/>
          </p:nvCxnSpPr>
          <p:spPr>
            <a:xfrm rot="3060000" flipH="1" flipV="1">
              <a:off x="7361887" y="2956749"/>
              <a:ext cx="364551" cy="288000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E4B94E5-9AB0-6204-DAF2-C0B2542E3F9B}"/>
                </a:ext>
              </a:extLst>
            </p:cNvPr>
            <p:cNvCxnSpPr>
              <a:cxnSpLocks noChangeAspect="1"/>
            </p:cNvCxnSpPr>
            <p:nvPr/>
          </p:nvCxnSpPr>
          <p:spPr>
            <a:xfrm rot="18540000" flipH="1">
              <a:off x="7361887" y="1779036"/>
              <a:ext cx="364551" cy="288000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5CBB4B9-7F7A-A1FF-8835-DCD2CD5EB577}"/>
                </a:ext>
              </a:extLst>
            </p:cNvPr>
            <p:cNvCxnSpPr>
              <a:cxnSpLocks noChangeAspect="1"/>
            </p:cNvCxnSpPr>
            <p:nvPr/>
          </p:nvCxnSpPr>
          <p:spPr>
            <a:xfrm rot="21540000" flipV="1">
              <a:off x="5743666" y="2898572"/>
              <a:ext cx="864000" cy="550659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36A05B4-E4F8-E8F4-6F3B-222D0DD9C00D}"/>
                </a:ext>
              </a:extLst>
            </p:cNvPr>
            <p:cNvCxnSpPr>
              <a:cxnSpLocks noChangeAspect="1"/>
            </p:cNvCxnSpPr>
            <p:nvPr/>
          </p:nvCxnSpPr>
          <p:spPr>
            <a:xfrm rot="21360000">
              <a:off x="5604522" y="1692140"/>
              <a:ext cx="972000" cy="876434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052D942-3B40-EAEE-C5D0-EE071418B3A1}"/>
                </a:ext>
              </a:extLst>
            </p:cNvPr>
            <p:cNvGrpSpPr/>
            <p:nvPr/>
          </p:nvGrpSpPr>
          <p:grpSpPr>
            <a:xfrm>
              <a:off x="830785" y="1615886"/>
              <a:ext cx="6609274" cy="3469596"/>
              <a:chOff x="830785" y="1615886"/>
              <a:chExt cx="6609274" cy="3469596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063A953-FA5C-1D63-6961-1FB808246FDC}"/>
                  </a:ext>
                </a:extLst>
              </p:cNvPr>
              <p:cNvSpPr txBox="1"/>
              <p:nvPr/>
            </p:nvSpPr>
            <p:spPr>
              <a:xfrm>
                <a:off x="884125" y="1780661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0D267E7-659E-F196-1765-879430E6AFD1}"/>
                  </a:ext>
                </a:extLst>
              </p:cNvPr>
              <p:cNvSpPr txBox="1"/>
              <p:nvPr/>
            </p:nvSpPr>
            <p:spPr>
              <a:xfrm>
                <a:off x="2979625" y="1779339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50BC173-2649-41F7-9464-C399A092D7D0}"/>
                  </a:ext>
                </a:extLst>
              </p:cNvPr>
              <p:cNvSpPr txBox="1"/>
              <p:nvPr/>
            </p:nvSpPr>
            <p:spPr>
              <a:xfrm>
                <a:off x="830785" y="2612261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5BD391B-ED89-B878-24AD-4E3195B3A2BE}"/>
                  </a:ext>
                </a:extLst>
              </p:cNvPr>
              <p:cNvSpPr txBox="1"/>
              <p:nvPr/>
            </p:nvSpPr>
            <p:spPr>
              <a:xfrm>
                <a:off x="2980597" y="2612261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642F438-09DA-9558-4A76-53A2FA2C8D2E}"/>
                  </a:ext>
                </a:extLst>
              </p:cNvPr>
              <p:cNvSpPr txBox="1"/>
              <p:nvPr/>
            </p:nvSpPr>
            <p:spPr>
              <a:xfrm>
                <a:off x="6976471" y="1615886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28C7DAB-C973-9C92-BFC8-2DF0A8896EEB}"/>
                  </a:ext>
                </a:extLst>
              </p:cNvPr>
              <p:cNvSpPr txBox="1"/>
              <p:nvPr/>
            </p:nvSpPr>
            <p:spPr>
              <a:xfrm>
                <a:off x="6965572" y="2686261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91A8FEB-4CCB-C1AA-913D-A928AB4C08DA}"/>
                  </a:ext>
                </a:extLst>
              </p:cNvPr>
              <p:cNvSpPr txBox="1"/>
              <p:nvPr/>
            </p:nvSpPr>
            <p:spPr>
              <a:xfrm>
                <a:off x="5733097" y="1986002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5F53659-5DDF-7C0B-E82E-269B4712AF27}"/>
                  </a:ext>
                </a:extLst>
              </p:cNvPr>
              <p:cNvSpPr txBox="1"/>
              <p:nvPr/>
            </p:nvSpPr>
            <p:spPr>
              <a:xfrm>
                <a:off x="5723572" y="2630505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DD02F93-32D7-E389-AAE3-136AA4E176B0}"/>
                  </a:ext>
                </a:extLst>
              </p:cNvPr>
              <p:cNvSpPr txBox="1"/>
              <p:nvPr/>
            </p:nvSpPr>
            <p:spPr>
              <a:xfrm>
                <a:off x="2850997" y="3800261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A0E3AF5-E325-2DE2-6872-702E4A1786C3}"/>
                  </a:ext>
                </a:extLst>
              </p:cNvPr>
              <p:cNvSpPr txBox="1"/>
              <p:nvPr/>
            </p:nvSpPr>
            <p:spPr>
              <a:xfrm>
                <a:off x="2541060" y="4562262"/>
                <a:ext cx="8706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11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39B7C1E-683E-ECA8-A004-8894F235AD79}"/>
                  </a:ext>
                </a:extLst>
              </p:cNvPr>
              <p:cNvSpPr txBox="1"/>
              <p:nvPr/>
            </p:nvSpPr>
            <p:spPr>
              <a:xfrm>
                <a:off x="4949887" y="4556261"/>
                <a:ext cx="8706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DC49D40-3CB4-0751-E1C6-6C015FC7F64B}"/>
                  </a:ext>
                </a:extLst>
              </p:cNvPr>
              <p:cNvSpPr txBox="1"/>
              <p:nvPr/>
            </p:nvSpPr>
            <p:spPr>
              <a:xfrm>
                <a:off x="5082879" y="3764261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</a:t>
                </a:r>
                <a:r>
                  <a:rPr kumimoji="0" lang="en-NZ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D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82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6D9DE24-1543-2304-19D0-F8702754643A}"/>
              </a:ext>
            </a:extLst>
          </p:cNvPr>
          <p:cNvGrpSpPr/>
          <p:nvPr/>
        </p:nvGrpSpPr>
        <p:grpSpPr>
          <a:xfrm>
            <a:off x="1235200" y="1216147"/>
            <a:ext cx="7242913" cy="4904775"/>
            <a:chOff x="3384000" y="820800"/>
            <a:chExt cx="7242913" cy="49047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79EE1C-39EE-B937-47E6-A5F28CD6BDE2}"/>
                </a:ext>
              </a:extLst>
            </p:cNvPr>
            <p:cNvSpPr txBox="1"/>
            <p:nvPr/>
          </p:nvSpPr>
          <p:spPr>
            <a:xfrm>
              <a:off x="338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16F043-94EB-38B2-C74D-35E93BDDF107}"/>
                </a:ext>
              </a:extLst>
            </p:cNvPr>
            <p:cNvSpPr txBox="1"/>
            <p:nvPr/>
          </p:nvSpPr>
          <p:spPr>
            <a:xfrm>
              <a:off x="554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645F535-6E4B-A30B-8D9B-0ACF0FE18A2F}"/>
                </a:ext>
              </a:extLst>
            </p:cNvPr>
            <p:cNvSpPr txBox="1"/>
            <p:nvPr/>
          </p:nvSpPr>
          <p:spPr>
            <a:xfrm>
              <a:off x="770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4F915C-9ECC-BC02-D186-546EE1082406}"/>
                </a:ext>
              </a:extLst>
            </p:cNvPr>
            <p:cNvSpPr txBox="1"/>
            <p:nvPr/>
          </p:nvSpPr>
          <p:spPr>
            <a:xfrm>
              <a:off x="9864000" y="82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BC0744-CF7E-99E5-9066-F0A69A8A0310}"/>
                </a:ext>
              </a:extLst>
            </p:cNvPr>
            <p:cNvSpPr txBox="1"/>
            <p:nvPr/>
          </p:nvSpPr>
          <p:spPr>
            <a:xfrm>
              <a:off x="338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9122D5-1AE6-3166-FF34-15A4CE283730}"/>
                </a:ext>
              </a:extLst>
            </p:cNvPr>
            <p:cNvSpPr txBox="1"/>
            <p:nvPr/>
          </p:nvSpPr>
          <p:spPr>
            <a:xfrm>
              <a:off x="554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680E2C-B26A-D39D-2AC6-4825E858DD96}"/>
                </a:ext>
              </a:extLst>
            </p:cNvPr>
            <p:cNvSpPr txBox="1"/>
            <p:nvPr/>
          </p:nvSpPr>
          <p:spPr>
            <a:xfrm>
              <a:off x="770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CC6E45-3A27-9EC4-C672-B923C6C8D854}"/>
                </a:ext>
              </a:extLst>
            </p:cNvPr>
            <p:cNvSpPr txBox="1"/>
            <p:nvPr/>
          </p:nvSpPr>
          <p:spPr>
            <a:xfrm>
              <a:off x="9864000" y="298011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103F65-B7DA-6D2E-4CB1-2E54DA24C31A}"/>
                </a:ext>
              </a:extLst>
            </p:cNvPr>
            <p:cNvSpPr txBox="1"/>
            <p:nvPr/>
          </p:nvSpPr>
          <p:spPr>
            <a:xfrm>
              <a:off x="338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26617E-4F7C-70B8-75A6-EB58F7AFF665}"/>
                </a:ext>
              </a:extLst>
            </p:cNvPr>
            <p:cNvSpPr txBox="1"/>
            <p:nvPr/>
          </p:nvSpPr>
          <p:spPr>
            <a:xfrm>
              <a:off x="554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D60616-1037-243D-2417-5426FF912861}"/>
                </a:ext>
              </a:extLst>
            </p:cNvPr>
            <p:cNvSpPr txBox="1"/>
            <p:nvPr/>
          </p:nvSpPr>
          <p:spPr>
            <a:xfrm>
              <a:off x="770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AC326D-9BAC-FBB7-B3A3-B4DCFE325A4C}"/>
                </a:ext>
              </a:extLst>
            </p:cNvPr>
            <p:cNvSpPr txBox="1"/>
            <p:nvPr/>
          </p:nvSpPr>
          <p:spPr>
            <a:xfrm>
              <a:off x="9864000" y="5140800"/>
              <a:ext cx="762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NZ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474773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0D90A1-ACC7-C849-50D1-FD681071C18A}"/>
              </a:ext>
            </a:extLst>
          </p:cNvPr>
          <p:cNvSpPr txBox="1"/>
          <p:nvPr/>
        </p:nvSpPr>
        <p:spPr>
          <a:xfrm>
            <a:off x="0" y="0"/>
            <a:ext cx="4004085" cy="648997"/>
          </a:xfrm>
          <a:prstGeom prst="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72000" rIns="72000" bIns="144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you don’t see 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EC9420-7046-C639-6508-725D30A94F12}"/>
              </a:ext>
            </a:extLst>
          </p:cNvPr>
          <p:cNvSpPr txBox="1"/>
          <p:nvPr/>
        </p:nvSpPr>
        <p:spPr>
          <a:xfrm>
            <a:off x="4007222" y="0"/>
            <a:ext cx="5136778" cy="648997"/>
          </a:xfrm>
          <a:prstGeom prst="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72000" rIns="72000" bIns="144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doesn’t do you any harm!</a:t>
            </a: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4B1B0-D62B-7DB7-5F9B-ADF73F8F1A1E}"/>
              </a:ext>
            </a:extLst>
          </p:cNvPr>
          <p:cNvSpPr txBox="1"/>
          <p:nvPr/>
        </p:nvSpPr>
        <p:spPr>
          <a:xfrm>
            <a:off x="0" y="0"/>
            <a:ext cx="9144000" cy="684000"/>
          </a:xfrm>
          <a:prstGeom prst="rect">
            <a:avLst/>
          </a:prstGeom>
          <a:gradFill flip="none" rotWithShape="1">
            <a:gsLst>
              <a:gs pos="0">
                <a:srgbClr val="93B2EB"/>
              </a:gs>
              <a:gs pos="17000">
                <a:srgbClr val="0070C0">
                  <a:tint val="44500"/>
                  <a:satMod val="160000"/>
                </a:srgbClr>
              </a:gs>
              <a:gs pos="100000">
                <a:srgbClr val="DEE6F7"/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44000" rIns="36000" bIns="2520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We can directly </a:t>
            </a:r>
            <a:r>
              <a:rPr lang="en-NZ" sz="2800" b="1" dirty="0">
                <a:solidFill>
                  <a:srgbClr val="474773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find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 the</a:t>
            </a:r>
            <a:r>
              <a:rPr kumimoji="0" lang="en-NZ" sz="2800" b="1" i="0" u="none" strike="noStrike" kern="1200" cap="none" spc="0" normalizeH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 probability of the data…</a:t>
            </a: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C3E065-EFED-99C9-B3AC-A3EA5D002DF9}"/>
              </a:ext>
            </a:extLst>
          </p:cNvPr>
          <p:cNvGrpSpPr/>
          <p:nvPr/>
        </p:nvGrpSpPr>
        <p:grpSpPr>
          <a:xfrm>
            <a:off x="665887" y="1028261"/>
            <a:ext cx="7200000" cy="5040000"/>
            <a:chOff x="665887" y="1028261"/>
            <a:chExt cx="7200000" cy="5040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45FE5D4-68B4-CE88-F49C-374FD4500C5D}"/>
                </a:ext>
              </a:extLst>
            </p:cNvPr>
            <p:cNvGrpSpPr/>
            <p:nvPr/>
          </p:nvGrpSpPr>
          <p:grpSpPr>
            <a:xfrm>
              <a:off x="665887" y="1028261"/>
              <a:ext cx="7200000" cy="720000"/>
              <a:chOff x="2880000" y="720000"/>
              <a:chExt cx="7200000" cy="720000"/>
            </a:xfrm>
          </p:grpSpPr>
          <p:pic>
            <p:nvPicPr>
              <p:cNvPr id="7" name="Graphic 6" descr="Wireless router with solid fill">
                <a:extLst>
                  <a:ext uri="{FF2B5EF4-FFF2-40B4-BE49-F238E27FC236}">
                    <a16:creationId xmlns:a16="http://schemas.microsoft.com/office/drawing/2014/main" id="{01775078-DFBE-A576-0963-DFDB56057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8" name="Graphic 7" descr="Wireless router with solid fill">
                <a:extLst>
                  <a:ext uri="{FF2B5EF4-FFF2-40B4-BE49-F238E27FC236}">
                    <a16:creationId xmlns:a16="http://schemas.microsoft.com/office/drawing/2014/main" id="{3AA1EE0B-5AFD-5478-DF60-A5B763DDB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9" name="Graphic 8" descr="Wireless router with solid fill">
                <a:extLst>
                  <a:ext uri="{FF2B5EF4-FFF2-40B4-BE49-F238E27FC236}">
                    <a16:creationId xmlns:a16="http://schemas.microsoft.com/office/drawing/2014/main" id="{AF57400F-052C-D425-60DE-2718F3836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0" name="Graphic 9" descr="Wireless router with solid fill">
                <a:extLst>
                  <a:ext uri="{FF2B5EF4-FFF2-40B4-BE49-F238E27FC236}">
                    <a16:creationId xmlns:a16="http://schemas.microsoft.com/office/drawing/2014/main" id="{69A1E948-122F-706A-9945-8021D402A9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30C509B-366C-1E0E-04A5-7C8E7CD999BF}"/>
                </a:ext>
              </a:extLst>
            </p:cNvPr>
            <p:cNvGrpSpPr/>
            <p:nvPr/>
          </p:nvGrpSpPr>
          <p:grpSpPr>
            <a:xfrm>
              <a:off x="665887" y="3188261"/>
              <a:ext cx="7200000" cy="720000"/>
              <a:chOff x="2880000" y="720000"/>
              <a:chExt cx="7200000" cy="720000"/>
            </a:xfrm>
          </p:grpSpPr>
          <p:pic>
            <p:nvPicPr>
              <p:cNvPr id="12" name="Graphic 11" descr="Wireless router with solid fill">
                <a:extLst>
                  <a:ext uri="{FF2B5EF4-FFF2-40B4-BE49-F238E27FC236}">
                    <a16:creationId xmlns:a16="http://schemas.microsoft.com/office/drawing/2014/main" id="{993845DB-70D3-D124-865D-69DA9B038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3" name="Graphic 12" descr="Wireless router with solid fill">
                <a:extLst>
                  <a:ext uri="{FF2B5EF4-FFF2-40B4-BE49-F238E27FC236}">
                    <a16:creationId xmlns:a16="http://schemas.microsoft.com/office/drawing/2014/main" id="{1B149DFA-865B-E01F-BF33-1AC1D60B6F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4" name="Graphic 13" descr="Wireless router with solid fill">
                <a:extLst>
                  <a:ext uri="{FF2B5EF4-FFF2-40B4-BE49-F238E27FC236}">
                    <a16:creationId xmlns:a16="http://schemas.microsoft.com/office/drawing/2014/main" id="{B05143D6-B6BA-46EE-3B34-F4BF2F77F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5" name="Graphic 14" descr="Wireless router with solid fill">
                <a:extLst>
                  <a:ext uri="{FF2B5EF4-FFF2-40B4-BE49-F238E27FC236}">
                    <a16:creationId xmlns:a16="http://schemas.microsoft.com/office/drawing/2014/main" id="{825FB1F7-28A5-37C0-0774-132A6DC3E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A8C402A-13F5-6AD1-DAB0-EE96902D8C99}"/>
                </a:ext>
              </a:extLst>
            </p:cNvPr>
            <p:cNvGrpSpPr/>
            <p:nvPr/>
          </p:nvGrpSpPr>
          <p:grpSpPr>
            <a:xfrm>
              <a:off x="665887" y="5348261"/>
              <a:ext cx="7200000" cy="720000"/>
              <a:chOff x="2880000" y="720000"/>
              <a:chExt cx="7200000" cy="720000"/>
            </a:xfrm>
          </p:grpSpPr>
          <p:pic>
            <p:nvPicPr>
              <p:cNvPr id="17" name="Graphic 16" descr="Wireless router with solid fill">
                <a:extLst>
                  <a:ext uri="{FF2B5EF4-FFF2-40B4-BE49-F238E27FC236}">
                    <a16:creationId xmlns:a16="http://schemas.microsoft.com/office/drawing/2014/main" id="{F8B1A8EF-B903-188C-2141-5A348BF84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8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" name="Graphic 17" descr="Wireless router with solid fill">
                <a:extLst>
                  <a:ext uri="{FF2B5EF4-FFF2-40B4-BE49-F238E27FC236}">
                    <a16:creationId xmlns:a16="http://schemas.microsoft.com/office/drawing/2014/main" id="{C343C8BE-878B-A334-DE54-D69581308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4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" name="Graphic 18" descr="Wireless router with solid fill">
                <a:extLst>
                  <a:ext uri="{FF2B5EF4-FFF2-40B4-BE49-F238E27FC236}">
                    <a16:creationId xmlns:a16="http://schemas.microsoft.com/office/drawing/2014/main" id="{7404D71D-AF1D-9CF4-F369-38B5F748F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00000" y="7200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0" name="Graphic 19" descr="Wireless router with solid fill">
                <a:extLst>
                  <a:ext uri="{FF2B5EF4-FFF2-40B4-BE49-F238E27FC236}">
                    <a16:creationId xmlns:a16="http://schemas.microsoft.com/office/drawing/2014/main" id="{EB3CD267-0570-87D1-139B-A84C59E3E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360000" y="720000"/>
                <a:ext cx="720000" cy="720000"/>
              </a:xfrm>
              <a:prstGeom prst="rect">
                <a:avLst/>
              </a:prstGeom>
            </p:spPr>
          </p:pic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6DFA0E1-8B2B-B681-424B-F7CBC657AE86}"/>
              </a:ext>
            </a:extLst>
          </p:cNvPr>
          <p:cNvSpPr/>
          <p:nvPr/>
        </p:nvSpPr>
        <p:spPr bwMode="auto">
          <a:xfrm>
            <a:off x="1013552" y="1139028"/>
            <a:ext cx="7821976" cy="5206687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  <a:alpha val="50000"/>
                </a:srgbClr>
              </a:gs>
              <a:gs pos="50000">
                <a:srgbClr val="FF3300">
                  <a:tint val="44500"/>
                  <a:satMod val="160000"/>
                  <a:alpha val="50000"/>
                </a:srgbClr>
              </a:gs>
              <a:gs pos="100000">
                <a:srgbClr val="FF3300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EAF99-60F2-637A-A21E-5601F62047F2}"/>
              </a:ext>
            </a:extLst>
          </p:cNvPr>
          <p:cNvSpPr txBox="1"/>
          <p:nvPr/>
        </p:nvSpPr>
        <p:spPr>
          <a:xfrm>
            <a:off x="4138653" y="1996913"/>
            <a:ext cx="3958003" cy="2073991"/>
          </a:xfrm>
          <a:prstGeom prst="cloudCallout">
            <a:avLst>
              <a:gd name="adj1" fmla="val -43532"/>
              <a:gd name="adj2" fmla="val 74230"/>
            </a:avLst>
          </a:prstGeom>
          <a:gradFill flip="none" rotWithShape="1">
            <a:gsLst>
              <a:gs pos="0">
                <a:srgbClr val="FFCF47"/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72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… even though it’s a horrible convolution!</a:t>
            </a:r>
          </a:p>
        </p:txBody>
      </p:sp>
    </p:spTree>
    <p:extLst>
      <p:ext uri="{BB962C8B-B14F-4D97-AF65-F5344CB8AC3E}">
        <p14:creationId xmlns:p14="http://schemas.microsoft.com/office/powerpoint/2010/main" val="36564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6966D9F6-EF79-6BA9-A8E8-F18282CAD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4457"/>
          <a:stretch/>
        </p:blipFill>
        <p:spPr>
          <a:xfrm>
            <a:off x="0" y="878593"/>
            <a:ext cx="9144000" cy="48838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44E38-FF1D-1228-8547-94A093466189}"/>
              </a:ext>
            </a:extLst>
          </p:cNvPr>
          <p:cNvSpPr/>
          <p:nvPr/>
        </p:nvSpPr>
        <p:spPr bwMode="auto">
          <a:xfrm>
            <a:off x="859316" y="1795747"/>
            <a:ext cx="2844004" cy="3216926"/>
          </a:xfrm>
          <a:prstGeom prst="rect">
            <a:avLst/>
          </a:prstGeom>
          <a:solidFill>
            <a:srgbClr val="FFFFFF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FF05358E-36BB-4AB6-762F-A9611C09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9144000" cy="810375"/>
          </a:xfrm>
          <a:prstGeom prst="rect">
            <a:avLst/>
          </a:prstGeom>
          <a:gradFill flip="none" rotWithShape="1">
            <a:gsLst>
              <a:gs pos="1000">
                <a:srgbClr val="D9D9D9"/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NZ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So this would have been a big hit, right…?</a:t>
            </a:r>
            <a:endParaRPr kumimoji="0" lang="en-NZ" sz="2400" b="1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D2886E-DE80-20B9-21FB-274704E2F6F8}"/>
              </a:ext>
            </a:extLst>
          </p:cNvPr>
          <p:cNvSpPr/>
          <p:nvPr/>
        </p:nvSpPr>
        <p:spPr bwMode="auto">
          <a:xfrm>
            <a:off x="-1" y="1795746"/>
            <a:ext cx="719309" cy="3316077"/>
          </a:xfrm>
          <a:prstGeom prst="rect">
            <a:avLst/>
          </a:prstGeom>
          <a:solidFill>
            <a:srgbClr val="FFFFFF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83644-2958-A508-D29A-684B031AE8EE}"/>
              </a:ext>
            </a:extLst>
          </p:cNvPr>
          <p:cNvSpPr/>
          <p:nvPr/>
        </p:nvSpPr>
        <p:spPr bwMode="auto">
          <a:xfrm>
            <a:off x="429658" y="1987485"/>
            <a:ext cx="790458" cy="2818130"/>
          </a:xfrm>
          <a:prstGeom prst="rect">
            <a:avLst/>
          </a:prstGeom>
          <a:solidFill>
            <a:srgbClr val="FFFFFF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6BAC561-842D-E38D-EC9B-42E7F3D96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04" y="2903225"/>
            <a:ext cx="1696597" cy="1355640"/>
          </a:xfrm>
          <a:prstGeom prst="wedgeRoundRectCallout">
            <a:avLst>
              <a:gd name="adj1" fmla="val -22781"/>
              <a:gd name="adj2" fmla="val 88505"/>
              <a:gd name="adj3" fmla="val 16667"/>
            </a:avLst>
          </a:prstGeom>
          <a:gradFill flip="none" rotWithShape="1">
            <a:gsLst>
              <a:gs pos="88000">
                <a:srgbClr val="FCC7FF"/>
              </a:gs>
              <a:gs pos="29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180000" rIns="108000" bIns="180000" anchor="ctr" anchorCtr="0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rgbClr val="474773"/>
                </a:solidFill>
                <a:latin typeface="Arial Rounded MT Bold" panose="020F0704030504030204" pitchFamily="34" charset="0"/>
                <a:cs typeface="MV Boli" panose="02000500030200090000" pitchFamily="2" charset="0"/>
              </a:rPr>
              <a:t>Daniels 1954</a:t>
            </a:r>
            <a:endParaRPr lang="en-US" sz="2800" dirty="0">
              <a:solidFill>
                <a:srgbClr val="CD0000"/>
              </a:solidFill>
              <a:latin typeface="Arial Rounded MT Bold" panose="020F0704030504030204" pitchFamily="34" charset="0"/>
              <a:cs typeface="MV Boli" panose="0200050003020009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67EB97-1628-9FFA-586D-D0693E3C764A}"/>
              </a:ext>
            </a:extLst>
          </p:cNvPr>
          <p:cNvSpPr/>
          <p:nvPr/>
        </p:nvSpPr>
        <p:spPr bwMode="auto">
          <a:xfrm>
            <a:off x="3703320" y="1796251"/>
            <a:ext cx="5436000" cy="3216926"/>
          </a:xfrm>
          <a:prstGeom prst="rect">
            <a:avLst/>
          </a:prstGeom>
          <a:solidFill>
            <a:srgbClr val="FFFFFF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F8D6BD4-1F7B-5EE4-87FB-F26CC31A078F}"/>
              </a:ext>
            </a:extLst>
          </p:cNvPr>
          <p:cNvSpPr/>
          <p:nvPr/>
        </p:nvSpPr>
        <p:spPr bwMode="auto">
          <a:xfrm>
            <a:off x="536343" y="5355789"/>
            <a:ext cx="457200" cy="521040"/>
          </a:xfrm>
          <a:prstGeom prst="triangle">
            <a:avLst/>
          </a:prstGeom>
          <a:solidFill>
            <a:srgbClr val="7030A0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53EC2-20C5-24EE-0168-3074AB3A191B}"/>
              </a:ext>
            </a:extLst>
          </p:cNvPr>
          <p:cNvSpPr txBox="1"/>
          <p:nvPr/>
        </p:nvSpPr>
        <p:spPr>
          <a:xfrm>
            <a:off x="1004450" y="3273533"/>
            <a:ext cx="2304000" cy="1532334"/>
          </a:xfrm>
          <a:prstGeom prst="round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Nothing!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b="1" dirty="0">
                <a:solidFill>
                  <a:srgbClr val="474773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f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or 24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7FF97-A954-553E-4F3C-D97A3BDDECE8}"/>
              </a:ext>
            </a:extLst>
          </p:cNvPr>
          <p:cNvSpPr txBox="1"/>
          <p:nvPr/>
        </p:nvSpPr>
        <p:spPr>
          <a:xfrm>
            <a:off x="5208104" y="5534137"/>
            <a:ext cx="3112895" cy="1084968"/>
          </a:xfrm>
          <a:prstGeom prst="roundRect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bIns="72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i="0" u="none" strike="noStrike" kern="1200" cap="none" spc="0" normalizeH="0" baseline="0" noProof="0" dirty="0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 panose="020B0604020202020204" pitchFamily="34" charset="0"/>
              </a:rPr>
              <a:t>Now about 15 papers per year</a:t>
            </a:r>
            <a:endParaRPr kumimoji="0" lang="en-NZ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31823 -0.00162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-9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823 -0.00162 L 0.89115 -0.00162 " pathEditMode="relative" rAng="0" ptsTypes="AA">
                                      <p:cBhvr>
                                        <p:cTn id="40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Illustration Of Funny Santa Claus Character Carrying A Stack  Of Big Colorful Gift Boxes Isolated On Aqua Green Background In  Contemporary Flat Style Christmas Theme Design Element Stock Illustration -">
            <a:extLst>
              <a:ext uri="{FF2B5EF4-FFF2-40B4-BE49-F238E27FC236}">
                <a16:creationId xmlns:a16="http://schemas.microsoft.com/office/drawing/2014/main" id="{C1B3AAA5-CA6F-0617-9729-A94EA5C81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0D1AF"/>
              </a:clrFrom>
              <a:clrTo>
                <a:srgbClr val="90D1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677">
            <a:off x="-133277" y="2417878"/>
            <a:ext cx="332422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>
            <a:extLst>
              <a:ext uri="{FF2B5EF4-FFF2-40B4-BE49-F238E27FC236}">
                <a16:creationId xmlns:a16="http://schemas.microsoft.com/office/drawing/2014/main" id="{49ED845E-28D9-A3EB-7B59-253B53C5A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3549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44000"/>
          <a:lstStyle/>
          <a:p>
            <a:pPr marL="85725" indent="-85725"/>
            <a:r>
              <a:rPr lang="en-US" b="1" dirty="0">
                <a:solidFill>
                  <a:srgbClr val="A50021"/>
                </a:solidFill>
                <a:latin typeface="Segoe Print" panose="02000600000000000000" pitchFamily="2" charset="0"/>
              </a:rPr>
              <a:t>Statisticians love probability models!</a:t>
            </a:r>
            <a:endParaRPr lang="en-US" sz="4000" b="1" dirty="0">
              <a:solidFill>
                <a:srgbClr val="0000FF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FFF51-F2AE-2AA5-4150-4D9D7E08C9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BE4E3"/>
              </a:clrFrom>
              <a:clrTo>
                <a:srgbClr val="DBE4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8318">
            <a:off x="5775787" y="3694557"/>
            <a:ext cx="2112578" cy="2816771"/>
          </a:xfrm>
          <a:prstGeom prst="rect">
            <a:avLst/>
          </a:prstGeom>
          <a:ln w="6350">
            <a:noFill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F05F0F65-2BF3-BCD1-B3B6-F29AC46BE225}"/>
              </a:ext>
            </a:extLst>
          </p:cNvPr>
          <p:cNvSpPr txBox="1">
            <a:spLocks noChangeArrowheads="1"/>
          </p:cNvSpPr>
          <p:nvPr/>
        </p:nvSpPr>
        <p:spPr bwMode="auto">
          <a:xfrm rot="417248">
            <a:off x="4185163" y="1004762"/>
            <a:ext cx="5028101" cy="2911971"/>
          </a:xfrm>
          <a:prstGeom prst="sun">
            <a:avLst>
              <a:gd name="adj" fmla="val 16563"/>
            </a:avLst>
          </a:prstGeom>
          <a:gradFill>
            <a:gsLst>
              <a:gs pos="33000">
                <a:srgbClr val="FFD700"/>
              </a:gs>
              <a:gs pos="92000">
                <a:srgbClr val="FF4B4B"/>
              </a:gs>
              <a:gs pos="0">
                <a:srgbClr val="FFE875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accent4">
                <a:lumMod val="25000"/>
              </a:schemeClr>
            </a:solidFill>
            <a:miter lim="800000"/>
            <a:headEnd/>
            <a:tailEnd/>
          </a:ln>
        </p:spPr>
        <p:txBody>
          <a:bodyPr wrap="square" lIns="36000" rIns="0">
            <a:spAutoFit/>
          </a:bodyPr>
          <a:lstStyle/>
          <a:p>
            <a:pPr marL="97200"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DADADA">
                    <a:lumMod val="25000"/>
                  </a:srgbClr>
                </a:solidFill>
                <a:latin typeface="Segoe Print" panose="02000600000000000000" pitchFamily="2" charset="0"/>
              </a:rPr>
              <a:t>Only 24 days till Christmas!!</a:t>
            </a:r>
          </a:p>
        </p:txBody>
      </p:sp>
      <p:pic>
        <p:nvPicPr>
          <p:cNvPr id="8" name="Picture 2" descr="Happy Kids Cartoon Images - Free Download on Freepik">
            <a:extLst>
              <a:ext uri="{FF2B5EF4-FFF2-40B4-BE49-F238E27FC236}">
                <a16:creationId xmlns:a16="http://schemas.microsoft.com/office/drawing/2014/main" id="{562F7087-850E-E755-6159-88D0BEFB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03" y="3276611"/>
            <a:ext cx="3492243" cy="34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Bats with solid fill">
            <a:extLst>
              <a:ext uri="{FF2B5EF4-FFF2-40B4-BE49-F238E27FC236}">
                <a16:creationId xmlns:a16="http://schemas.microsoft.com/office/drawing/2014/main" id="{237DFC10-D03D-46A3-53E6-6D87CC4BB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3745" y="-238984"/>
            <a:ext cx="4765792" cy="47657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CD1C59-99D6-80BE-55CB-B01E97614273}"/>
              </a:ext>
            </a:extLst>
          </p:cNvPr>
          <p:cNvGrpSpPr/>
          <p:nvPr/>
        </p:nvGrpSpPr>
        <p:grpSpPr>
          <a:xfrm>
            <a:off x="-151943" y="1648264"/>
            <a:ext cx="3754800" cy="1542668"/>
            <a:chOff x="-151943" y="1717537"/>
            <a:chExt cx="3754800" cy="15426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32FCF6-20A7-88B9-4CFA-B04ABA7C4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318" t="7149" r="37367" b="37825"/>
            <a:stretch/>
          </p:blipFill>
          <p:spPr>
            <a:xfrm rot="20832117">
              <a:off x="-151943" y="2320599"/>
              <a:ext cx="1629376" cy="9396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D1D53F-5239-3575-5707-AE875013E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266" t="10698" r="36420" b="40671"/>
            <a:stretch/>
          </p:blipFill>
          <p:spPr>
            <a:xfrm rot="567940">
              <a:off x="2003770" y="1994933"/>
              <a:ext cx="1599087" cy="9593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0FA3D4-EDFA-0CFF-39C7-9C8018C3C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048" t="4750" r="29729" b="41936"/>
            <a:stretch/>
          </p:blipFill>
          <p:spPr>
            <a:xfrm rot="20516076">
              <a:off x="887077" y="1717537"/>
              <a:ext cx="1348372" cy="1021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4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52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4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4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ABDC59C-94BA-FE43-2D65-0CB5048E88EF}"/>
              </a:ext>
            </a:extLst>
          </p:cNvPr>
          <p:cNvGrpSpPr/>
          <p:nvPr/>
        </p:nvGrpSpPr>
        <p:grpSpPr>
          <a:xfrm>
            <a:off x="0" y="1142992"/>
            <a:ext cx="9144000" cy="4879481"/>
            <a:chOff x="0" y="1142992"/>
            <a:chExt cx="9144000" cy="4879481"/>
          </a:xfrm>
        </p:grpSpPr>
        <p:pic>
          <p:nvPicPr>
            <p:cNvPr id="5" name="Picture 4" descr="A graph of a number of people&#10;&#10;Description automatically generated with medium confidence">
              <a:extLst>
                <a:ext uri="{FF2B5EF4-FFF2-40B4-BE49-F238E27FC236}">
                  <a16:creationId xmlns:a16="http://schemas.microsoft.com/office/drawing/2014/main" id="{72675571-AA2F-1663-DCC5-98D749A9E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" r="4932"/>
            <a:stretch/>
          </p:blipFill>
          <p:spPr>
            <a:xfrm>
              <a:off x="0" y="1142992"/>
              <a:ext cx="9144000" cy="487948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E206F58-D098-B13A-3447-AD3C6EEE3229}"/>
                </a:ext>
              </a:extLst>
            </p:cNvPr>
            <p:cNvGrpSpPr/>
            <p:nvPr/>
          </p:nvGrpSpPr>
          <p:grpSpPr>
            <a:xfrm>
              <a:off x="874429" y="2739255"/>
              <a:ext cx="144000" cy="144000"/>
              <a:chOff x="899885" y="2685143"/>
              <a:chExt cx="144000" cy="144000"/>
            </a:xfrm>
          </p:grpSpPr>
          <p:sp>
            <p:nvSpPr>
              <p:cNvPr id="2" name="Right Triangle 1">
                <a:extLst>
                  <a:ext uri="{FF2B5EF4-FFF2-40B4-BE49-F238E27FC236}">
                    <a16:creationId xmlns:a16="http://schemas.microsoft.com/office/drawing/2014/main" id="{6895032D-B70F-B095-81F8-B1C4683CFD68}"/>
                  </a:ext>
                </a:extLst>
              </p:cNvPr>
              <p:cNvSpPr/>
              <p:nvPr/>
            </p:nvSpPr>
            <p:spPr bwMode="auto">
              <a:xfrm>
                <a:off x="899885" y="2685143"/>
                <a:ext cx="144000" cy="144000"/>
              </a:xfrm>
              <a:prstGeom prst="rtTriangle">
                <a:avLst/>
              </a:prstGeom>
              <a:solidFill>
                <a:srgbClr val="3545E8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ahoma" charset="0"/>
                </a:endParaRPr>
              </a:p>
            </p:txBody>
          </p:sp>
          <p:sp>
            <p:nvSpPr>
              <p:cNvPr id="3" name="Right Triangle 2">
                <a:extLst>
                  <a:ext uri="{FF2B5EF4-FFF2-40B4-BE49-F238E27FC236}">
                    <a16:creationId xmlns:a16="http://schemas.microsoft.com/office/drawing/2014/main" id="{F2446CF6-2413-BE09-DD89-007E61642D3C}"/>
                  </a:ext>
                </a:extLst>
              </p:cNvPr>
              <p:cNvSpPr/>
              <p:nvPr/>
            </p:nvSpPr>
            <p:spPr bwMode="auto">
              <a:xfrm rot="10800000">
                <a:off x="899885" y="2685143"/>
                <a:ext cx="144000" cy="144000"/>
              </a:xfrm>
              <a:prstGeom prst="rtTriangle">
                <a:avLst/>
              </a:prstGeom>
              <a:solidFill>
                <a:srgbClr val="FF0000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ahoma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ABEDB5-E57E-F4BB-0E32-C84B7B431692}"/>
                </a:ext>
              </a:extLst>
            </p:cNvPr>
            <p:cNvSpPr/>
            <p:nvPr/>
          </p:nvSpPr>
          <p:spPr bwMode="auto">
            <a:xfrm>
              <a:off x="874429" y="2500473"/>
              <a:ext cx="144000" cy="144000"/>
            </a:xfrm>
            <a:prstGeom prst="rect">
              <a:avLst/>
            </a:prstGeom>
            <a:solidFill>
              <a:srgbClr val="B3B3B3"/>
            </a:solidFill>
            <a:ln w="635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8" name="Rectangle 11">
            <a:extLst>
              <a:ext uri="{FF2B5EF4-FFF2-40B4-BE49-F238E27FC236}">
                <a16:creationId xmlns:a16="http://schemas.microsoft.com/office/drawing/2014/main" id="{2E6B36FC-F4E0-F31D-8EFF-595A2E085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57588"/>
          </a:xfrm>
          <a:prstGeom prst="rect">
            <a:avLst/>
          </a:prstGeom>
          <a:gradFill flip="none" rotWithShape="1">
            <a:gsLst>
              <a:gs pos="1800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81000">
                <a:srgbClr val="FF9966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573165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Compared with MCMC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573165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introduced from Physics in the 1990s</a:t>
            </a:r>
            <a:endParaRPr lang="en-US" kern="0" dirty="0">
              <a:solidFill>
                <a:srgbClr val="573165"/>
              </a:solidFill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nstitute of Mathematical Statistics | Obituary: Peter Whittle 1927–2021">
            <a:extLst>
              <a:ext uri="{FF2B5EF4-FFF2-40B4-BE49-F238E27FC236}">
                <a16:creationId xmlns:a16="http://schemas.microsoft.com/office/drawing/2014/main" id="{582B93CD-0D23-8E63-B406-31565B18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88" y="726888"/>
            <a:ext cx="1491360" cy="1872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5B2380-16CE-890B-A7F0-FCCC9C9AF55F}"/>
              </a:ext>
            </a:extLst>
          </p:cNvPr>
          <p:cNvSpPr txBox="1"/>
          <p:nvPr/>
        </p:nvSpPr>
        <p:spPr>
          <a:xfrm>
            <a:off x="0" y="0"/>
            <a:ext cx="9144000" cy="684000"/>
          </a:xfrm>
          <a:prstGeom prst="rect">
            <a:avLst/>
          </a:prstGeom>
          <a:gradFill flip="none" rotWithShape="1">
            <a:gsLst>
              <a:gs pos="0">
                <a:srgbClr val="93B2EB"/>
              </a:gs>
              <a:gs pos="17000">
                <a:srgbClr val="0070C0">
                  <a:tint val="44500"/>
                  <a:satMod val="160000"/>
                </a:srgbClr>
              </a:gs>
              <a:gs pos="100000">
                <a:srgbClr val="DEE6F7"/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08000" rIns="36000" bIns="2520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It’s not that people weren’t interested…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F2F67-E456-EF10-4811-88C895C97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6842F"/>
              </a:clrFrom>
              <a:clrTo>
                <a:srgbClr val="E684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" y="618888"/>
            <a:ext cx="2201537" cy="1980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CDC8E0-250D-6131-0D89-7B2BB1184825}"/>
              </a:ext>
            </a:extLst>
          </p:cNvPr>
          <p:cNvSpPr txBox="1"/>
          <p:nvPr/>
        </p:nvSpPr>
        <p:spPr>
          <a:xfrm>
            <a:off x="1779733" y="769550"/>
            <a:ext cx="3435028" cy="132802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C0066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Henry Daniels FRS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C0066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President RSS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C0066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Guy Medal in Gold</a:t>
            </a:r>
            <a:endParaRPr lang="en-US" sz="2400" b="1" dirty="0">
              <a:solidFill>
                <a:srgbClr val="CC0066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E655ED-03FE-79A0-6FE8-10A88A3D7E4A}"/>
              </a:ext>
            </a:extLst>
          </p:cNvPr>
          <p:cNvSpPr txBox="1"/>
          <p:nvPr/>
        </p:nvSpPr>
        <p:spPr>
          <a:xfrm>
            <a:off x="6375624" y="740565"/>
            <a:ext cx="2741873" cy="200906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A7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Interview with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A7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Peter Whittle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A7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FRS FRSNZ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A7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Statistical Science 1993</a:t>
            </a:r>
            <a:endParaRPr lang="en-US" sz="2000" b="1" dirty="0">
              <a:solidFill>
                <a:srgbClr val="0070A7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9C075-32C9-ABF6-7290-8B8AF14B3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7827" r="9815" b="7636"/>
          <a:stretch/>
        </p:blipFill>
        <p:spPr>
          <a:xfrm>
            <a:off x="683047" y="2684438"/>
            <a:ext cx="7777907" cy="40998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220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6857B9-D5CC-155A-9C49-EC1A2B8E8BF0}"/>
              </a:ext>
            </a:extLst>
          </p:cNvPr>
          <p:cNvSpPr txBox="1"/>
          <p:nvPr/>
        </p:nvSpPr>
        <p:spPr>
          <a:xfrm>
            <a:off x="-1" y="-1"/>
            <a:ext cx="9144000" cy="648997"/>
          </a:xfrm>
          <a:prstGeom prst="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72000" rIns="72000" bIns="144000" rtlCol="0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b="1" dirty="0">
                <a:solidFill>
                  <a:srgbClr val="474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it’s not that the approximation isn’t accurate</a:t>
            </a: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srgbClr val="4747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039959-6D71-6177-0A57-4EA17EB87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8895" r="38072" b="13030"/>
          <a:stretch/>
        </p:blipFill>
        <p:spPr>
          <a:xfrm>
            <a:off x="665999" y="914400"/>
            <a:ext cx="7812000" cy="5737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B8359C-CBEF-6D4D-217E-5F3CEC713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6842F"/>
              </a:clrFrom>
              <a:clrTo>
                <a:srgbClr val="E684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5" y="1167736"/>
            <a:ext cx="721611" cy="6489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3251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565495C-54D3-D1E9-9D0C-FA991A48A87F}"/>
              </a:ext>
            </a:extLst>
          </p:cNvPr>
          <p:cNvGrpSpPr/>
          <p:nvPr/>
        </p:nvGrpSpPr>
        <p:grpSpPr>
          <a:xfrm>
            <a:off x="571633" y="3959913"/>
            <a:ext cx="2391900" cy="2788617"/>
            <a:chOff x="970614" y="1092825"/>
            <a:chExt cx="2391900" cy="27886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89AD88-8F8C-258C-A558-049851C50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3" t="5197" r="11003" b="37704"/>
            <a:stretch/>
          </p:blipFill>
          <p:spPr>
            <a:xfrm>
              <a:off x="1113833" y="1092825"/>
              <a:ext cx="2179460" cy="2304000"/>
            </a:xfrm>
            <a:prstGeom prst="rect">
              <a:avLst/>
            </a:prstGeom>
          </p:spPr>
        </p:pic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F9EA1740-4463-FC1F-27E7-FA746DB2E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614" y="3481332"/>
              <a:ext cx="23919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rIns="36000">
              <a:spAutoFit/>
            </a:bodyPr>
            <a:lstStyle/>
            <a:p>
              <a:pPr marL="972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74774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Arial"/>
                </a:rPr>
                <a:t>Joey Wei Zhang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E22FA07-90D2-AB47-71B3-3EA0351FBE03}"/>
              </a:ext>
            </a:extLst>
          </p:cNvPr>
          <p:cNvGrpSpPr/>
          <p:nvPr/>
        </p:nvGrpSpPr>
        <p:grpSpPr>
          <a:xfrm>
            <a:off x="858073" y="994071"/>
            <a:ext cx="1923820" cy="3025377"/>
            <a:chOff x="406384" y="994071"/>
            <a:chExt cx="1923820" cy="3025377"/>
          </a:xfrm>
        </p:grpSpPr>
        <p:pic>
          <p:nvPicPr>
            <p:cNvPr id="5" name="Picture 2" descr="https://media-exp1.licdn.com/dms/image/C4D03AQGbbL21P4Cf5w/profile-displayphoto-shrink_200_200/0/1516613666521?e=1619654400&amp;v=beta&amp;t=p_y-XWvsgWV-_whG86V2O2yYY-FK_3bqLZx58ocVQJQ">
              <a:extLst>
                <a:ext uri="{FF2B5EF4-FFF2-40B4-BE49-F238E27FC236}">
                  <a16:creationId xmlns:a16="http://schemas.microsoft.com/office/drawing/2014/main" id="{4F37D632-E3B9-367E-DB21-2785F5558A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1" t="7420" r="12044"/>
            <a:stretch/>
          </p:blipFill>
          <p:spPr bwMode="auto">
            <a:xfrm>
              <a:off x="407804" y="994071"/>
              <a:ext cx="1922400" cy="2344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6E326942-DDB1-D00F-6FB0-79C61A86F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384" y="3262644"/>
              <a:ext cx="1923820" cy="756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74774"/>
                  </a:solidFill>
                  <a:effectLst/>
                  <a:uLnTx/>
                  <a:uFillTx/>
                  <a:latin typeface="Segoe Print" panose="02000600000000000000" pitchFamily="2" charset="0"/>
                  <a:cs typeface="Arial"/>
                </a:rPr>
                <a:t>Richard Vale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Wingdings" panose="05000000000000000000" pitchFamily="2" charset="2"/>
              </a:endParaRPr>
            </a:p>
          </p:txBody>
        </p:sp>
      </p:grpSp>
      <p:sp>
        <p:nvSpPr>
          <p:cNvPr id="2" name="AutoShape 7">
            <a:extLst>
              <a:ext uri="{FF2B5EF4-FFF2-40B4-BE49-F238E27FC236}">
                <a16:creationId xmlns:a16="http://schemas.microsoft.com/office/drawing/2014/main" id="{ED61205E-609C-4FA5-D72E-197086A79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787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" tIns="144000" rIns="18000"/>
          <a:lstStyle/>
          <a:p>
            <a:pPr marL="85725" indent="-85725"/>
            <a:r>
              <a:rPr lang="en-US" b="1" dirty="0">
                <a:solidFill>
                  <a:srgbClr val="474773"/>
                </a:solidFill>
              </a:rPr>
              <a:t>The accuracy is astonishing!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BBDB424-7C4A-5A23-98CF-11B003557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122" y="994071"/>
            <a:ext cx="5580000" cy="2343600"/>
          </a:xfrm>
          <a:prstGeom prst="snipRoundRect">
            <a:avLst/>
          </a:prstGeom>
          <a:ln>
            <a:solidFill>
              <a:srgbClr val="474773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144000" rIns="0" bIns="180000">
            <a:noAutofit/>
          </a:bodyPr>
          <a:lstStyle/>
          <a:p>
            <a:pPr marL="97200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Vale </a:t>
            </a:r>
            <a:r>
              <a:rPr lang="en-US" sz="2800" b="1" dirty="0" err="1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inadvertantly</a:t>
            </a:r>
            <a:r>
              <a:rPr lang="en-US" sz="2800" b="1" dirty="0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derived an </a:t>
            </a:r>
          </a:p>
          <a:p>
            <a:pPr marL="97200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D32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exact solution</a:t>
            </a:r>
          </a:p>
          <a:p>
            <a:pPr marL="97200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one specific model</a:t>
            </a:r>
            <a:endParaRPr lang="en-US" sz="2800" b="1" dirty="0">
              <a:solidFill>
                <a:srgbClr val="D327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E4E2D4B5-9BB6-249A-49A5-D5FFBDD9E81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094122" y="3959913"/>
            <a:ext cx="5580000" cy="2303966"/>
          </a:xfrm>
          <a:prstGeom prst="snipRoundRect">
            <a:avLst/>
          </a:prstGeom>
          <a:ln>
            <a:solidFill>
              <a:srgbClr val="474773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144000" rIns="0" bIns="180000">
            <a:noAutofit/>
          </a:bodyPr>
          <a:lstStyle/>
          <a:p>
            <a:pPr marL="97200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Joey Zhang (PhD </a:t>
            </a:r>
            <a:r>
              <a:rPr lang="en-US" sz="2800" b="1" dirty="0" err="1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UoA</a:t>
            </a:r>
            <a:r>
              <a:rPr lang="en-US" sz="2800" b="1" dirty="0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implemented the </a:t>
            </a:r>
          </a:p>
          <a:p>
            <a:pPr marL="97200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32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saddlepoint</a:t>
            </a:r>
            <a:r>
              <a:rPr lang="en-US" sz="2800" b="1" dirty="0">
                <a:solidFill>
                  <a:srgbClr val="D32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approximation</a:t>
            </a:r>
          </a:p>
          <a:p>
            <a:pPr marL="97200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AAAAC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same model …</a:t>
            </a:r>
            <a:endParaRPr lang="en-US" sz="2800" b="1" dirty="0">
              <a:solidFill>
                <a:srgbClr val="D327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534"/>
            <a:ext cx="9144000" cy="6105466"/>
          </a:xfrm>
          <a:prstGeom prst="rect">
            <a:avLst/>
          </a:prstGeom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0"/>
            <a:ext cx="9144000" cy="7787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" tIns="144000" rIns="18000"/>
          <a:lstStyle/>
          <a:p>
            <a:pPr marL="85725" indent="-85725"/>
            <a:r>
              <a:rPr lang="en-US" b="1" dirty="0">
                <a:solidFill>
                  <a:srgbClr val="474773"/>
                </a:solidFill>
              </a:rPr>
              <a:t>The accuracy is astonishing!</a:t>
            </a:r>
          </a:p>
        </p:txBody>
      </p:sp>
    </p:spTree>
    <p:extLst>
      <p:ext uri="{BB962C8B-B14F-4D97-AF65-F5344CB8AC3E}">
        <p14:creationId xmlns:p14="http://schemas.microsoft.com/office/powerpoint/2010/main" val="3781969696"/>
      </p:ext>
    </p:extLst>
  </p:cSld>
  <p:clrMapOvr>
    <a:masterClrMapping/>
  </p:clrMapOvr>
  <p:transition spd="slow">
    <p:strips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895865"/>
            <a:ext cx="91440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000" rIns="144000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474773"/>
                </a:solidFill>
                <a:latin typeface="Arial" charset="0"/>
              </a:rPr>
              <a:t>Jesse’s is the first analysis of the        </a:t>
            </a: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approximation error </a:t>
            </a:r>
            <a:r>
              <a:rPr lang="en-US" sz="2800" b="1" dirty="0">
                <a:solidFill>
                  <a:srgbClr val="474773"/>
                </a:solidFill>
                <a:latin typeface="Arial" charset="0"/>
              </a:rPr>
              <a:t>in an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estimation context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474773"/>
                </a:solidFill>
                <a:latin typeface="Arial" charset="0"/>
              </a:rPr>
              <a:t>He showed the </a:t>
            </a:r>
            <a:r>
              <a:rPr lang="en-US" sz="2800" b="1" dirty="0">
                <a:solidFill>
                  <a:srgbClr val="B800B8"/>
                </a:solidFill>
                <a:latin typeface="Arial" charset="0"/>
              </a:rPr>
              <a:t>estimates</a:t>
            </a:r>
            <a:r>
              <a:rPr lang="en-US" sz="2800" b="1" dirty="0">
                <a:solidFill>
                  <a:srgbClr val="474773"/>
                </a:solidFill>
                <a:latin typeface="Arial" charset="0"/>
              </a:rPr>
              <a:t> are </a:t>
            </a:r>
            <a:r>
              <a:rPr lang="en-US" sz="2800" b="1" dirty="0">
                <a:solidFill>
                  <a:srgbClr val="0094C8"/>
                </a:solidFill>
                <a:latin typeface="Arial" charset="0"/>
              </a:rPr>
              <a:t>more accurate </a:t>
            </a:r>
            <a:r>
              <a:rPr lang="en-US" sz="2800" b="1" dirty="0">
                <a:solidFill>
                  <a:srgbClr val="474773"/>
                </a:solidFill>
                <a:latin typeface="Arial" charset="0"/>
              </a:rPr>
              <a:t>than the </a:t>
            </a:r>
            <a:r>
              <a:rPr lang="en-US" sz="2800" b="1" dirty="0">
                <a:solidFill>
                  <a:srgbClr val="474774"/>
                </a:solidFill>
                <a:latin typeface="Arial" charset="0"/>
              </a:rPr>
              <a:t>probability distribution </a:t>
            </a:r>
            <a:r>
              <a:rPr lang="en-US" sz="2800" b="1" dirty="0">
                <a:solidFill>
                  <a:srgbClr val="474773"/>
                </a:solidFill>
                <a:latin typeface="Arial" charset="0"/>
              </a:rPr>
              <a:t>on which they’re based!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0" y="0"/>
            <a:ext cx="9144000" cy="7191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" tIns="72000" rIns="18000"/>
          <a:lstStyle/>
          <a:p>
            <a:pPr marL="85725" indent="-85725"/>
            <a:r>
              <a:rPr lang="en-US" b="1" dirty="0">
                <a:solidFill>
                  <a:srgbClr val="474773"/>
                </a:solidFill>
              </a:rPr>
              <a:t>A theory to explain why it’s so good…?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F40F8C-4160-B3D4-AD83-809BF3AF1724}"/>
              </a:ext>
            </a:extLst>
          </p:cNvPr>
          <p:cNvGrpSpPr/>
          <p:nvPr/>
        </p:nvGrpSpPr>
        <p:grpSpPr>
          <a:xfrm>
            <a:off x="0" y="719192"/>
            <a:ext cx="9144000" cy="2904825"/>
            <a:chOff x="0" y="1008000"/>
            <a:chExt cx="9144000" cy="2904825"/>
          </a:xfrm>
        </p:grpSpPr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2350B353-B2F6-3E0D-56EF-909475477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252681"/>
              <a:ext cx="9144000" cy="6601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tIns="180000" rIns="36000" bIns="108000">
              <a:spAutoFit/>
            </a:bodyPr>
            <a:lstStyle/>
            <a:p>
              <a:pPr marL="972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Arial"/>
                </a:rPr>
                <a:t>Jesse Goodman</a:t>
              </a:r>
              <a:r>
                <a:rPr lang="en-US" sz="2400" b="1" kern="0" dirty="0">
                  <a:solidFill>
                    <a:srgbClr val="0070C0"/>
                  </a:solidFill>
                  <a:latin typeface="Segoe Print" panose="02000600000000000000" pitchFamily="2" charset="0"/>
                  <a:cs typeface="Arial"/>
                </a:rPr>
                <a:t>: Annals of Statistics, 2022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endParaRPr>
            </a:p>
          </p:txBody>
        </p:sp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FB2762F-988B-77F7-0023-8C11BA9E5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8" t="11779" r="10663" b="40624"/>
            <a:stretch/>
          </p:blipFill>
          <p:spPr>
            <a:xfrm>
              <a:off x="2178629" y="1008000"/>
              <a:ext cx="6965371" cy="226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3971F1-A7BA-FF9F-E3A5-ADE7E44B9979}"/>
                </a:ext>
              </a:extLst>
            </p:cNvPr>
            <p:cNvSpPr/>
            <p:nvPr/>
          </p:nvSpPr>
          <p:spPr bwMode="auto">
            <a:xfrm>
              <a:off x="0" y="1008000"/>
              <a:ext cx="2232000" cy="2304000"/>
            </a:xfrm>
            <a:prstGeom prst="rect">
              <a:avLst/>
            </a:prstGeom>
            <a:solidFill>
              <a:srgbClr val="FFFFFF"/>
            </a:solidFill>
            <a:ln w="635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</a:endParaRPr>
            </a:p>
          </p:txBody>
        </p:sp>
        <p:pic>
          <p:nvPicPr>
            <p:cNvPr id="4" name="Picture 2" descr="Profile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19" y="1050341"/>
              <a:ext cx="2232000" cy="223200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TERMS &amp; CONDITIONS APPLY stock illustration. Illustration of marked -  86681764">
            <a:extLst>
              <a:ext uri="{FF2B5EF4-FFF2-40B4-BE49-F238E27FC236}">
                <a16:creationId xmlns:a16="http://schemas.microsoft.com/office/drawing/2014/main" id="{A45AE518-2C98-E62C-C160-FD75DF935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4" b="24667"/>
          <a:stretch/>
        </p:blipFill>
        <p:spPr bwMode="auto">
          <a:xfrm rot="480000">
            <a:off x="5929331" y="5985231"/>
            <a:ext cx="1980780" cy="78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CEFA80-5AE7-42AA-2B00-B74FE5B05E62}"/>
              </a:ext>
            </a:extLst>
          </p:cNvPr>
          <p:cNvGrpSpPr/>
          <p:nvPr/>
        </p:nvGrpSpPr>
        <p:grpSpPr>
          <a:xfrm rot="21042791">
            <a:off x="3688396" y="5536567"/>
            <a:ext cx="1590936" cy="1654125"/>
            <a:chOff x="6102531" y="4126946"/>
            <a:chExt cx="2960001" cy="2504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4FAEAB-CD4A-47DA-C84D-7E76839C7A21}"/>
                </a:ext>
              </a:extLst>
            </p:cNvPr>
            <p:cNvSpPr/>
            <p:nvPr/>
          </p:nvSpPr>
          <p:spPr bwMode="auto">
            <a:xfrm>
              <a:off x="6183086" y="5049083"/>
              <a:ext cx="2824436" cy="742117"/>
            </a:xfrm>
            <a:prstGeom prst="rect">
              <a:avLst/>
            </a:prstGeom>
            <a:solidFill>
              <a:srgbClr val="FFEDE2"/>
            </a:solidFill>
            <a:ln w="635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</a:endParaRPr>
            </a:p>
          </p:txBody>
        </p:sp>
        <p:pic>
          <p:nvPicPr>
            <p:cNvPr id="15" name="Picture 2" descr="You Win Text Sign on Explosion Blast As Game Symbol or Comic Humor Winner  Competition Vector Flat Cartoon Image Stock Vector - Illustration of  design, background: 166212481">
              <a:extLst>
                <a:ext uri="{FF2B5EF4-FFF2-40B4-BE49-F238E27FC236}">
                  <a16:creationId xmlns:a16="http://schemas.microsoft.com/office/drawing/2014/main" id="{B373AC10-5F3C-1221-96B6-5B03008B6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531" y="4126946"/>
              <a:ext cx="2960001" cy="250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Wow Images – Browse 661,939 Stock Photos, Vectors, and Video ...">
            <a:extLst>
              <a:ext uri="{FF2B5EF4-FFF2-40B4-BE49-F238E27FC236}">
                <a16:creationId xmlns:a16="http://schemas.microsoft.com/office/drawing/2014/main" id="{E09617B1-EAA7-AD12-12AF-FFB4C380A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8" y="5563517"/>
            <a:ext cx="2284768" cy="16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nstitute of Mathematical Statistics | Obituary: Peter Whittle 1927–2021">
            <a:extLst>
              <a:ext uri="{FF2B5EF4-FFF2-40B4-BE49-F238E27FC236}">
                <a16:creationId xmlns:a16="http://schemas.microsoft.com/office/drawing/2014/main" id="{FBD73F14-08B8-69DC-4BDB-C6C8A63E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1" y="3323283"/>
            <a:ext cx="1061160" cy="1332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D0E9FF-D119-0ED6-1D4F-52F26C3B7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6842F"/>
              </a:clrFrom>
              <a:clrTo>
                <a:srgbClr val="E684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" y="960414"/>
            <a:ext cx="1481034" cy="1332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9181A-CCD5-60DA-D17C-5FF2EA43D682}"/>
              </a:ext>
            </a:extLst>
          </p:cNvPr>
          <p:cNvSpPr txBox="1"/>
          <p:nvPr/>
        </p:nvSpPr>
        <p:spPr>
          <a:xfrm>
            <a:off x="72119" y="2301702"/>
            <a:ext cx="1390011" cy="91940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C0066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Henry Daniels</a:t>
            </a:r>
            <a:endParaRPr lang="en-US" sz="2400" b="1" dirty="0">
              <a:solidFill>
                <a:srgbClr val="CC0066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7FC9C-F5D4-9A8F-3AC7-40F959478840}"/>
              </a:ext>
            </a:extLst>
          </p:cNvPr>
          <p:cNvSpPr txBox="1"/>
          <p:nvPr/>
        </p:nvSpPr>
        <p:spPr>
          <a:xfrm>
            <a:off x="-91378" y="4579267"/>
            <a:ext cx="1715498" cy="208901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A7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Interview with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A7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Peter Whittle</a:t>
            </a: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A7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1993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24AD7-3636-D468-5EB5-B9694CCCBD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14960" r="30964" b="9395"/>
          <a:stretch/>
        </p:blipFill>
        <p:spPr>
          <a:xfrm rot="220989">
            <a:off x="1789299" y="1047165"/>
            <a:ext cx="6895162" cy="4763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4E64FF-8257-89D3-8FE2-A08781D4E99D}"/>
              </a:ext>
            </a:extLst>
          </p:cNvPr>
          <p:cNvSpPr txBox="1"/>
          <p:nvPr/>
        </p:nvSpPr>
        <p:spPr>
          <a:xfrm>
            <a:off x="0" y="0"/>
            <a:ext cx="9144000" cy="648997"/>
          </a:xfrm>
          <a:prstGeom prst="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72000" rIns="72000" bIns="144000" rtlCol="0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b="1" dirty="0">
                <a:solidFill>
                  <a:srgbClr val="474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not even that there are no applications…</a:t>
            </a: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srgbClr val="4747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1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5856AFB-33D2-25DE-38AE-029F8426C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3201"/>
            <a:ext cx="9144000" cy="794403"/>
          </a:xfrm>
          <a:prstGeom prst="rect">
            <a:avLst/>
          </a:prstGeom>
          <a:gradFill flip="none" rotWithShape="1">
            <a:gsLst>
              <a:gs pos="88000">
                <a:srgbClr val="FCC7FF"/>
              </a:gs>
              <a:gs pos="29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180000" rIns="108000" bIns="180000" anchor="ctr" anchorCtr="0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Maybe it’s just … unfamiliar?</a:t>
            </a:r>
            <a:endParaRPr lang="en-US" sz="2800" b="1" dirty="0">
              <a:solidFill>
                <a:srgbClr val="7030A0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AA0AC11-1780-65F9-C135-7934F4151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19" y="992000"/>
            <a:ext cx="67766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spcAft>
                <a:spcPts val="600"/>
              </a:spcAft>
            </a:pPr>
            <a:r>
              <a:rPr lang="en-US" b="1" dirty="0">
                <a:solidFill>
                  <a:srgbClr val="474773"/>
                </a:solidFill>
                <a:latin typeface="Arial" charset="0"/>
              </a:rPr>
              <a:t>Random preprint, 2023:</a:t>
            </a:r>
            <a:endParaRPr lang="en-US" sz="2800" b="1" dirty="0">
              <a:solidFill>
                <a:srgbClr val="474773"/>
              </a:solidFill>
              <a:latin typeface="Arial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D3F0477-771E-ECE2-ED39-F1DC170E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0" y="1700435"/>
            <a:ext cx="7812000" cy="3237609"/>
          </a:xfrm>
          <a:prstGeom prst="round2DiagRect">
            <a:avLst/>
          </a:prstGeom>
          <a:gradFill flip="none" rotWithShape="1">
            <a:gsLst>
              <a:gs pos="0">
                <a:srgbClr val="9BDBFF"/>
              </a:gs>
              <a:gs pos="100000">
                <a:srgbClr val="EFF8FF"/>
              </a:gs>
            </a:gsLst>
            <a:lin ang="8100000" scaled="1"/>
            <a:tileRect/>
          </a:gradFill>
          <a:ln w="57150">
            <a:solidFill>
              <a:srgbClr val="474774"/>
            </a:solidFill>
            <a:miter lim="800000"/>
            <a:headEnd/>
            <a:tailEnd/>
          </a:ln>
        </p:spPr>
        <p:txBody>
          <a:bodyPr wrap="square" lIns="180000" tIns="252000" rIns="180000" bIns="360000">
            <a:no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2800" dirty="0">
                <a:solidFill>
                  <a:srgbClr val="A20000"/>
                </a:solidFill>
                <a:latin typeface="Arial Rounded MT Bold" panose="020F0704030504030204" pitchFamily="34" charset="0"/>
              </a:rPr>
              <a:t>We are also aware of the </a:t>
            </a:r>
            <a:r>
              <a:rPr lang="en-US" sz="2800" dirty="0" err="1">
                <a:solidFill>
                  <a:srgbClr val="A20000"/>
                </a:solidFill>
                <a:latin typeface="Arial Rounded MT Bold" panose="020F0704030504030204" pitchFamily="34" charset="0"/>
              </a:rPr>
              <a:t>saddlepoint</a:t>
            </a:r>
            <a:r>
              <a:rPr lang="en-US" sz="2800" dirty="0">
                <a:solidFill>
                  <a:srgbClr val="A20000"/>
                </a:solidFill>
                <a:latin typeface="Arial Rounded MT Bold" panose="020F0704030504030204" pitchFamily="34" charset="0"/>
              </a:rPr>
              <a:t> approximation as an alternative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4F8A"/>
                </a:solidFill>
                <a:latin typeface="Arial Rounded MT Bold" panose="020F0704030504030204" pitchFamily="34" charset="0"/>
              </a:rPr>
              <a:t>However, we suspect that this method won’t work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573165"/>
                </a:solidFill>
                <a:latin typeface="Segoe Print" panose="02000600000000000000" pitchFamily="2" charset="0"/>
              </a:rPr>
              <a:t>(I’m paraphrasing)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DFEE3-EB23-8039-4C08-3DDBA4297741}"/>
              </a:ext>
            </a:extLst>
          </p:cNvPr>
          <p:cNvSpPr txBox="1"/>
          <p:nvPr/>
        </p:nvSpPr>
        <p:spPr>
          <a:xfrm>
            <a:off x="5347125" y="5129546"/>
            <a:ext cx="3609586" cy="1622450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80000" rIns="72000" bIns="144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Perhaps a bit intimidating?</a:t>
            </a:r>
          </a:p>
        </p:txBody>
      </p:sp>
    </p:spTree>
    <p:extLst>
      <p:ext uri="{BB962C8B-B14F-4D97-AF65-F5344CB8AC3E}">
        <p14:creationId xmlns:p14="http://schemas.microsoft.com/office/powerpoint/2010/main" val="393590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1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uiExpand="1" build="p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5856AFB-33D2-25DE-38AE-029F8426C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3201"/>
            <a:ext cx="9144000" cy="794403"/>
          </a:xfrm>
          <a:prstGeom prst="rect">
            <a:avLst/>
          </a:prstGeom>
          <a:gradFill flip="none" rotWithShape="1">
            <a:gsLst>
              <a:gs pos="88000">
                <a:srgbClr val="FCC7FF"/>
              </a:gs>
              <a:gs pos="29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180000" rIns="108000" bIns="18000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Maybe it’s just … unfamiliar?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AA0AC11-1780-65F9-C135-7934F4151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18" y="992000"/>
            <a:ext cx="9000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474773"/>
                </a:solidFill>
                <a:latin typeface="Arial" charset="0"/>
                <a:cs typeface="Arial"/>
              </a:rPr>
              <a:t>Godrick’s</a:t>
            </a:r>
            <a:r>
              <a:rPr lang="en-US" b="1" dirty="0">
                <a:solidFill>
                  <a:srgbClr val="474773"/>
                </a:solidFill>
                <a:latin typeface="Arial" charset="0"/>
                <a:cs typeface="Arial"/>
              </a:rPr>
              <a:t> 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oftware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will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take care of it!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D3F0477-771E-ECE2-ED39-F1DC170E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0" y="1700435"/>
            <a:ext cx="7812000" cy="3237609"/>
          </a:xfrm>
          <a:prstGeom prst="round2DiagRect">
            <a:avLst/>
          </a:prstGeom>
          <a:gradFill flip="none" rotWithShape="1">
            <a:gsLst>
              <a:gs pos="0">
                <a:srgbClr val="9BDBFF"/>
              </a:gs>
              <a:gs pos="100000">
                <a:srgbClr val="EFF8FF"/>
              </a:gs>
            </a:gsLst>
            <a:lin ang="8100000" scaled="1"/>
            <a:tileRect/>
          </a:gradFill>
          <a:ln w="57150">
            <a:solidFill>
              <a:srgbClr val="474774"/>
            </a:solidFill>
            <a:miter lim="800000"/>
            <a:headEnd/>
            <a:tailEnd/>
          </a:ln>
        </p:spPr>
        <p:txBody>
          <a:bodyPr wrap="square" lIns="180000" tIns="252000" rIns="180000" bIns="36000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C0D5BFB-7C50-E436-4224-491381CE71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24728" r="6387" b="47111"/>
          <a:stretch/>
        </p:blipFill>
        <p:spPr>
          <a:xfrm>
            <a:off x="793215" y="3602523"/>
            <a:ext cx="7740000" cy="116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52BFD-2296-6182-1762-14761EB00E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9" t="2847" r="28415" b="43521"/>
          <a:stretch/>
        </p:blipFill>
        <p:spPr>
          <a:xfrm>
            <a:off x="965773" y="1823989"/>
            <a:ext cx="1552555" cy="18756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B3795-DAA9-6A40-4CE4-243C5444D2AF}"/>
              </a:ext>
            </a:extLst>
          </p:cNvPr>
          <p:cNvSpPr txBox="1"/>
          <p:nvPr/>
        </p:nvSpPr>
        <p:spPr>
          <a:xfrm>
            <a:off x="5347125" y="5129546"/>
            <a:ext cx="3609586" cy="1622450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80000" rIns="72000" bIns="144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Perhaps a bit intimidating?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BC089FB-F506-1882-B5BD-5EAD4332D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311" y="1973466"/>
            <a:ext cx="5629619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000" rIns="144000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474773"/>
                </a:solidFill>
                <a:latin typeface="Arial" charset="0"/>
              </a:rPr>
              <a:t>Godrick</a:t>
            </a:r>
            <a:r>
              <a:rPr lang="en-US" sz="2800" b="1" dirty="0">
                <a:solidFill>
                  <a:srgbClr val="474773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74773"/>
                </a:solidFill>
                <a:latin typeface="Arial" charset="0"/>
              </a:rPr>
              <a:t>Oketch</a:t>
            </a:r>
            <a:r>
              <a:rPr lang="en-US" sz="2800" b="1" dirty="0">
                <a:solidFill>
                  <a:srgbClr val="474773"/>
                </a:solidFill>
                <a:latin typeface="Arial" charset="0"/>
              </a:rPr>
              <a:t> (nearly-PhD):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474773"/>
                </a:solidFill>
                <a:latin typeface="Arial" charset="0"/>
              </a:rPr>
              <a:t>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computational framework</a:t>
            </a:r>
            <a:br>
              <a:rPr lang="en-US" sz="2400" b="1" dirty="0">
                <a:solidFill>
                  <a:srgbClr val="FF0000"/>
                </a:solidFill>
                <a:latin typeface="Arial" charset="0"/>
              </a:rPr>
            </a:br>
            <a:r>
              <a:rPr lang="en-US" sz="2400" b="1" dirty="0">
                <a:solidFill>
                  <a:srgbClr val="474773"/>
                </a:solidFill>
                <a:latin typeface="Arial" charset="0"/>
              </a:rPr>
              <a:t>for automatic </a:t>
            </a:r>
            <a:r>
              <a:rPr lang="en-US" sz="2400" b="1" dirty="0" err="1">
                <a:solidFill>
                  <a:srgbClr val="474773"/>
                </a:solidFill>
                <a:latin typeface="Arial" charset="0"/>
              </a:rPr>
              <a:t>saddlepoint</a:t>
            </a:r>
            <a:r>
              <a:rPr lang="en-US" sz="2400" b="1" dirty="0">
                <a:solidFill>
                  <a:srgbClr val="474773"/>
                </a:solidFill>
                <a:latin typeface="Arial" charset="0"/>
              </a:rPr>
              <a:t> magic</a:t>
            </a:r>
            <a:endParaRPr lang="en-US" sz="2800" b="1" dirty="0">
              <a:solidFill>
                <a:srgbClr val="474773"/>
              </a:solidFill>
              <a:latin typeface="Arial" charset="0"/>
            </a:endParaRPr>
          </a:p>
        </p:txBody>
      </p:sp>
      <p:pic>
        <p:nvPicPr>
          <p:cNvPr id="2050" name="Picture 2" descr="Amazing Word Pop Art Retro Vector Stock Vector (Royalty Free) 1112511371 |  Shutterstock">
            <a:extLst>
              <a:ext uri="{FF2B5EF4-FFF2-40B4-BE49-F238E27FC236}">
                <a16:creationId xmlns:a16="http://schemas.microsoft.com/office/drawing/2014/main" id="{D4C37CCB-69DF-C5BB-C33A-70583527A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3"/>
          <a:stretch/>
        </p:blipFill>
        <p:spPr bwMode="auto">
          <a:xfrm>
            <a:off x="5544976" y="4166824"/>
            <a:ext cx="3411735" cy="33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5592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023A7CB-98CB-044E-55F7-6C0AC8575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9143999" cy="868680"/>
          </a:xfrm>
          <a:prstGeom prst="rect">
            <a:avLst/>
          </a:prstGeom>
          <a:gradFill flip="none" rotWithShape="1">
            <a:gsLst>
              <a:gs pos="0">
                <a:srgbClr val="5385CA">
                  <a:tint val="66000"/>
                  <a:satMod val="160000"/>
                </a:srgbClr>
              </a:gs>
              <a:gs pos="50000">
                <a:srgbClr val="5385CA">
                  <a:tint val="44500"/>
                  <a:satMod val="160000"/>
                </a:srgbClr>
              </a:gs>
              <a:gs pos="100000">
                <a:srgbClr val="5385CA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tIns="144000"/>
          <a:lstStyle/>
          <a:p>
            <a:pPr marL="85725" marR="0" lvl="0" indent="-85725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The Hauraki Gulf is home to… </a:t>
            </a:r>
          </a:p>
        </p:txBody>
      </p:sp>
      <p:pic>
        <p:nvPicPr>
          <p:cNvPr id="5" name="Picture 10" descr="waiheke landscape - waiheke island stock pictures, royalty-free photos &amp; images">
            <a:extLst>
              <a:ext uri="{FF2B5EF4-FFF2-40B4-BE49-F238E27FC236}">
                <a16:creationId xmlns:a16="http://schemas.microsoft.com/office/drawing/2014/main" id="{CB65DF28-80E0-AA73-B90E-CF54E032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1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932FFFF6-5DBB-50CA-5B65-234372FA3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2000" rIns="720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So what did all this have to do with     Ecology 3 again…?</a:t>
            </a:r>
            <a:endParaRPr kumimoji="0" lang="en-NZ" sz="3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87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2998" y="3676050"/>
            <a:ext cx="4386649" cy="29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l" eaLnBrk="0" hangingPunct="0">
              <a:spcBef>
                <a:spcPct val="40000"/>
              </a:spcBef>
            </a:pPr>
            <a:r>
              <a:rPr lang="en-US" dirty="0">
                <a:solidFill>
                  <a:srgbClr val="474774"/>
                </a:solidFill>
                <a:latin typeface="Arial" charset="0"/>
              </a:rPr>
              <a:t>Info for each animal:</a:t>
            </a:r>
          </a:p>
          <a:p>
            <a:pPr algn="l" eaLnBrk="0" hangingPunct="0">
              <a:spcBef>
                <a:spcPts val="0"/>
              </a:spcBef>
            </a:pPr>
            <a:r>
              <a:rPr lang="en-US" b="1" dirty="0">
                <a:solidFill>
                  <a:srgbClr val="474774"/>
                </a:solidFill>
                <a:latin typeface="Arial" charset="0"/>
              </a:rPr>
              <a:t>   </a:t>
            </a:r>
            <a:r>
              <a:rPr lang="en-US" dirty="0">
                <a:solidFill>
                  <a:srgbClr val="474774"/>
                </a:solidFill>
                <a:latin typeface="Arial" charset="0"/>
              </a:rPr>
              <a:t>1</a:t>
            </a:r>
            <a:r>
              <a:rPr lang="en-US" b="1" dirty="0">
                <a:solidFill>
                  <a:srgbClr val="474774"/>
                </a:solidFill>
                <a:latin typeface="Arial" charset="0"/>
              </a:rPr>
              <a:t>	   0 1 0 0 1 0</a:t>
            </a:r>
          </a:p>
          <a:p>
            <a:pPr algn="l">
              <a:spcBef>
                <a:spcPct val="40000"/>
              </a:spcBef>
            </a:pPr>
            <a:r>
              <a:rPr lang="en-US" dirty="0">
                <a:solidFill>
                  <a:srgbClr val="474774"/>
                </a:solidFill>
                <a:latin typeface="Arial" charset="0"/>
              </a:rPr>
              <a:t>   2	   </a:t>
            </a:r>
            <a:r>
              <a:rPr lang="en-US" b="1" dirty="0">
                <a:solidFill>
                  <a:srgbClr val="474774"/>
                </a:solidFill>
                <a:latin typeface="Arial" charset="0"/>
              </a:rPr>
              <a:t>1 0 0 0 0 0</a:t>
            </a:r>
          </a:p>
          <a:p>
            <a:pPr algn="l">
              <a:spcBef>
                <a:spcPct val="40000"/>
              </a:spcBef>
            </a:pPr>
            <a:r>
              <a:rPr lang="en-US" dirty="0">
                <a:solidFill>
                  <a:srgbClr val="474774"/>
                </a:solidFill>
                <a:latin typeface="Arial" charset="0"/>
              </a:rPr>
              <a:t>   3	   </a:t>
            </a:r>
            <a:r>
              <a:rPr lang="en-US" b="1" dirty="0">
                <a:solidFill>
                  <a:srgbClr val="474774"/>
                </a:solidFill>
                <a:latin typeface="Arial" charset="0"/>
              </a:rPr>
              <a:t>0 0 0 0 1 1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474774"/>
                </a:solidFill>
                <a:latin typeface="Arial" charset="0"/>
              </a:rPr>
              <a:t>   </a:t>
            </a:r>
            <a:r>
              <a:rPr lang="en-US" sz="1400" b="1" dirty="0">
                <a:solidFill>
                  <a:srgbClr val="474774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474774"/>
                </a:solidFill>
                <a:latin typeface="Arial" charset="0"/>
              </a:rPr>
              <a:t>:            :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6DD6193B-E186-5A3F-ED95-39BB9F0D0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10375"/>
          </a:xfrm>
          <a:prstGeom prst="rect">
            <a:avLst/>
          </a:prstGeom>
          <a:gradFill flip="none" rotWithShape="1">
            <a:gsLst>
              <a:gs pos="1000">
                <a:srgbClr val="D9D9D9"/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NZ" sz="3600" b="1" kern="0" dirty="0">
                <a:solidFill>
                  <a:srgbClr val="808080">
                    <a:lumMod val="50000"/>
                  </a:srgbClr>
                </a:solidFill>
                <a:latin typeface="Arial" charset="0"/>
                <a:cs typeface="Arial"/>
              </a:rPr>
              <a:t>Meet the data not of your dreams</a:t>
            </a:r>
            <a:endParaRPr kumimoji="0" lang="en-NZ" sz="2800" b="1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charset="0"/>
              <a:cs typeface="Arial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3C55E08-0209-FB6A-B061-3A34F80DD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000" y="1018879"/>
            <a:ext cx="6840000" cy="1191816"/>
          </a:xfrm>
          <a:prstGeom prst="roundRect">
            <a:avLst/>
          </a:prstGeom>
          <a:solidFill>
            <a:srgbClr val="FFFFFF"/>
          </a:soli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4B4B"/>
                </a:solidFill>
                <a:latin typeface="Segoe Print" panose="02000600000000000000" pitchFamily="2" charset="0"/>
              </a:rPr>
              <a:t>What if we can’t observe the  things we want to model?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349DBAF-2F72-CF2E-88A6-E1ABD1D0D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541" y="2448000"/>
            <a:ext cx="37837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</a:pPr>
            <a:r>
              <a:rPr lang="en-US" b="1" dirty="0">
                <a:solidFill>
                  <a:srgbClr val="0070C0"/>
                </a:solidFill>
                <a:latin typeface="Arial" charset="0"/>
              </a:rPr>
              <a:t>What we actually observe</a:t>
            </a:r>
            <a:endParaRPr lang="en-US" sz="4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DA73DFC-29EB-73AC-6E1C-C61FE7C97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07" y="2448000"/>
            <a:ext cx="356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</a:pPr>
            <a:r>
              <a:rPr lang="en-US" b="1" dirty="0">
                <a:solidFill>
                  <a:srgbClr val="0070C0"/>
                </a:solidFill>
                <a:latin typeface="Arial" charset="0"/>
              </a:rPr>
              <a:t>What we want   to model</a:t>
            </a:r>
            <a:endParaRPr lang="en-US" sz="4400" b="1" dirty="0">
              <a:solidFill>
                <a:srgbClr val="0070C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8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3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Rectangle 11"/>
          <p:cNvSpPr>
            <a:spLocks noChangeArrowheads="1"/>
          </p:cNvSpPr>
          <p:nvPr/>
        </p:nvSpPr>
        <p:spPr bwMode="auto">
          <a:xfrm>
            <a:off x="1" y="1454045"/>
            <a:ext cx="9080572" cy="97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4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DAE0DE7-4377-439C-AAD5-23F9557E7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2675"/>
            <a:ext cx="9144000" cy="1355075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0" tIns="0" rIns="0" bIns="360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Keeping island sanctuaries</a:t>
            </a:r>
            <a:r>
              <a:rPr kumimoji="0" lang="en-NZ" sz="3600" b="1" i="0" u="none" strike="noStrike" kern="1200" cap="none" spc="0" normalizeH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free from invaders</a:t>
            </a: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24076-1448-4763-8361-1D16ADE2E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23" r="28900"/>
          <a:stretch/>
        </p:blipFill>
        <p:spPr>
          <a:xfrm>
            <a:off x="3760240" y="1296000"/>
            <a:ext cx="3339487" cy="406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1B12CD-898C-4F81-8F46-BF13768B7B05}"/>
              </a:ext>
            </a:extLst>
          </p:cNvPr>
          <p:cNvGrpSpPr/>
          <p:nvPr/>
        </p:nvGrpSpPr>
        <p:grpSpPr>
          <a:xfrm>
            <a:off x="6706562" y="2486245"/>
            <a:ext cx="2583366" cy="3429000"/>
            <a:chOff x="6560634" y="3056347"/>
            <a:chExt cx="2583366" cy="3429000"/>
          </a:xfrm>
        </p:grpSpPr>
        <p:pic>
          <p:nvPicPr>
            <p:cNvPr id="3074" name="Picture 2" descr="Wild west wanted posters set isolated on white. Wild west wanted posters set isolated royalty free stock image">
              <a:extLst>
                <a:ext uri="{FF2B5EF4-FFF2-40B4-BE49-F238E27FC236}">
                  <a16:creationId xmlns:a16="http://schemas.microsoft.com/office/drawing/2014/main" id="{949049AE-2629-4833-9D27-C5FC1D0D9E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98"/>
            <a:stretch/>
          </p:blipFill>
          <p:spPr bwMode="auto">
            <a:xfrm>
              <a:off x="6560634" y="3056347"/>
              <a:ext cx="2583366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03A8538-DB33-4E87-84E3-84C041C13F98}"/>
                </a:ext>
              </a:extLst>
            </p:cNvPr>
            <p:cNvSpPr txBox="1"/>
            <p:nvPr/>
          </p:nvSpPr>
          <p:spPr>
            <a:xfrm>
              <a:off x="6915517" y="3665984"/>
              <a:ext cx="18736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ernard MT Condensed" panose="02050806060905020404" pitchFamily="18" charset="0"/>
                  <a:ea typeface="+mn-ea"/>
                  <a:cs typeface="Arial"/>
                </a:rPr>
                <a:t>New Zealand’s MOST WANTED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120669-1393-4A88-8148-780C874490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42" t="88915" r="18442" b="5118"/>
          <a:stretch/>
        </p:blipFill>
        <p:spPr>
          <a:xfrm rot="4515917">
            <a:off x="6646068" y="4270059"/>
            <a:ext cx="213940" cy="23021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5A4A66-DFC9-4367-85A7-63F3BE8CB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42" t="88915" r="18442" b="5118"/>
          <a:stretch/>
        </p:blipFill>
        <p:spPr>
          <a:xfrm rot="4515917">
            <a:off x="6548211" y="4112805"/>
            <a:ext cx="426103" cy="23021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5" descr="Rodent4">
            <a:extLst>
              <a:ext uri="{FF2B5EF4-FFF2-40B4-BE49-F238E27FC236}">
                <a16:creationId xmlns:a16="http://schemas.microsoft.com/office/drawing/2014/main" id="{3B32DC1F-48BB-8382-4C02-84A4310A1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2702" t="11787" r="19135" b="7547"/>
          <a:stretch/>
        </p:blipFill>
        <p:spPr bwMode="auto">
          <a:xfrm>
            <a:off x="26674" y="1296000"/>
            <a:ext cx="3598896" cy="4068000"/>
          </a:xfrm>
          <a:prstGeom prst="rect">
            <a:avLst/>
          </a:prstGeom>
          <a:noFill/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CB5A405-E355-06B4-0CE1-8BF878F46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0" y="4294016"/>
            <a:ext cx="4955571" cy="2477983"/>
          </a:xfrm>
          <a:prstGeom prst="verticalScroll">
            <a:avLst/>
          </a:prstGeom>
          <a:gradFill flip="none" rotWithShape="1">
            <a:gsLst>
              <a:gs pos="0">
                <a:srgbClr val="9BDBFF"/>
              </a:gs>
              <a:gs pos="100000">
                <a:srgbClr val="EFF8FF"/>
              </a:gs>
            </a:gsLst>
            <a:lin ang="8100000" scaled="1"/>
            <a:tileRect/>
          </a:gradFill>
          <a:ln w="57150">
            <a:solidFill>
              <a:srgbClr val="474774"/>
            </a:solidFill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solidFill>
                  <a:srgbClr val="573165"/>
                </a:solidFill>
                <a:latin typeface="Arial Rounded MT Bold" panose="020F0704030504030204" pitchFamily="34" charset="0"/>
              </a:rPr>
              <a:t>CV and Notable Skills</a:t>
            </a:r>
          </a:p>
          <a:p>
            <a:pPr marL="971550" lvl="1" indent="-514350" algn="l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800" dirty="0">
                <a:solidFill>
                  <a:srgbClr val="004F8A"/>
                </a:solidFill>
                <a:latin typeface="Arial Rounded MT Bold" panose="020F0704030504030204" pitchFamily="34" charset="0"/>
              </a:rPr>
              <a:t>Eating natives</a:t>
            </a:r>
          </a:p>
          <a:p>
            <a:pPr marL="971550" lvl="1" indent="-514350" algn="l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800" dirty="0">
                <a:solidFill>
                  <a:srgbClr val="004F8A"/>
                </a:solidFill>
                <a:latin typeface="Arial Rounded MT Bold" panose="020F0704030504030204" pitchFamily="34" charset="0"/>
              </a:rPr>
              <a:t>Breeding</a:t>
            </a:r>
          </a:p>
          <a:p>
            <a:pPr marL="971550" lvl="1" indent="-514350" algn="l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800" dirty="0">
                <a:solidFill>
                  <a:srgbClr val="004F8A"/>
                </a:solidFill>
                <a:latin typeface="Arial Rounded MT Bold" panose="020F0704030504030204" pitchFamily="34" charset="0"/>
              </a:rPr>
              <a:t>Swimming</a:t>
            </a:r>
            <a:endParaRPr lang="en-US" sz="2800" dirty="0">
              <a:solidFill>
                <a:srgbClr val="004F8A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69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9" name="Picture 5" descr="James Russell's illustration of a Norway Rat swimming to an is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0"/>
          <a:stretch/>
        </p:blipFill>
        <p:spPr bwMode="auto">
          <a:xfrm>
            <a:off x="1654726" y="0"/>
            <a:ext cx="58345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5274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61512" y="1292831"/>
            <a:ext cx="3780000" cy="2394000"/>
          </a:xfrm>
          <a:prstGeom prst="roundRect">
            <a:avLst/>
          </a:prstGeom>
          <a:gradFill>
            <a:gsLst>
              <a:gs pos="0">
                <a:srgbClr val="F8FEFE"/>
              </a:gs>
              <a:gs pos="16000">
                <a:srgbClr val="F8FEFE"/>
              </a:gs>
            </a:gsLst>
            <a:lin ang="2700000" scaled="1"/>
          </a:gradFill>
          <a:ln w="9525">
            <a:solidFill>
              <a:schemeClr val="tx2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tIns="144000"/>
          <a:lstStyle/>
          <a:p>
            <a:pPr marL="85725" marR="0" lvl="0" indent="-857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302C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When rats or stoats turn up on a sanctuary island…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1302C"/>
              </a:solidFill>
              <a:effectLst/>
              <a:uLnTx/>
              <a:uFillTx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pavarott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21" y="4532524"/>
            <a:ext cx="30670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borisbec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40" y="4532524"/>
            <a:ext cx="2450079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7119" y="4535028"/>
            <a:ext cx="3106800" cy="2019600"/>
          </a:xfrm>
          <a:prstGeom prst="round2DiagRect">
            <a:avLst/>
          </a:prstGeom>
          <a:gradFill flip="none" rotWithShape="1">
            <a:gsLst>
              <a:gs pos="75000">
                <a:schemeClr val="accent6">
                  <a:lumMod val="20000"/>
                  <a:lumOff val="80000"/>
                </a:schemeClr>
              </a:gs>
              <a:gs pos="5000">
                <a:srgbClr val="E7FFE7"/>
              </a:gs>
            </a:gsLst>
            <a:path path="circle">
              <a:fillToRect l="100000" t="100000"/>
            </a:path>
            <a:tileRect r="-100000" b="-100000"/>
          </a:gradFill>
          <a:ln w="6350" cap="flat" cmpd="sng" algn="ctr">
            <a:solidFill>
              <a:srgbClr val="FFFFFF">
                <a:lumMod val="6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474774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 balance of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 probabilities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 of </a:t>
            </a:r>
            <a:r>
              <a:rPr lang="en-US" sz="2800" b="1" kern="0" dirty="0">
                <a:solidFill>
                  <a:srgbClr val="474774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numerous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 different traits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47477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MV Boli" panose="02000500030200090000" pitchFamily="2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F92F41A3-08D6-4D88-BB50-AFDE5D3AA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825434"/>
          </a:xfrm>
          <a:prstGeom prst="rect">
            <a:avLst/>
          </a:prstGeom>
          <a:gradFill flip="none" rotWithShape="1">
            <a:gsLst>
              <a:gs pos="1000">
                <a:srgbClr val="D9D9D9"/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none" lIns="0" tIns="72000" rIns="0" bIns="3600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0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NZ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Keeping island sanctuaries </a:t>
            </a:r>
            <a:r>
              <a:rPr lang="en-NZ" b="1" kern="0" dirty="0">
                <a:solidFill>
                  <a:srgbClr val="474773"/>
                </a:solidFill>
                <a:latin typeface="Arial" charset="0"/>
                <a:cs typeface="Arial"/>
              </a:rPr>
              <a:t>free</a:t>
            </a:r>
            <a:r>
              <a:rPr kumimoji="0" lang="en-NZ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from invaders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5280849" y="1292831"/>
            <a:ext cx="3780000" cy="2392109"/>
          </a:xfrm>
          <a:prstGeom prst="roundRect">
            <a:avLst/>
          </a:prstGeom>
          <a:gradFill>
            <a:gsLst>
              <a:gs pos="0">
                <a:srgbClr val="F8FEFE"/>
              </a:gs>
              <a:gs pos="16000">
                <a:srgbClr val="F8FEFE"/>
              </a:gs>
            </a:gsLst>
            <a:lin ang="2700000" scaled="1"/>
          </a:gradFill>
          <a:ln w="9525">
            <a:solidFill>
              <a:schemeClr val="tx2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85725" marR="0" lvl="0" indent="-857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01E5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…we can tell where they came from using genetic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80321D-738F-4DD6-98C9-402859F03F08}"/>
              </a:ext>
            </a:extLst>
          </p:cNvPr>
          <p:cNvGrpSpPr/>
          <p:nvPr/>
        </p:nvGrpSpPr>
        <p:grpSpPr>
          <a:xfrm>
            <a:off x="3942000" y="981224"/>
            <a:ext cx="1260000" cy="3309773"/>
            <a:chOff x="3942000" y="868211"/>
            <a:chExt cx="1260000" cy="330977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16A7F35-A242-4C41-8A18-38D8C8B7C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82" r="32991"/>
            <a:stretch/>
          </p:blipFill>
          <p:spPr>
            <a:xfrm>
              <a:off x="3942000" y="868211"/>
              <a:ext cx="1260000" cy="1549962"/>
            </a:xfrm>
            <a:prstGeom prst="rect">
              <a:avLst/>
            </a:prstGeom>
          </p:spPr>
        </p:pic>
        <p:pic>
          <p:nvPicPr>
            <p:cNvPr id="27" name="Picture 7" descr="norway1">
              <a:extLst>
                <a:ext uri="{FF2B5EF4-FFF2-40B4-BE49-F238E27FC236}">
                  <a16:creationId xmlns:a16="http://schemas.microsoft.com/office/drawing/2014/main" id="{D0EB8949-337F-4CBD-A4BD-893E34BF73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9" b="22651"/>
            <a:stretch/>
          </p:blipFill>
          <p:spPr bwMode="auto">
            <a:xfrm>
              <a:off x="3942000" y="2488885"/>
              <a:ext cx="1260000" cy="1689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73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DB6A3AEC-3DA2-A39D-37BC-248F12228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21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lIns="0" tIns="0" rIns="0" bIns="3600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NZ" b="1" kern="0" dirty="0">
                <a:solidFill>
                  <a:srgbClr val="474773"/>
                </a:solidFill>
                <a:latin typeface="Arial" charset="0"/>
                <a:cs typeface="Arial"/>
              </a:rPr>
              <a:t>Could these gentlemen have come              from </a:t>
            </a:r>
            <a:r>
              <a:rPr kumimoji="0" lang="en-NZ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Arial"/>
              </a:rPr>
              <a:t>Germany?</a:t>
            </a:r>
          </a:p>
        </p:txBody>
      </p:sp>
      <p:pic>
        <p:nvPicPr>
          <p:cNvPr id="4" name="Picture 2" descr="pavarotti2">
            <a:extLst>
              <a:ext uri="{FF2B5EF4-FFF2-40B4-BE49-F238E27FC236}">
                <a16:creationId xmlns:a16="http://schemas.microsoft.com/office/drawing/2014/main" id="{99018B23-0A68-55C4-3845-A41EF5796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3988724"/>
            <a:ext cx="1609200" cy="106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788CF0-1C76-6695-AD6B-6220B6061443}"/>
              </a:ext>
            </a:extLst>
          </p:cNvPr>
          <p:cNvGrpSpPr>
            <a:grpSpLocks noChangeAspect="1"/>
          </p:cNvGrpSpPr>
          <p:nvPr/>
        </p:nvGrpSpPr>
        <p:grpSpPr>
          <a:xfrm>
            <a:off x="72000" y="2371264"/>
            <a:ext cx="1609883" cy="1060627"/>
            <a:chOff x="102165" y="2159103"/>
            <a:chExt cx="3060000" cy="201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E8D5B6-9362-8279-D04D-193DA51FB403}"/>
                </a:ext>
              </a:extLst>
            </p:cNvPr>
            <p:cNvSpPr/>
            <p:nvPr/>
          </p:nvSpPr>
          <p:spPr bwMode="auto">
            <a:xfrm>
              <a:off x="102165" y="2159103"/>
              <a:ext cx="3060000" cy="2016000"/>
            </a:xfrm>
            <a:prstGeom prst="rect">
              <a:avLst/>
            </a:prstGeom>
            <a:solidFill>
              <a:srgbClr val="000000"/>
            </a:solidFill>
            <a:ln w="635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</a:endParaRPr>
            </a:p>
          </p:txBody>
        </p:sp>
        <p:pic>
          <p:nvPicPr>
            <p:cNvPr id="5" name="Picture 6" descr="borisbecker">
              <a:extLst>
                <a:ext uri="{FF2B5EF4-FFF2-40B4-BE49-F238E27FC236}">
                  <a16:creationId xmlns:a16="http://schemas.microsoft.com/office/drawing/2014/main" id="{B500D334-C2EB-9598-46EA-07CB7A527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51" y="2165775"/>
              <a:ext cx="2409623" cy="198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8BB0B5-3599-65E2-46B9-FF1F45CAC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586704"/>
              </p:ext>
            </p:extLst>
          </p:nvPr>
        </p:nvGraphicFramePr>
        <p:xfrm>
          <a:off x="1638864" y="1407165"/>
          <a:ext cx="6971808" cy="365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968">
                  <a:extLst>
                    <a:ext uri="{9D8B030D-6E8A-4147-A177-3AD203B41FA5}">
                      <a16:colId xmlns:a16="http://schemas.microsoft.com/office/drawing/2014/main" val="138899730"/>
                    </a:ext>
                  </a:extLst>
                </a:gridCol>
                <a:gridCol w="1161968">
                  <a:extLst>
                    <a:ext uri="{9D8B030D-6E8A-4147-A177-3AD203B41FA5}">
                      <a16:colId xmlns:a16="http://schemas.microsoft.com/office/drawing/2014/main" val="3552558192"/>
                    </a:ext>
                  </a:extLst>
                </a:gridCol>
                <a:gridCol w="1161968">
                  <a:extLst>
                    <a:ext uri="{9D8B030D-6E8A-4147-A177-3AD203B41FA5}">
                      <a16:colId xmlns:a16="http://schemas.microsoft.com/office/drawing/2014/main" val="2564288031"/>
                    </a:ext>
                  </a:extLst>
                </a:gridCol>
                <a:gridCol w="1161968">
                  <a:extLst>
                    <a:ext uri="{9D8B030D-6E8A-4147-A177-3AD203B41FA5}">
                      <a16:colId xmlns:a16="http://schemas.microsoft.com/office/drawing/2014/main" val="1730662980"/>
                    </a:ext>
                  </a:extLst>
                </a:gridCol>
                <a:gridCol w="890552">
                  <a:extLst>
                    <a:ext uri="{9D8B030D-6E8A-4147-A177-3AD203B41FA5}">
                      <a16:colId xmlns:a16="http://schemas.microsoft.com/office/drawing/2014/main" val="3603217387"/>
                    </a:ext>
                  </a:extLst>
                </a:gridCol>
                <a:gridCol w="1433384">
                  <a:extLst>
                    <a:ext uri="{9D8B030D-6E8A-4147-A177-3AD203B41FA5}">
                      <a16:colId xmlns:a16="http://schemas.microsoft.com/office/drawing/2014/main" val="3143262165"/>
                    </a:ext>
                  </a:extLst>
                </a:gridCol>
              </a:tblGrid>
              <a:tr h="954800">
                <a:tc>
                  <a:txBody>
                    <a:bodyPr/>
                    <a:lstStyle/>
                    <a:p>
                      <a:pPr algn="ctr"/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Eye colour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Hair colour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Blood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Knee 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1" dirty="0">
                          <a:solidFill>
                            <a:srgbClr val="00000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7836275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b="1" dirty="0">
                          <a:solidFill>
                            <a:srgbClr val="00000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29879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NZ" sz="24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>
                        <a:solidFill>
                          <a:srgbClr val="000000"/>
                        </a:solidFill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17504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b="1" dirty="0">
                          <a:solidFill>
                            <a:srgbClr val="00000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795033"/>
                  </a:ext>
                </a:extLst>
              </a:tr>
            </a:tbl>
          </a:graphicData>
        </a:graphic>
      </p:graphicFrame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A5C7A6-85C7-0371-5000-F175A9F1104B}"/>
              </a:ext>
            </a:extLst>
          </p:cNvPr>
          <p:cNvCxnSpPr/>
          <p:nvPr/>
        </p:nvCxnSpPr>
        <p:spPr bwMode="auto">
          <a:xfrm flipH="1">
            <a:off x="1632545" y="5388080"/>
            <a:ext cx="5508000" cy="0"/>
          </a:xfrm>
          <a:prstGeom prst="line">
            <a:avLst/>
          </a:prstGeom>
          <a:solidFill>
            <a:srgbClr val="FF0000"/>
          </a:solidFill>
          <a:ln w="63500" cap="flat" cmpd="sng" algn="ctr">
            <a:solidFill>
              <a:srgbClr val="D51B3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026B01-B53F-4BF6-1761-A3F39EE22231}"/>
                  </a:ext>
                </a:extLst>
              </p:cNvPr>
              <p:cNvSpPr txBox="1"/>
              <p:nvPr/>
            </p:nvSpPr>
            <p:spPr>
              <a:xfrm>
                <a:off x="1281857" y="5608661"/>
                <a:ext cx="6169446" cy="1177699"/>
              </a:xfrm>
              <a:prstGeom prst="roundRect">
                <a:avLst/>
              </a:prstGeom>
              <a:gradFill>
                <a:gsLst>
                  <a:gs pos="2000">
                    <a:srgbClr val="FFFFFF">
                      <a:lumMod val="95000"/>
                    </a:srgbClr>
                  </a:gs>
                  <a:gs pos="100000">
                    <a:srgbClr val="FFA279"/>
                  </a:gs>
                </a:gsLst>
                <a:path path="circle">
                  <a:fillToRect t="100000" r="100000"/>
                </a:path>
              </a:gradFill>
              <a:ln>
                <a:solidFill>
                  <a:srgbClr val="FFFFFF">
                    <a:lumMod val="50000"/>
                  </a:srgb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rIns="3600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Segoe Print" panose="02000600000000000000" pitchFamily="2" charset="0"/>
                    <a:cs typeface="Arial" panose="020B0604020202020204" pitchFamily="34" charset="0"/>
                  </a:rPr>
                  <a:t>Inspect multiple</a:t>
                </a:r>
                <a:r>
                  <a:rPr kumimoji="0" lang="en-NZ" sz="2800" b="1" i="0" u="none" strike="noStrike" kern="0" cap="none" spc="0" normalizeH="0" noProof="0" dirty="0">
                    <a:ln>
                      <a:noFill/>
                    </a:ln>
                    <a:solidFill>
                      <a:srgbClr val="D51B30"/>
                    </a:solidFill>
                    <a:effectLst/>
                    <a:uLnTx/>
                    <a:uFillTx/>
                    <a:latin typeface="Segoe Print" panose="02000600000000000000" pitchFamily="2" charset="0"/>
                    <a:cs typeface="Arial" panose="020B0604020202020204" pitchFamily="34" charset="0"/>
                  </a:rPr>
                  <a:t> genetic traits: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NZ" sz="3600" b="1" i="1">
                            <a:solidFill>
                              <a:srgbClr val="D51B3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NZ" sz="3600" b="1" i="1">
                            <a:solidFill>
                              <a:srgbClr val="D51B3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e>
                      <m:sub>
                        <m:r>
                          <a:rPr lang="en-NZ" sz="3600" b="1" i="1">
                            <a:solidFill>
                              <a:srgbClr val="D51B3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NZ" sz="2800" b="1" kern="0" baseline="0" dirty="0">
                    <a:solidFill>
                      <a:srgbClr val="D51B30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 = fit to Germany of trait </a:t>
                </a:r>
                <a14:m>
                  <m:oMath xmlns:m="http://schemas.openxmlformats.org/officeDocument/2006/math">
                    <m:r>
                      <a:rPr lang="en-NZ" sz="2800" b="1" i="1" smtClean="0">
                        <a:solidFill>
                          <a:srgbClr val="D51B3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endParaRPr lang="en-NZ" sz="2800" b="1" kern="0" baseline="0" dirty="0">
                  <a:solidFill>
                    <a:srgbClr val="D51B30"/>
                  </a:solidFill>
                  <a:latin typeface="Segoe Print" panose="02000600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026B01-B53F-4BF6-1761-A3F39EE22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857" y="5608661"/>
                <a:ext cx="6169446" cy="1177699"/>
              </a:xfrm>
              <a:prstGeom prst="roundRect">
                <a:avLst/>
              </a:prstGeom>
              <a:blipFill>
                <a:blip r:embed="rId4"/>
                <a:stretch>
                  <a:fillRect b="-7000"/>
                </a:stretch>
              </a:blipFill>
              <a:ln>
                <a:solidFill>
                  <a:srgbClr val="FFFFFF">
                    <a:lumMod val="50000"/>
                  </a:srgb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BE5AAD-325C-4783-3A0B-363A5D2A7226}"/>
                  </a:ext>
                </a:extLst>
              </p:cNvPr>
              <p:cNvSpPr txBox="1"/>
              <p:nvPr/>
            </p:nvSpPr>
            <p:spPr>
              <a:xfrm>
                <a:off x="1665320" y="3445385"/>
                <a:ext cx="5472000" cy="513282"/>
              </a:xfrm>
              <a:prstGeom prst="rect">
                <a:avLst/>
              </a:prstGeom>
              <a:gradFill flip="none" rotWithShape="1">
                <a:gsLst>
                  <a:gs pos="0">
                    <a:srgbClr val="E6AA00">
                      <a:tint val="66000"/>
                      <a:satMod val="160000"/>
                    </a:srgbClr>
                  </a:gs>
                  <a:gs pos="50000">
                    <a:srgbClr val="E6AA00">
                      <a:tint val="44500"/>
                      <a:satMod val="160000"/>
                    </a:srgbClr>
                  </a:gs>
                  <a:gs pos="100000">
                    <a:srgbClr val="E6AA00">
                      <a:tint val="23500"/>
                      <a:satMod val="160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FFFFF">
                    <a:lumMod val="50000"/>
                  </a:srgb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rIns="3600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sz="2400" b="1" dirty="0">
                    <a:solidFill>
                      <a:srgbClr val="474774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We can find</a:t>
                </a:r>
                <a:r>
                  <a:rPr lang="en-NZ" sz="2400" dirty="0">
                    <a:solidFill>
                      <a:srgbClr val="4747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NZ" sz="2400" i="1" dirty="0">
                    <a:solidFill>
                      <a:srgbClr val="4747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NZ" sz="2800" b="1">
                        <a:solidFill>
                          <a:srgbClr val="474774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NZ" sz="2800" b="1" i="1">
                            <a:solidFill>
                              <a:srgbClr val="47477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NZ" sz="2800" b="1" i="1">
                            <a:solidFill>
                              <a:srgbClr val="47477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e>
                      <m:sub>
                        <m:r>
                          <a:rPr lang="en-NZ" sz="2800" b="1" i="1">
                            <a:solidFill>
                              <a:srgbClr val="47477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en-NZ" sz="2800" b="1" i="1">
                        <a:solidFill>
                          <a:srgbClr val="474774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NZ" sz="2400" dirty="0">
                    <a:solidFill>
                      <a:srgbClr val="4747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NZ" sz="2400" b="1" dirty="0">
                    <a:solidFill>
                      <a:srgbClr val="474774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lang="en-NZ" sz="2400" b="1" i="1">
                        <a:solidFill>
                          <a:srgbClr val="474774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r>
                  <a:rPr lang="en-NZ" sz="2400" dirty="0">
                    <a:solidFill>
                      <a:srgbClr val="4747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… </a:t>
                </a:r>
                <a:r>
                  <a:rPr lang="en-NZ" sz="2400" b="1" dirty="0">
                    <a:solidFill>
                      <a:srgbClr val="4747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kumimoji="0" lang="en-NZ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74774"/>
                  </a:solidFill>
                  <a:effectLst/>
                  <a:uLnTx/>
                  <a:uFillTx/>
                  <a:latin typeface="Segoe Print" panose="02000600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BE5AAD-325C-4783-3A0B-363A5D2A7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20" y="3445385"/>
                <a:ext cx="5472000" cy="513282"/>
              </a:xfrm>
              <a:prstGeom prst="rect">
                <a:avLst/>
              </a:prstGeom>
              <a:blipFill>
                <a:blip r:embed="rId5"/>
                <a:stretch>
                  <a:fillRect t="-1099" b="-20879"/>
                </a:stretch>
              </a:blipFill>
              <a:ln>
                <a:solidFill>
                  <a:srgbClr val="FFFFFF">
                    <a:lumMod val="50000"/>
                  </a:srgb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A3E553C3-96BB-BA7A-32D1-7E4803E0B9D1}"/>
              </a:ext>
            </a:extLst>
          </p:cNvPr>
          <p:cNvSpPr/>
          <p:nvPr/>
        </p:nvSpPr>
        <p:spPr bwMode="auto">
          <a:xfrm>
            <a:off x="7150170" y="1407165"/>
            <a:ext cx="1460502" cy="3652795"/>
          </a:xfrm>
          <a:prstGeom prst="rect">
            <a:avLst/>
          </a:pr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5">
                <a:extLst>
                  <a:ext uri="{FF2B5EF4-FFF2-40B4-BE49-F238E27FC236}">
                    <a16:creationId xmlns:a16="http://schemas.microsoft.com/office/drawing/2014/main" id="{F49D59A5-875E-0ECA-CBFE-5BACC8AE04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6800" y="3987024"/>
                <a:ext cx="5472000" cy="1080000"/>
              </a:xfrm>
              <a:prstGeom prst="rect">
                <a:avLst/>
              </a:prstGeom>
              <a:gradFill flip="none" rotWithShape="1">
                <a:gsLst>
                  <a:gs pos="88000">
                    <a:srgbClr val="FCC7FF"/>
                  </a:gs>
                  <a:gs pos="29000">
                    <a:srgbClr val="C86BD3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72000" tIns="180000" rIns="108000" bIns="18000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sz="2400" b="1" dirty="0">
                    <a:solidFill>
                      <a:srgbClr val="7030A0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But what we need is overall </a:t>
                </a:r>
                <a:r>
                  <a:rPr lang="en-NZ" sz="2400" i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NZ" sz="2800" b="1">
                        <a:solidFill>
                          <a:srgbClr val="7030A0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en-NZ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en-NZ" sz="2800" b="1" i="1">
                        <a:solidFill>
                          <a:srgbClr val="7030A0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NZ" sz="2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sz="2400" b="1" dirty="0">
                    <a:solidFill>
                      <a:srgbClr val="7030A0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where</a:t>
                </a:r>
                <a:r>
                  <a:rPr lang="en-NZ" sz="2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NZ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NZ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NZ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NZ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NZ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en-NZ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NZ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NZ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NZ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  <m:r>
                          <a:rPr lang="en-NZ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+…+</m:t>
                        </m:r>
                        <m:r>
                          <a:rPr lang="en-NZ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e>
                      <m:sub>
                        <m:r>
                          <a:rPr lang="en-NZ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</m:oMath>
                </a14:m>
                <a:endParaRPr kumimoji="0" lang="en-NZ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Print" panose="02000600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 Box 5">
                <a:extLst>
                  <a:ext uri="{FF2B5EF4-FFF2-40B4-BE49-F238E27FC236}">
                    <a16:creationId xmlns:a16="http://schemas.microsoft.com/office/drawing/2014/main" id="{F49D59A5-875E-0ECA-CBFE-5BACC8AE0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6800" y="3987024"/>
                <a:ext cx="5472000" cy="108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88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DB6A3AEC-3DA2-A39D-37BC-248F12228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21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lIns="0" tIns="0" rIns="0" bIns="36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Could these gentlemen have come              from </a:t>
            </a:r>
            <a:r>
              <a:rPr kumimoji="0" lang="en-NZ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Germany?</a:t>
            </a:r>
          </a:p>
        </p:txBody>
      </p:sp>
      <p:pic>
        <p:nvPicPr>
          <p:cNvPr id="4" name="Picture 2" descr="pavarotti2">
            <a:extLst>
              <a:ext uri="{FF2B5EF4-FFF2-40B4-BE49-F238E27FC236}">
                <a16:creationId xmlns:a16="http://schemas.microsoft.com/office/drawing/2014/main" id="{99018B23-0A68-55C4-3845-A41EF5796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3988724"/>
            <a:ext cx="1609200" cy="106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788CF0-1C76-6695-AD6B-6220B6061443}"/>
              </a:ext>
            </a:extLst>
          </p:cNvPr>
          <p:cNvGrpSpPr>
            <a:grpSpLocks noChangeAspect="1"/>
          </p:cNvGrpSpPr>
          <p:nvPr/>
        </p:nvGrpSpPr>
        <p:grpSpPr>
          <a:xfrm>
            <a:off x="72000" y="2371264"/>
            <a:ext cx="1609883" cy="1060627"/>
            <a:chOff x="102165" y="2159103"/>
            <a:chExt cx="3060000" cy="201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E8D5B6-9362-8279-D04D-193DA51FB403}"/>
                </a:ext>
              </a:extLst>
            </p:cNvPr>
            <p:cNvSpPr/>
            <p:nvPr/>
          </p:nvSpPr>
          <p:spPr bwMode="auto">
            <a:xfrm>
              <a:off x="102165" y="2159103"/>
              <a:ext cx="3060000" cy="2016000"/>
            </a:xfrm>
            <a:prstGeom prst="rect">
              <a:avLst/>
            </a:prstGeom>
            <a:solidFill>
              <a:srgbClr val="000000"/>
            </a:solidFill>
            <a:ln w="635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endParaRPr>
            </a:p>
          </p:txBody>
        </p:sp>
        <p:pic>
          <p:nvPicPr>
            <p:cNvPr id="5" name="Picture 6" descr="borisbecker">
              <a:extLst>
                <a:ext uri="{FF2B5EF4-FFF2-40B4-BE49-F238E27FC236}">
                  <a16:creationId xmlns:a16="http://schemas.microsoft.com/office/drawing/2014/main" id="{B500D334-C2EB-9598-46EA-07CB7A527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51" y="2165775"/>
              <a:ext cx="2409623" cy="198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8BB0B5-3599-65E2-46B9-FF1F45CAC4A0}"/>
              </a:ext>
            </a:extLst>
          </p:cNvPr>
          <p:cNvGraphicFramePr>
            <a:graphicFrameLocks noGrp="1"/>
          </p:cNvGraphicFramePr>
          <p:nvPr/>
        </p:nvGraphicFramePr>
        <p:xfrm>
          <a:off x="1638864" y="1407165"/>
          <a:ext cx="6971808" cy="365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968">
                  <a:extLst>
                    <a:ext uri="{9D8B030D-6E8A-4147-A177-3AD203B41FA5}">
                      <a16:colId xmlns:a16="http://schemas.microsoft.com/office/drawing/2014/main" val="138899730"/>
                    </a:ext>
                  </a:extLst>
                </a:gridCol>
                <a:gridCol w="1161968">
                  <a:extLst>
                    <a:ext uri="{9D8B030D-6E8A-4147-A177-3AD203B41FA5}">
                      <a16:colId xmlns:a16="http://schemas.microsoft.com/office/drawing/2014/main" val="3552558192"/>
                    </a:ext>
                  </a:extLst>
                </a:gridCol>
                <a:gridCol w="1161968">
                  <a:extLst>
                    <a:ext uri="{9D8B030D-6E8A-4147-A177-3AD203B41FA5}">
                      <a16:colId xmlns:a16="http://schemas.microsoft.com/office/drawing/2014/main" val="2564288031"/>
                    </a:ext>
                  </a:extLst>
                </a:gridCol>
                <a:gridCol w="1161968">
                  <a:extLst>
                    <a:ext uri="{9D8B030D-6E8A-4147-A177-3AD203B41FA5}">
                      <a16:colId xmlns:a16="http://schemas.microsoft.com/office/drawing/2014/main" val="1730662980"/>
                    </a:ext>
                  </a:extLst>
                </a:gridCol>
                <a:gridCol w="890552">
                  <a:extLst>
                    <a:ext uri="{9D8B030D-6E8A-4147-A177-3AD203B41FA5}">
                      <a16:colId xmlns:a16="http://schemas.microsoft.com/office/drawing/2014/main" val="3603217387"/>
                    </a:ext>
                  </a:extLst>
                </a:gridCol>
                <a:gridCol w="1433384">
                  <a:extLst>
                    <a:ext uri="{9D8B030D-6E8A-4147-A177-3AD203B41FA5}">
                      <a16:colId xmlns:a16="http://schemas.microsoft.com/office/drawing/2014/main" val="3143262165"/>
                    </a:ext>
                  </a:extLst>
                </a:gridCol>
              </a:tblGrid>
              <a:tr h="954800">
                <a:tc>
                  <a:txBody>
                    <a:bodyPr/>
                    <a:lstStyle/>
                    <a:p>
                      <a:pPr algn="ctr"/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Eye colour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Hair colour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Blood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Knee 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b="1" dirty="0">
                          <a:solidFill>
                            <a:srgbClr val="00000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7836275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b="1" dirty="0">
                          <a:solidFill>
                            <a:srgbClr val="00000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29879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NZ" sz="24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>
                        <a:solidFill>
                          <a:srgbClr val="000000"/>
                        </a:solidFill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17504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b="1" dirty="0">
                          <a:solidFill>
                            <a:srgbClr val="000000"/>
                          </a:solidFill>
                          <a:latin typeface="Arial Rounded MT Bold" panose="020F070403050403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7950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BE5AAD-325C-4783-3A0B-363A5D2A7226}"/>
                  </a:ext>
                </a:extLst>
              </p:cNvPr>
              <p:cNvSpPr txBox="1"/>
              <p:nvPr/>
            </p:nvSpPr>
            <p:spPr>
              <a:xfrm>
                <a:off x="1665320" y="3445385"/>
                <a:ext cx="5472000" cy="513282"/>
              </a:xfrm>
              <a:prstGeom prst="rect">
                <a:avLst/>
              </a:prstGeom>
              <a:gradFill flip="none" rotWithShape="1">
                <a:gsLst>
                  <a:gs pos="0">
                    <a:srgbClr val="E6AA00">
                      <a:tint val="66000"/>
                      <a:satMod val="160000"/>
                    </a:srgbClr>
                  </a:gs>
                  <a:gs pos="50000">
                    <a:srgbClr val="E6AA00">
                      <a:tint val="44500"/>
                      <a:satMod val="160000"/>
                    </a:srgbClr>
                  </a:gs>
                  <a:gs pos="100000">
                    <a:srgbClr val="E6AA00">
                      <a:tint val="23500"/>
                      <a:satMod val="160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FFFFF">
                    <a:lumMod val="50000"/>
                  </a:srgb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lIns="36000" r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774"/>
                    </a:solidFill>
                    <a:effectLst/>
                    <a:uLnTx/>
                    <a:uFillTx/>
                    <a:latin typeface="Segoe Print" panose="02000600000000000000" pitchFamily="2" charset="0"/>
                    <a:ea typeface="+mn-ea"/>
                    <a:cs typeface="Arial" panose="020B0604020202020204" pitchFamily="34" charset="0"/>
                  </a:rPr>
                  <a:t>We can find</a:t>
                </a:r>
                <a:r>
                  <a:rPr kumimoji="0" lang="en-NZ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77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NZ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7477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774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kumimoji="0" lang="en-NZ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477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NZ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477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𝒚</m:t>
                        </m:r>
                      </m:e>
                      <m:sub>
                        <m:r>
                          <a:rPr kumimoji="0" lang="en-NZ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477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kumimoji="0" lang="en-NZ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774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NZ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77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774"/>
                    </a:solidFill>
                    <a:effectLst/>
                    <a:uLnTx/>
                    <a:uFillTx/>
                    <a:latin typeface="Segoe Print" panose="02000600000000000000" pitchFamily="2" charset="0"/>
                    <a:ea typeface="+mn-ea"/>
                    <a:cs typeface="Arial" panose="020B0604020202020204" pitchFamily="34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kumimoji="0" lang="en-NZ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77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r>
                  <a:rPr kumimoji="0" lang="en-NZ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77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… </a:t>
                </a:r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77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endParaRPr kumimoji="0" lang="en-NZ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74774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BE5AAD-325C-4783-3A0B-363A5D2A7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20" y="3445385"/>
                <a:ext cx="5472000" cy="513282"/>
              </a:xfrm>
              <a:prstGeom prst="rect">
                <a:avLst/>
              </a:prstGeom>
              <a:blipFill>
                <a:blip r:embed="rId4"/>
                <a:stretch>
                  <a:fillRect t="-1099" b="-20879"/>
                </a:stretch>
              </a:blipFill>
              <a:ln>
                <a:solidFill>
                  <a:srgbClr val="FFFFFF">
                    <a:lumMod val="50000"/>
                  </a:srgbClr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A3E553C3-96BB-BA7A-32D1-7E4803E0B9D1}"/>
              </a:ext>
            </a:extLst>
          </p:cNvPr>
          <p:cNvSpPr/>
          <p:nvPr/>
        </p:nvSpPr>
        <p:spPr bwMode="auto">
          <a:xfrm>
            <a:off x="7150170" y="1407165"/>
            <a:ext cx="1460502" cy="3652795"/>
          </a:xfrm>
          <a:prstGeom prst="rect">
            <a:avLst/>
          </a:pr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5">
                <a:extLst>
                  <a:ext uri="{FF2B5EF4-FFF2-40B4-BE49-F238E27FC236}">
                    <a16:creationId xmlns:a16="http://schemas.microsoft.com/office/drawing/2014/main" id="{F49D59A5-875E-0ECA-CBFE-5BACC8AE04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6800" y="3987024"/>
                <a:ext cx="5472000" cy="1080000"/>
              </a:xfrm>
              <a:prstGeom prst="rect">
                <a:avLst/>
              </a:prstGeom>
              <a:gradFill flip="none" rotWithShape="1">
                <a:gsLst>
                  <a:gs pos="88000">
                    <a:srgbClr val="FCC7FF"/>
                  </a:gs>
                  <a:gs pos="29000">
                    <a:srgbClr val="C86BD3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72000" tIns="180000" rIns="108000" bIns="18000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Segoe Print" panose="02000600000000000000" pitchFamily="2" charset="0"/>
                    <a:ea typeface="+mn-ea"/>
                    <a:cs typeface="Arial" panose="020B0604020202020204" pitchFamily="34" charset="0"/>
                  </a:rPr>
                  <a:t>But what we need is overall </a:t>
                </a:r>
                <a:r>
                  <a:rPr kumimoji="0" lang="en-NZ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kumimoji="0" lang="en-NZ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NZ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NZ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NZ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Segoe Print" panose="02000600000000000000" pitchFamily="2" charset="0"/>
                    <a:ea typeface="+mn-ea"/>
                    <a:cs typeface="Arial" panose="020B0604020202020204" pitchFamily="34" charset="0"/>
                  </a:rPr>
                  <a:t>where</a:t>
                </a:r>
                <a:r>
                  <a:rPr kumimoji="0" lang="en-NZ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NZ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NZ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kumimoji="0" lang="en-NZ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kumimoji="0" lang="en-NZ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NZ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kumimoji="0" lang="en-NZ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kumimoji="0" lang="en-NZ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kumimoji="0" lang="en-NZ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NZ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kumimoji="0" lang="en-NZ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  <m:r>
                          <a:rPr kumimoji="0" lang="en-NZ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+…+</m:t>
                        </m:r>
                        <m:r>
                          <a:rPr kumimoji="0" lang="en-NZ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𝒚</m:t>
                        </m:r>
                      </m:e>
                      <m:sub>
                        <m:r>
                          <a:rPr kumimoji="0" lang="en-NZ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</m:oMath>
                </a14:m>
                <a:endParaRPr kumimoji="0" lang="en-NZ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 Box 5">
                <a:extLst>
                  <a:ext uri="{FF2B5EF4-FFF2-40B4-BE49-F238E27FC236}">
                    <a16:creationId xmlns:a16="http://schemas.microsoft.com/office/drawing/2014/main" id="{F49D59A5-875E-0ECA-CBFE-5BACC8AE0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6800" y="3987024"/>
                <a:ext cx="5472000" cy="108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5">
            <a:extLst>
              <a:ext uri="{FF2B5EF4-FFF2-40B4-BE49-F238E27FC236}">
                <a16:creationId xmlns:a16="http://schemas.microsoft.com/office/drawing/2014/main" id="{26CDCB24-CDA3-39D0-7FD6-85996B24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421" y="5010160"/>
            <a:ext cx="3636000" cy="1836000"/>
          </a:xfrm>
          <a:prstGeom prst="cloud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720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74774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Oh no, it’s a 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onvolution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...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ECF8223-F168-3F64-5EA1-3AD7E9763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438" y="5010160"/>
            <a:ext cx="3996000" cy="1836000"/>
          </a:xfrm>
          <a:prstGeom prst="cloud">
            <a:avLst/>
          </a:prstGeom>
          <a:solidFill>
            <a:schemeClr val="tx2"/>
          </a:soli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anchor="ctr" anchorCtr="0">
            <a:normAutofit fontScale="77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Never fear, s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cs typeface="MV Boli" panose="02000500030200090000" pitchFamily="2" charset="0"/>
              </a:rPr>
              <a:t>addlepoint</a:t>
            </a:r>
            <a:r>
              <a:rPr lang="en-US" b="1" noProof="0" dirty="0">
                <a:solidFill>
                  <a:srgbClr val="C0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is here!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4356" b="12127"/>
          <a:stretch/>
        </p:blipFill>
        <p:spPr>
          <a:xfrm>
            <a:off x="1598472" y="497608"/>
            <a:ext cx="6212648" cy="5727650"/>
          </a:xfrm>
          <a:prstGeom prst="rect">
            <a:avLst/>
          </a:prstGeom>
        </p:spPr>
      </p:pic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1610899" y="6361721"/>
            <a:ext cx="617219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>
            <a:spAutoFit/>
          </a:bodyPr>
          <a:lstStyle/>
          <a:p>
            <a:pPr algn="l"/>
            <a:r>
              <a:rPr lang="en-US" dirty="0">
                <a:solidFill>
                  <a:srgbClr val="7030A0"/>
                </a:solidFill>
                <a:latin typeface="Arial Rounded MT Bold" panose="020F0704030504030204" pitchFamily="34" charset="0"/>
              </a:rPr>
              <a:t>Overall genetic fit to Germany </a:t>
            </a:r>
            <a:endParaRPr lang="en-NZ" sz="28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1220260" y="1068599"/>
            <a:ext cx="0" cy="525600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 type="triangle" w="lg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H="1">
            <a:off x="1208228" y="6290628"/>
            <a:ext cx="7315200" cy="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 type="triangle" w="lg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Cloud">
            <a:extLst>
              <a:ext uri="{FF2B5EF4-FFF2-40B4-BE49-F238E27FC236}">
                <a16:creationId xmlns:a16="http://schemas.microsoft.com/office/drawing/2014/main" id="{9791EC7B-4F70-A015-76EF-274B887E8B0E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rot="16200000">
            <a:off x="-1896214" y="3485505"/>
            <a:ext cx="518296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>
            <a:spAutoFit/>
          </a:bodyPr>
          <a:lstStyle/>
          <a:p>
            <a:pPr algn="l"/>
            <a:r>
              <a:rPr lang="en-US" dirty="0">
                <a:solidFill>
                  <a:srgbClr val="7030A0"/>
                </a:solidFill>
                <a:latin typeface="Arial Rounded MT Bold" panose="020F0704030504030204" pitchFamily="34" charset="0"/>
              </a:rPr>
              <a:t>Overall genetic fit to Italy </a:t>
            </a:r>
            <a:endParaRPr lang="en-NZ" sz="28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CC565F66-3DB5-5E89-7E74-EBDCBA316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86218"/>
          </a:xfrm>
          <a:prstGeom prst="rect">
            <a:avLst/>
          </a:prstGeom>
          <a:gradFill flip="none" rotWithShape="1">
            <a:gsLst>
              <a:gs pos="88000">
                <a:srgbClr val="FCC7FF"/>
              </a:gs>
              <a:gs pos="29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36000" rIns="72000" bIns="72000" anchor="ctr" anchorCtr="0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GenePlot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Made in New Zealand from locally-sourced </a:t>
            </a:r>
            <a:r>
              <a:rPr lang="en-US" sz="2400" b="1" dirty="0" err="1">
                <a:solidFill>
                  <a:srgbClr val="7030A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saddlepoints</a:t>
            </a:r>
            <a:endParaRPr lang="en-US" sz="2400" b="1" dirty="0">
              <a:solidFill>
                <a:srgbClr val="7030A0"/>
              </a:solidFill>
              <a:latin typeface="Symbol" panose="05050102010706020507" pitchFamily="18" charset="2"/>
              <a:cs typeface="MV Boli" panose="0200050003020009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4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 animBg="1"/>
      <p:bldP spid="15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2407" r="27328"/>
          <a:stretch/>
        </p:blipFill>
        <p:spPr>
          <a:xfrm>
            <a:off x="0" y="13993"/>
            <a:ext cx="6334234" cy="6844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r="34707"/>
          <a:stretch/>
        </p:blipFill>
        <p:spPr>
          <a:xfrm>
            <a:off x="7122498" y="4152899"/>
            <a:ext cx="1347537" cy="18288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435834" y="5981700"/>
            <a:ext cx="2720866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474774"/>
                </a:solidFill>
                <a:latin typeface="Segoe Print" panose="020006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Louise McMillan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474774"/>
                </a:solidFill>
                <a:latin typeface="Segoe Print" panose="020006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PhD </a:t>
            </a:r>
            <a:r>
              <a:rPr lang="en-US" altLang="en-US" sz="2400" b="1" dirty="0" err="1">
                <a:solidFill>
                  <a:srgbClr val="474774"/>
                </a:solidFill>
                <a:latin typeface="Segoe Print" panose="020006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UoA</a:t>
            </a:r>
            <a:endParaRPr lang="en-US" altLang="en-US" sz="2400" b="1" dirty="0">
              <a:solidFill>
                <a:srgbClr val="474774"/>
              </a:solidFill>
              <a:latin typeface="Segoe Print" panose="02000600000000000000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E74D62C-8CB6-F02D-7611-B4B6C459A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034" y="74770"/>
            <a:ext cx="2708166" cy="3887629"/>
          </a:xfrm>
          <a:prstGeom prst="rect">
            <a:avLst/>
          </a:prstGeom>
          <a:gradFill flip="none" rotWithShape="1">
            <a:gsLst>
              <a:gs pos="0">
                <a:srgbClr val="8BFFC5"/>
              </a:gs>
              <a:gs pos="95000">
                <a:srgbClr val="89FFC4"/>
              </a:gs>
              <a:gs pos="36000">
                <a:srgbClr val="CDFFE6"/>
              </a:gs>
            </a:gsLst>
            <a:lin ang="2700000" scaled="1"/>
            <a:tileRect/>
          </a:gradFill>
          <a:ln w="6350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144000" rIns="36000" bIns="7200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Saddlepoint</a:t>
            </a:r>
            <a:r>
              <a:rPr lang="en-US" sz="28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means we can calculate distribution of overall genetic fit in each source population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2F46BB"/>
              </a:solidFill>
              <a:effectLst/>
              <a:uLnTx/>
              <a:uFillTx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93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8AE8FB-725D-FE98-2940-4D380D124CF9}"/>
              </a:ext>
            </a:extLst>
          </p:cNvPr>
          <p:cNvGrpSpPr/>
          <p:nvPr/>
        </p:nvGrpSpPr>
        <p:grpSpPr>
          <a:xfrm>
            <a:off x="0" y="686714"/>
            <a:ext cx="9144000" cy="5151549"/>
            <a:chOff x="0" y="433327"/>
            <a:chExt cx="9144000" cy="5151549"/>
          </a:xfrm>
        </p:grpSpPr>
        <p:pic>
          <p:nvPicPr>
            <p:cNvPr id="1030" name="Picture 6" descr="Acheron Passage from Mt Clerke, Resolution Island, Dusky Sound (Fiordland National Park)">
              <a:extLst>
                <a:ext uri="{FF2B5EF4-FFF2-40B4-BE49-F238E27FC236}">
                  <a16:creationId xmlns:a16="http://schemas.microsoft.com/office/drawing/2014/main" id="{9DFB5AE9-9741-7F79-A8C7-647FC62D7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3327"/>
              <a:ext cx="9144000" cy="5151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3F5572-1D2D-07DF-4A31-1BA73D19D38D}"/>
                </a:ext>
              </a:extLst>
            </p:cNvPr>
            <p:cNvSpPr txBox="1"/>
            <p:nvPr/>
          </p:nvSpPr>
          <p:spPr>
            <a:xfrm>
              <a:off x="21775" y="4694624"/>
              <a:ext cx="1817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dirty="0">
                  <a:solidFill>
                    <a:schemeClr val="accent3">
                      <a:lumMod val="95000"/>
                    </a:schemeClr>
                  </a:solidFill>
                  <a:latin typeface="+mn-lt"/>
                </a:rPr>
                <a:t>Photo: Stuff</a:t>
              </a:r>
            </a:p>
          </p:txBody>
        </p:sp>
      </p:grpSp>
      <p:sp>
        <p:nvSpPr>
          <p:cNvPr id="4" name="Text Box 5">
            <a:extLst>
              <a:ext uri="{FF2B5EF4-FFF2-40B4-BE49-F238E27FC236}">
                <a16:creationId xmlns:a16="http://schemas.microsoft.com/office/drawing/2014/main" id="{225E4950-D3F4-7B62-9598-C40E03F4B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94403"/>
          </a:xfrm>
          <a:prstGeom prst="rect">
            <a:avLst/>
          </a:prstGeom>
          <a:gradFill flip="none" rotWithShape="1">
            <a:gsLst>
              <a:gs pos="96000">
                <a:srgbClr val="FEFEFE"/>
              </a:gs>
              <a:gs pos="6000">
                <a:srgbClr val="D7F0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 lIns="72000" tIns="180000" rIns="108000" bIns="18000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 Rounded MT Bold" panose="020F0704030504030204" pitchFamily="34" charset="0"/>
                <a:cs typeface="MV Boli" panose="02000500030200090000" pitchFamily="2" charset="0"/>
              </a:rPr>
              <a:t>Unfolding disaster on Resolution Island, Fiordland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0E8D1CE-3CDD-3265-A7C5-22045361F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01932"/>
            <a:ext cx="9144000" cy="1256068"/>
          </a:xfrm>
          <a:prstGeom prst="rect">
            <a:avLst/>
          </a:prstGeom>
          <a:gradFill>
            <a:gsLst>
              <a:gs pos="93000">
                <a:srgbClr val="FFFFC5"/>
              </a:gs>
              <a:gs pos="0">
                <a:srgbClr val="BAF5A6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lIns="72000" tIns="180000" rIns="108000" bIns="18000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5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 </a:t>
            </a:r>
            <a:r>
              <a:rPr lang="en-US" sz="2400" b="1" dirty="0" err="1">
                <a:solidFill>
                  <a:srgbClr val="474774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larg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est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 island in NZ</a:t>
            </a:r>
            <a:r>
              <a:rPr lang="en-US" sz="2400" b="1" dirty="0">
                <a:solidFill>
                  <a:srgbClr val="474774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 premium conservation land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74774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The rats seem to be invading from across the channel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74774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3D0C3638-797B-5FC5-D07B-8D62C62A37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99961" y="2192358"/>
            <a:ext cx="1542362" cy="87538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BE11DB73-D868-7DC1-172F-2E11C05639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8804" y="2413925"/>
            <a:ext cx="1542362" cy="87538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1BA64091-32DD-6C06-C353-A3B0F1D1D1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5420" y="2664246"/>
            <a:ext cx="1542362" cy="87538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DA878FC6-3460-6CA5-6B16-15AE6468E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7" y="3446629"/>
            <a:ext cx="5636636" cy="2355098"/>
          </a:xfrm>
          <a:prstGeom prst="cloud">
            <a:avLst/>
          </a:prstGeom>
          <a:gradFill flip="none" rotWithShape="1">
            <a:gsLst>
              <a:gs pos="88000">
                <a:srgbClr val="FCC7FF"/>
              </a:gs>
              <a:gs pos="29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144000" rIns="72000" bIns="108000" anchor="ctr" anchorCtr="0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 err="1">
                <a:solidFill>
                  <a:srgbClr val="7030A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Saddlepoint</a:t>
            </a:r>
            <a:r>
              <a:rPr lang="en-US" sz="2800" b="1" dirty="0">
                <a:solidFill>
                  <a:srgbClr val="7030A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-guided conservation management </a:t>
            </a:r>
          </a:p>
        </p:txBody>
      </p:sp>
    </p:spTree>
    <p:extLst>
      <p:ext uri="{BB962C8B-B14F-4D97-AF65-F5344CB8AC3E}">
        <p14:creationId xmlns:p14="http://schemas.microsoft.com/office/powerpoint/2010/main" val="47339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utoUpdateAnimBg="0"/>
      <p:bldP spid="7" grpId="0" animBg="1"/>
      <p:bldP spid="8" grpId="0" animBg="1"/>
      <p:bldP spid="9" grpId="0" animBg="1"/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-6000" contrast="2000"/>
          </a:blip>
          <a:srcRect l="211" t="2106" r="5379" b="3073"/>
          <a:stretch/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B6BA739-9347-8131-B705-FD75A4649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1414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36000" tIns="180000" rIns="36000" bIns="108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474774"/>
                </a:solidFill>
                <a:latin typeface="Segoe Print" panose="02000600000000000000" pitchFamily="2" charset="0"/>
                <a:cs typeface="Arial"/>
              </a:rPr>
              <a:t>So curiosity really did kill the rat!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CC0000"/>
                </a:solidFill>
                <a:latin typeface="Segoe Print" panose="02000600000000000000" pitchFamily="2" charset="0"/>
                <a:cs typeface="Arial"/>
              </a:rPr>
              <a:t>W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hat about saving the whale…?</a:t>
            </a:r>
            <a:endParaRPr kumimoji="0" lang="en-NZ" sz="3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0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-6000" contrast="2000"/>
          </a:blip>
          <a:srcRect l="211" t="2106" r="5379" b="3073"/>
          <a:stretch/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777127" y="1428779"/>
            <a:ext cx="4110020" cy="1736646"/>
          </a:xfrm>
          <a:prstGeom prst="wedgeRoundRectCallout">
            <a:avLst>
              <a:gd name="adj1" fmla="val -79709"/>
              <a:gd name="adj2" fmla="val -15889"/>
              <a:gd name="adj3" fmla="val 16667"/>
            </a:avLst>
          </a:prstGeom>
          <a:gradFill>
            <a:gsLst>
              <a:gs pos="0">
                <a:schemeClr val="bg2">
                  <a:lumMod val="40000"/>
                  <a:lumOff val="6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rgbClr val="FF9966">
                  <a:tint val="23500"/>
                  <a:satMod val="160000"/>
                </a:srgbClr>
              </a:gs>
            </a:gsLst>
            <a:path path="circle">
              <a:fillToRect t="100000" r="100000"/>
            </a:path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72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Subantarctic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 Auckland Islands in winter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8614" y="5586555"/>
            <a:ext cx="3709682" cy="1191816"/>
          </a:xfrm>
          <a:prstGeom prst="wedgeRoundRectCallout">
            <a:avLst>
              <a:gd name="adj1" fmla="val -20464"/>
              <a:gd name="adj2" fmla="val -69336"/>
              <a:gd name="adj3" fmla="val 166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3"/>
              </a:gs>
              <a:gs pos="100000">
                <a:srgbClr val="EEF7F8"/>
              </a:gs>
            </a:gsLst>
            <a:path path="circle">
              <a:fillToRect t="100000" r="100000"/>
            </a:path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72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Cold people with cameras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76792" y="5576281"/>
            <a:ext cx="4664466" cy="1191816"/>
          </a:xfrm>
          <a:prstGeom prst="wedgeRoundRectCallout">
            <a:avLst>
              <a:gd name="adj1" fmla="val -20464"/>
              <a:gd name="adj2" fmla="val -69336"/>
              <a:gd name="adj3" fmla="val 166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rgbClr val="E2CFF1"/>
              </a:gs>
              <a:gs pos="100000">
                <a:srgbClr val="EEF7F8"/>
              </a:gs>
            </a:gsLst>
            <a:path path="circle">
              <a:fillToRect t="100000" r="100000"/>
            </a:path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72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Tohorā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 / Southern right whale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4E15AF04-6517-E3AA-EC54-E6109DF8F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1414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36000" tIns="180000" rIns="36000" bIns="108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474774"/>
                </a:solidFill>
                <a:latin typeface="Segoe Print" panose="02000600000000000000" pitchFamily="2" charset="0"/>
                <a:cs typeface="Arial"/>
              </a:rPr>
              <a:t>So curiosity really did kill the rat!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CC0000"/>
                </a:solidFill>
                <a:latin typeface="Segoe Print" panose="02000600000000000000" pitchFamily="2" charset="0"/>
                <a:cs typeface="Arial"/>
              </a:rPr>
              <a:t>W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hat about saving the whale…?</a:t>
            </a:r>
            <a:endParaRPr kumimoji="0" lang="en-NZ" sz="3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75B0B70B-E5E8-48F6-B89D-01207ABA9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1877"/>
          </a:xfrm>
          <a:prstGeom prst="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2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/>
          <a:p>
            <a:pPr marL="85725" marR="0" lvl="0" indent="-857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A50021"/>
                </a:solidFill>
                <a:latin typeface="Arial"/>
                <a:cs typeface="Arial"/>
              </a:rPr>
              <a:t>Monitoring wildlife populations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5725" marR="0" lvl="0" indent="-857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A50021"/>
                </a:solidFill>
                <a:latin typeface="Arial Rounded MT Bold" panose="020F0704030504030204" pitchFamily="34" charset="0"/>
                <a:cs typeface="Arial"/>
              </a:rPr>
              <a:t>the up-close-and-personal way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 Rounded MT Bold" panose="020F07040305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971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DE807138-275F-7267-7161-8EBDE858C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98" y="3676050"/>
            <a:ext cx="4386649" cy="29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l" eaLnBrk="0" hangingPunct="0">
              <a:spcBef>
                <a:spcPct val="40000"/>
              </a:spcBef>
            </a:pPr>
            <a:r>
              <a:rPr lang="en-US" dirty="0">
                <a:solidFill>
                  <a:srgbClr val="474774"/>
                </a:solidFill>
                <a:latin typeface="Arial" charset="0"/>
              </a:rPr>
              <a:t>Info for each animal:</a:t>
            </a:r>
          </a:p>
          <a:p>
            <a:pPr algn="l" eaLnBrk="0" hangingPunct="0">
              <a:spcBef>
                <a:spcPts val="0"/>
              </a:spcBef>
            </a:pPr>
            <a:r>
              <a:rPr lang="en-US" b="1" dirty="0">
                <a:solidFill>
                  <a:srgbClr val="474774"/>
                </a:solidFill>
                <a:latin typeface="Arial" charset="0"/>
              </a:rPr>
              <a:t>   </a:t>
            </a:r>
            <a:r>
              <a:rPr lang="en-US" dirty="0">
                <a:solidFill>
                  <a:srgbClr val="474774"/>
                </a:solidFill>
                <a:latin typeface="Arial" charset="0"/>
              </a:rPr>
              <a:t>1</a:t>
            </a:r>
            <a:r>
              <a:rPr lang="en-US" b="1" dirty="0">
                <a:solidFill>
                  <a:srgbClr val="474774"/>
                </a:solidFill>
                <a:latin typeface="Arial" charset="0"/>
              </a:rPr>
              <a:t>	   0 1 0 0 1 0</a:t>
            </a:r>
          </a:p>
          <a:p>
            <a:pPr algn="l">
              <a:spcBef>
                <a:spcPct val="40000"/>
              </a:spcBef>
            </a:pPr>
            <a:r>
              <a:rPr lang="en-US" dirty="0">
                <a:solidFill>
                  <a:srgbClr val="474774"/>
                </a:solidFill>
                <a:latin typeface="Arial" charset="0"/>
              </a:rPr>
              <a:t>   2	   </a:t>
            </a:r>
            <a:r>
              <a:rPr lang="en-US" b="1" dirty="0">
                <a:solidFill>
                  <a:srgbClr val="474774"/>
                </a:solidFill>
                <a:latin typeface="Arial" charset="0"/>
              </a:rPr>
              <a:t>1 0 0 0 0 0</a:t>
            </a:r>
          </a:p>
          <a:p>
            <a:pPr algn="l">
              <a:spcBef>
                <a:spcPct val="40000"/>
              </a:spcBef>
            </a:pPr>
            <a:r>
              <a:rPr lang="en-US" dirty="0">
                <a:solidFill>
                  <a:srgbClr val="474774"/>
                </a:solidFill>
                <a:latin typeface="Arial" charset="0"/>
              </a:rPr>
              <a:t>   3	   </a:t>
            </a:r>
            <a:r>
              <a:rPr lang="en-US" b="1" dirty="0">
                <a:solidFill>
                  <a:srgbClr val="474774"/>
                </a:solidFill>
                <a:latin typeface="Arial" charset="0"/>
              </a:rPr>
              <a:t>0 0 0 0 1 1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474774"/>
                </a:solidFill>
                <a:latin typeface="Arial" charset="0"/>
              </a:rPr>
              <a:t>   </a:t>
            </a:r>
            <a:r>
              <a:rPr lang="en-US" sz="1400" b="1" dirty="0">
                <a:solidFill>
                  <a:srgbClr val="474774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474774"/>
                </a:solidFill>
                <a:latin typeface="Arial" charset="0"/>
              </a:rPr>
              <a:t>:            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B4"/>
              </a:clrFrom>
              <a:clrTo>
                <a:srgbClr val="FFFF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20243" r="29138" b="25127"/>
          <a:stretch/>
        </p:blipFill>
        <p:spPr>
          <a:xfrm>
            <a:off x="536029" y="3687372"/>
            <a:ext cx="3783724" cy="3135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B4"/>
              </a:clrFrom>
              <a:clrTo>
                <a:srgbClr val="FFFFB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20243" r="29138" b="25127"/>
          <a:stretch/>
        </p:blipFill>
        <p:spPr>
          <a:xfrm>
            <a:off x="5035561" y="3697495"/>
            <a:ext cx="3783724" cy="3135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249541" y="2448000"/>
            <a:ext cx="37837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</a:pPr>
            <a:r>
              <a:rPr lang="en-US" b="1" dirty="0">
                <a:solidFill>
                  <a:srgbClr val="0070C0"/>
                </a:solidFill>
                <a:latin typeface="Arial" charset="0"/>
              </a:rPr>
              <a:t>What we actually observe</a:t>
            </a:r>
            <a:endParaRPr lang="en-US" sz="4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B4"/>
              </a:clrFrom>
              <a:clrTo>
                <a:srgbClr val="FFFFB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20243" r="29138" b="25127"/>
          <a:stretch/>
        </p:blipFill>
        <p:spPr>
          <a:xfrm>
            <a:off x="5082857" y="3690882"/>
            <a:ext cx="3783724" cy="3135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F6F08F-3B62-C931-7C4D-5A5FF748C23A}"/>
              </a:ext>
            </a:extLst>
          </p:cNvPr>
          <p:cNvSpPr txBox="1"/>
          <p:nvPr/>
        </p:nvSpPr>
        <p:spPr>
          <a:xfrm rot="226969">
            <a:off x="5465015" y="4339408"/>
            <a:ext cx="3165504" cy="2400657"/>
          </a:xfrm>
          <a:prstGeom prst="rect">
            <a:avLst/>
          </a:prstGeom>
          <a:solidFill>
            <a:srgbClr val="FFFFFF">
              <a:alpha val="38039"/>
            </a:srgbClr>
          </a:solidFill>
          <a:scene3d>
            <a:camera prst="obliqueTopRight">
              <a:rot lat="0" lon="20999997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000" b="1" kern="0" dirty="0">
                <a:solidFill>
                  <a:srgbClr val="A8188D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Irreversible</a:t>
            </a:r>
          </a:p>
          <a:p>
            <a:r>
              <a:rPr lang="en-US" sz="3000" b="1" kern="0" dirty="0">
                <a:solidFill>
                  <a:srgbClr val="A8188D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transformation of the data we wanted</a:t>
            </a:r>
            <a:endParaRPr lang="en-US" b="1" kern="0" dirty="0">
              <a:solidFill>
                <a:srgbClr val="A8188D"/>
              </a:solidFill>
              <a:latin typeface="Segoe Print" panose="02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NZ" sz="3000" b="1" dirty="0">
              <a:solidFill>
                <a:srgbClr val="CC0099"/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3F41011-168A-B57B-F65E-3746B6511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07" y="2448000"/>
            <a:ext cx="356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</a:pPr>
            <a:r>
              <a:rPr lang="en-US" b="1" dirty="0">
                <a:solidFill>
                  <a:srgbClr val="0070C0"/>
                </a:solidFill>
                <a:latin typeface="Arial" charset="0"/>
              </a:rPr>
              <a:t>What we want   to model</a:t>
            </a:r>
            <a:endParaRPr lang="en-US" sz="4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88CADD5-7888-8E62-E50C-912B81EEE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10375"/>
          </a:xfrm>
          <a:prstGeom prst="rect">
            <a:avLst/>
          </a:prstGeom>
          <a:gradFill flip="none" rotWithShape="1">
            <a:gsLst>
              <a:gs pos="1000">
                <a:srgbClr val="D9D9D9"/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NZ" sz="3600" b="1" kern="0" dirty="0">
                <a:solidFill>
                  <a:srgbClr val="808080">
                    <a:lumMod val="50000"/>
                  </a:srgbClr>
                </a:solidFill>
                <a:latin typeface="Arial" charset="0"/>
                <a:cs typeface="Arial"/>
              </a:rPr>
              <a:t>Meet the data not of your dreams</a:t>
            </a:r>
            <a:endParaRPr kumimoji="0" lang="en-NZ" sz="2800" b="1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charset="0"/>
              <a:cs typeface="Arial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80D13D1-0AC4-1362-C4C9-64EC20E71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000" y="1018879"/>
            <a:ext cx="6840000" cy="1191816"/>
          </a:xfrm>
          <a:prstGeom prst="roundRect">
            <a:avLst/>
          </a:prstGeom>
          <a:solidFill>
            <a:srgbClr val="FFFFFF"/>
          </a:soli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4B4B"/>
                </a:solidFill>
                <a:latin typeface="Segoe Print" panose="02000600000000000000" pitchFamily="2" charset="0"/>
              </a:rPr>
              <a:t>What if we can’t observe the  things we want to model?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9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0.49653 -0.0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2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925"/>
            <a:ext cx="9144000" cy="6926263"/>
          </a:xfrm>
          <a:prstGeom prst="rect">
            <a:avLst/>
          </a:prstGeom>
          <a:noFill/>
        </p:spPr>
      </p:pic>
      <p:sp>
        <p:nvSpPr>
          <p:cNvPr id="379907" name="Oval 3"/>
          <p:cNvSpPr>
            <a:spLocks noChangeArrowheads="1"/>
          </p:cNvSpPr>
          <p:nvPr/>
        </p:nvSpPr>
        <p:spPr bwMode="auto">
          <a:xfrm rot="626621">
            <a:off x="3978275" y="3151188"/>
            <a:ext cx="1990725" cy="1296987"/>
          </a:xfrm>
          <a:prstGeom prst="ellips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12919" y="909852"/>
            <a:ext cx="4084321" cy="1191816"/>
          </a:xfrm>
          <a:prstGeom prst="roundRect">
            <a:avLst/>
          </a:prstGeom>
          <a:solidFill>
            <a:srgbClr val="FFFFFF"/>
          </a:soli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Photos identify individual whales</a:t>
            </a:r>
          </a:p>
        </p:txBody>
      </p:sp>
    </p:spTree>
    <p:extLst>
      <p:ext uri="{BB962C8B-B14F-4D97-AF65-F5344CB8AC3E}">
        <p14:creationId xmlns:p14="http://schemas.microsoft.com/office/powerpoint/2010/main" val="238332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7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cklandIslands2009_pi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116836"/>
          </a:xfrm>
          <a:prstGeom prst="rect">
            <a:avLst/>
          </a:prstGeom>
        </p:spPr>
      </p:pic>
      <p:pic>
        <p:nvPicPr>
          <p:cNvPr id="13" name="Picture 12" descr="AucklandIslands2009_pic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1168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71248" y="439385"/>
            <a:ext cx="5090615" cy="1323837"/>
            <a:chOff x="3671248" y="1523134"/>
            <a:chExt cx="5090615" cy="1323837"/>
          </a:xfrm>
          <a:gradFill flip="none" rotWithShape="1">
            <a:gsLst>
              <a:gs pos="0">
                <a:srgbClr val="FF9966"/>
              </a:gs>
              <a:gs pos="100000">
                <a:srgbClr val="FFE2C5"/>
              </a:gs>
            </a:gsLst>
            <a:lin ang="2700000" scaled="1"/>
            <a:tileRect/>
          </a:gradFill>
        </p:grpSpPr>
        <p:sp>
          <p:nvSpPr>
            <p:cNvPr id="3" name="Right Arrow 2"/>
            <p:cNvSpPr/>
            <p:nvPr/>
          </p:nvSpPr>
          <p:spPr bwMode="auto">
            <a:xfrm>
              <a:off x="3671248" y="1703962"/>
              <a:ext cx="1828800" cy="989464"/>
            </a:xfrm>
            <a:prstGeom prst="rightArrow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513696" y="1523134"/>
              <a:ext cx="3248167" cy="1323837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324000"/>
            <a:lstStyle/>
            <a:p>
              <a:pPr marL="85725" indent="-85725"/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Photos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54615" y="2539225"/>
            <a:ext cx="5657373" cy="1323837"/>
            <a:chOff x="3101913" y="3715446"/>
            <a:chExt cx="5657373" cy="1323837"/>
          </a:xfrm>
          <a:gradFill flip="none" rotWithShape="1">
            <a:gsLst>
              <a:gs pos="0">
                <a:srgbClr val="FF9966"/>
              </a:gs>
              <a:gs pos="100000">
                <a:srgbClr val="FFE2C5"/>
              </a:gs>
            </a:gsLst>
            <a:lin ang="2700000" scaled="1"/>
            <a:tileRect/>
          </a:gradFill>
        </p:grpSpPr>
        <p:sp>
          <p:nvSpPr>
            <p:cNvPr id="9" name="Right Arrow 8"/>
            <p:cNvSpPr/>
            <p:nvPr/>
          </p:nvSpPr>
          <p:spPr bwMode="auto">
            <a:xfrm>
              <a:off x="3101913" y="3841917"/>
              <a:ext cx="2418849" cy="989464"/>
            </a:xfrm>
            <a:prstGeom prst="rightArrow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5511119" y="3715446"/>
              <a:ext cx="3248167" cy="1323837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324000"/>
            <a:lstStyle/>
            <a:p>
              <a:pPr marL="85725" indent="-85725"/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DNA samples</a:t>
              </a:r>
            </a:p>
          </p:txBody>
        </p:sp>
      </p:grp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93351" y="193541"/>
            <a:ext cx="3805450" cy="3761993"/>
          </a:xfrm>
          <a:prstGeom prst="roundRect">
            <a:avLst/>
          </a:prstGeom>
          <a:gradFill flip="none" rotWithShape="1">
            <a:gsLst>
              <a:gs pos="0">
                <a:srgbClr val="FF9966"/>
              </a:gs>
              <a:gs pos="100000">
                <a:srgbClr val="FFE2C5"/>
              </a:gs>
            </a:gsLst>
            <a:lin ang="2700000" scaled="1"/>
            <a:tileRect/>
          </a:gradFill>
          <a:ln>
            <a:solidFill>
              <a:schemeClr val="tx2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08000"/>
          <a:lstStyle/>
          <a:p>
            <a:pPr marL="85725" indent="-85725">
              <a:spcAft>
                <a:spcPts val="1200"/>
              </a:spcAft>
            </a:pPr>
            <a:r>
              <a:rPr lang="en-US" sz="3600" b="1" dirty="0">
                <a:solidFill>
                  <a:srgbClr val="CC0066"/>
                </a:solidFill>
              </a:rPr>
              <a:t>Surveys are expensive!</a:t>
            </a:r>
          </a:p>
          <a:p>
            <a:pPr marL="85725" indent="-85725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0033CC"/>
                </a:solidFill>
              </a:rPr>
              <a:t>Use two identification methods…</a:t>
            </a:r>
            <a:endParaRPr lang="en-US" sz="4400" b="1" dirty="0">
              <a:solidFill>
                <a:srgbClr val="0033CC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508855E-8DD0-5E67-2523-23A4C30C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88801"/>
            <a:ext cx="9144000" cy="76919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36000" tIns="216000" rIns="36000" bIns="180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74774"/>
                </a:solidFill>
                <a:latin typeface="Segoe Print" panose="02000600000000000000" pitchFamily="2" charset="0"/>
                <a:cs typeface="Arial"/>
              </a:rPr>
              <a:t>But photos are only half the story…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5600357"/>
            <a:ext cx="9144000" cy="1257643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square" lIns="0" tIns="36000" rIns="0" bIns="36000">
            <a:spAutoFit/>
          </a:bodyPr>
          <a:lstStyle/>
          <a:p>
            <a:pPr marL="9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4B4B"/>
                </a:solidFill>
                <a:latin typeface="Arial" charset="0"/>
              </a:rPr>
              <a:t>Problem: 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can’t match a </a:t>
            </a:r>
            <a:r>
              <a:rPr lang="en-US" sz="36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photo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 </a:t>
            </a:r>
          </a:p>
          <a:p>
            <a:pPr marL="9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to a </a:t>
            </a:r>
            <a:r>
              <a:rPr lang="en-US" sz="3600" b="1" kern="0" dirty="0">
                <a:solidFill>
                  <a:srgbClr val="800080"/>
                </a:solidFill>
                <a:latin typeface="Arial" charset="0"/>
              </a:rPr>
              <a:t>DNA sample</a:t>
            </a:r>
          </a:p>
        </p:txBody>
      </p:sp>
    </p:spTree>
    <p:extLst>
      <p:ext uri="{BB962C8B-B14F-4D97-AF65-F5344CB8AC3E}">
        <p14:creationId xmlns:p14="http://schemas.microsoft.com/office/powerpoint/2010/main" val="14961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758631-6C2A-49CD-E3F4-0898C808586F}"/>
              </a:ext>
            </a:extLst>
          </p:cNvPr>
          <p:cNvGrpSpPr/>
          <p:nvPr/>
        </p:nvGrpSpPr>
        <p:grpSpPr>
          <a:xfrm>
            <a:off x="428206" y="1359407"/>
            <a:ext cx="3763313" cy="1188000"/>
            <a:chOff x="443125" y="1404000"/>
            <a:chExt cx="5017750" cy="158400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1EAE0C6-5EB0-31A3-2697-A7370C7B44EA}"/>
                </a:ext>
              </a:extLst>
            </p:cNvPr>
            <p:cNvGrpSpPr/>
            <p:nvPr/>
          </p:nvGrpSpPr>
          <p:grpSpPr>
            <a:xfrm>
              <a:off x="443125" y="1404000"/>
              <a:ext cx="1584000" cy="1584000"/>
              <a:chOff x="1728000" y="1268775"/>
              <a:chExt cx="1584000" cy="1584000"/>
            </a:xfrm>
          </p:grpSpPr>
          <p:pic>
            <p:nvPicPr>
              <p:cNvPr id="27" name="Graphic 26" descr="Camera with solid fill">
                <a:extLst>
                  <a:ext uri="{FF2B5EF4-FFF2-40B4-BE49-F238E27FC236}">
                    <a16:creationId xmlns:a16="http://schemas.microsoft.com/office/drawing/2014/main" id="{2284A134-CF3E-A944-8B8C-A8525BA25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1540000">
                <a:off x="1887850" y="1448775"/>
                <a:ext cx="504000" cy="50400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06FBA55-D3EE-B26D-67F2-DEDEC711D941}"/>
                  </a:ext>
                </a:extLst>
              </p:cNvPr>
              <p:cNvSpPr txBox="1"/>
              <p:nvPr/>
            </p:nvSpPr>
            <p:spPr>
              <a:xfrm>
                <a:off x="2592000" y="1296000"/>
                <a:ext cx="6106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2400" b="1" dirty="0">
                    <a:solidFill>
                      <a:srgbClr val="CD0000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4367068-07B3-A700-3244-F55C74C00BD0}"/>
                  </a:ext>
                </a:extLst>
              </p:cNvPr>
              <p:cNvSpPr/>
              <p:nvPr/>
            </p:nvSpPr>
            <p:spPr>
              <a:xfrm>
                <a:off x="1728000" y="1268775"/>
                <a:ext cx="1584000" cy="1584000"/>
              </a:xfrm>
              <a:prstGeom prst="rect">
                <a:avLst/>
              </a:prstGeom>
              <a:noFill/>
              <a:ln w="28575">
                <a:solidFill>
                  <a:srgbClr val="4747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NZ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0D95805-A088-84D1-4E1E-A9DB31DB9352}"/>
                </a:ext>
              </a:extLst>
            </p:cNvPr>
            <p:cNvGrpSpPr/>
            <p:nvPr/>
          </p:nvGrpSpPr>
          <p:grpSpPr>
            <a:xfrm>
              <a:off x="2160000" y="1404000"/>
              <a:ext cx="1584000" cy="1584000"/>
              <a:chOff x="1728000" y="1268775"/>
              <a:chExt cx="1584000" cy="1584000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E789271-8BDF-3302-A73B-DEC7B89494CA}"/>
                  </a:ext>
                </a:extLst>
              </p:cNvPr>
              <p:cNvSpPr txBox="1"/>
              <p:nvPr/>
            </p:nvSpPr>
            <p:spPr>
              <a:xfrm>
                <a:off x="2592000" y="1296000"/>
                <a:ext cx="6106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2400" b="1" dirty="0">
                    <a:solidFill>
                      <a:srgbClr val="CD0000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D1EFC56-2CB9-51C9-D17C-0C04CC73BD94}"/>
                  </a:ext>
                </a:extLst>
              </p:cNvPr>
              <p:cNvSpPr/>
              <p:nvPr/>
            </p:nvSpPr>
            <p:spPr>
              <a:xfrm>
                <a:off x="1728000" y="1268775"/>
                <a:ext cx="1584000" cy="1584000"/>
              </a:xfrm>
              <a:prstGeom prst="rect">
                <a:avLst/>
              </a:prstGeom>
              <a:noFill/>
              <a:ln w="28575">
                <a:solidFill>
                  <a:srgbClr val="4747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NZ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C5E0B32-8CC5-1EA1-E272-71C0354B1CC4}"/>
                </a:ext>
              </a:extLst>
            </p:cNvPr>
            <p:cNvGrpSpPr/>
            <p:nvPr/>
          </p:nvGrpSpPr>
          <p:grpSpPr>
            <a:xfrm>
              <a:off x="3876875" y="1404000"/>
              <a:ext cx="1584000" cy="1584000"/>
              <a:chOff x="1728000" y="1268775"/>
              <a:chExt cx="1584000" cy="1584000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AB11FF5E-18DA-39A9-5DF9-F404B7FEB73F}"/>
                  </a:ext>
                </a:extLst>
              </p:cNvPr>
              <p:cNvSpPr txBox="1"/>
              <p:nvPr/>
            </p:nvSpPr>
            <p:spPr>
              <a:xfrm>
                <a:off x="2592000" y="1296000"/>
                <a:ext cx="6106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2400" b="1" dirty="0">
                    <a:solidFill>
                      <a:srgbClr val="CD0000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C0AFDB2-1D36-C1DA-2549-0E7E1AF2A62D}"/>
                  </a:ext>
                </a:extLst>
              </p:cNvPr>
              <p:cNvSpPr/>
              <p:nvPr/>
            </p:nvSpPr>
            <p:spPr>
              <a:xfrm>
                <a:off x="1728000" y="1268775"/>
                <a:ext cx="1584000" cy="1584000"/>
              </a:xfrm>
              <a:prstGeom prst="rect">
                <a:avLst/>
              </a:prstGeom>
              <a:noFill/>
              <a:ln w="28575">
                <a:solidFill>
                  <a:srgbClr val="4747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NZ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D5BBB2-234C-B5CF-2603-579F41491ABB}"/>
              </a:ext>
            </a:extLst>
          </p:cNvPr>
          <p:cNvGrpSpPr/>
          <p:nvPr/>
        </p:nvGrpSpPr>
        <p:grpSpPr>
          <a:xfrm>
            <a:off x="428206" y="3149470"/>
            <a:ext cx="3763313" cy="1188000"/>
            <a:chOff x="443125" y="3672000"/>
            <a:chExt cx="5017750" cy="1584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6387FA-758E-BBEF-1709-F6D2F86FE788}"/>
                </a:ext>
              </a:extLst>
            </p:cNvPr>
            <p:cNvGrpSpPr/>
            <p:nvPr/>
          </p:nvGrpSpPr>
          <p:grpSpPr>
            <a:xfrm>
              <a:off x="443125" y="3672000"/>
              <a:ext cx="1584000" cy="1584000"/>
              <a:chOff x="360000" y="3672000"/>
              <a:chExt cx="1584000" cy="1584000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E360AFA3-2D04-6B4F-2C82-F9FC5CD42A11}"/>
                  </a:ext>
                </a:extLst>
              </p:cNvPr>
              <p:cNvSpPr txBox="1"/>
              <p:nvPr/>
            </p:nvSpPr>
            <p:spPr>
              <a:xfrm>
                <a:off x="1224000" y="3699225"/>
                <a:ext cx="6106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2400" b="1" dirty="0">
                    <a:solidFill>
                      <a:srgbClr val="CD0000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5C5B358-E1F2-298F-C240-CF78B28D5E17}"/>
                  </a:ext>
                </a:extLst>
              </p:cNvPr>
              <p:cNvSpPr/>
              <p:nvPr/>
            </p:nvSpPr>
            <p:spPr>
              <a:xfrm>
                <a:off x="360000" y="3672000"/>
                <a:ext cx="1584000" cy="1584000"/>
              </a:xfrm>
              <a:prstGeom prst="rect">
                <a:avLst/>
              </a:prstGeom>
              <a:noFill/>
              <a:ln w="28575">
                <a:solidFill>
                  <a:srgbClr val="4747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NZ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90E6703-EFE3-3E4C-8AA5-E9A0BCF17687}"/>
                </a:ext>
              </a:extLst>
            </p:cNvPr>
            <p:cNvGrpSpPr/>
            <p:nvPr/>
          </p:nvGrpSpPr>
          <p:grpSpPr>
            <a:xfrm>
              <a:off x="2159999" y="3672000"/>
              <a:ext cx="1584000" cy="1584000"/>
              <a:chOff x="1728000" y="1268775"/>
              <a:chExt cx="1584000" cy="1584000"/>
            </a:xfrm>
          </p:grpSpPr>
          <p:pic>
            <p:nvPicPr>
              <p:cNvPr id="95" name="Graphic 94" descr="Camera with solid fill">
                <a:extLst>
                  <a:ext uri="{FF2B5EF4-FFF2-40B4-BE49-F238E27FC236}">
                    <a16:creationId xmlns:a16="http://schemas.microsoft.com/office/drawing/2014/main" id="{D1F4AAD4-21C8-D086-1052-116898B64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1540000">
                <a:off x="1887850" y="1448775"/>
                <a:ext cx="504000" cy="50400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8B4F1A5-4FF6-D182-E0B4-9F82D4E9864D}"/>
                  </a:ext>
                </a:extLst>
              </p:cNvPr>
              <p:cNvSpPr txBox="1"/>
              <p:nvPr/>
            </p:nvSpPr>
            <p:spPr>
              <a:xfrm>
                <a:off x="2592000" y="1296000"/>
                <a:ext cx="6106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2400" b="1" dirty="0">
                    <a:solidFill>
                      <a:srgbClr val="CD0000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ED77C5C-0FC2-754C-88B4-CAD6195AFB4C}"/>
                  </a:ext>
                </a:extLst>
              </p:cNvPr>
              <p:cNvSpPr/>
              <p:nvPr/>
            </p:nvSpPr>
            <p:spPr>
              <a:xfrm>
                <a:off x="1728000" y="1268775"/>
                <a:ext cx="1584000" cy="1584000"/>
              </a:xfrm>
              <a:prstGeom prst="rect">
                <a:avLst/>
              </a:prstGeom>
              <a:noFill/>
              <a:ln w="28575">
                <a:solidFill>
                  <a:srgbClr val="4747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NZ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1C62EE2-6FB8-32C0-CDC5-0FC1D0D0380A}"/>
                </a:ext>
              </a:extLst>
            </p:cNvPr>
            <p:cNvGrpSpPr/>
            <p:nvPr/>
          </p:nvGrpSpPr>
          <p:grpSpPr>
            <a:xfrm>
              <a:off x="3876875" y="3672000"/>
              <a:ext cx="1584000" cy="1584000"/>
              <a:chOff x="1728000" y="1268775"/>
              <a:chExt cx="1584000" cy="1584000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0A33F60-7FF7-6CC6-F178-CD832C21594A}"/>
                  </a:ext>
                </a:extLst>
              </p:cNvPr>
              <p:cNvSpPr txBox="1"/>
              <p:nvPr/>
            </p:nvSpPr>
            <p:spPr>
              <a:xfrm>
                <a:off x="2592000" y="1296000"/>
                <a:ext cx="6106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2400" b="1" dirty="0">
                    <a:solidFill>
                      <a:srgbClr val="CD0000"/>
                    </a:solidFill>
                    <a:latin typeface="Segoe Print" panose="02000600000000000000" pitchFamily="2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F7C677F-C42C-22DF-3C40-D63391DD01C2}"/>
                  </a:ext>
                </a:extLst>
              </p:cNvPr>
              <p:cNvSpPr/>
              <p:nvPr/>
            </p:nvSpPr>
            <p:spPr>
              <a:xfrm>
                <a:off x="1728000" y="1268775"/>
                <a:ext cx="1584000" cy="1584000"/>
              </a:xfrm>
              <a:prstGeom prst="rect">
                <a:avLst/>
              </a:prstGeom>
              <a:noFill/>
              <a:ln w="28575">
                <a:solidFill>
                  <a:srgbClr val="4747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NZ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970F868C-DEDA-AA40-5DB9-59CCE5CD8759}"/>
              </a:ext>
            </a:extLst>
          </p:cNvPr>
          <p:cNvSpPr txBox="1"/>
          <p:nvPr/>
        </p:nvSpPr>
        <p:spPr>
          <a:xfrm>
            <a:off x="365863" y="763368"/>
            <a:ext cx="388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NZ" sz="2100" b="1" dirty="0">
                <a:solidFill>
                  <a:srgbClr val="474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encounter histories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2A21E4-FAAF-CF1F-3399-BADB28AC06BC}"/>
              </a:ext>
            </a:extLst>
          </p:cNvPr>
          <p:cNvGrpSpPr/>
          <p:nvPr/>
        </p:nvGrpSpPr>
        <p:grpSpPr>
          <a:xfrm>
            <a:off x="626652" y="4518937"/>
            <a:ext cx="3360144" cy="570855"/>
            <a:chOff x="707719" y="5616705"/>
            <a:chExt cx="4480192" cy="610632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8DA50C5-E7AE-835F-AF65-77787AC6036E}"/>
                </a:ext>
              </a:extLst>
            </p:cNvPr>
            <p:cNvSpPr txBox="1"/>
            <p:nvPr/>
          </p:nvSpPr>
          <p:spPr>
            <a:xfrm rot="5400000">
              <a:off x="1079512" y="5244913"/>
              <a:ext cx="610631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NZ" sz="3000" b="1" dirty="0">
                  <a:solidFill>
                    <a:srgbClr val="CD0000"/>
                  </a:solidFill>
                  <a:latin typeface="Segoe Print" panose="02000600000000000000" pitchFamily="2" charset="0"/>
                  <a:cs typeface="Arial" panose="020B0604020202020204" pitchFamily="34" charset="0"/>
                </a:rPr>
                <a:t>...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C99B4E6-B56F-8AE4-F262-BA3477854D3E}"/>
                </a:ext>
              </a:extLst>
            </p:cNvPr>
            <p:cNvSpPr txBox="1"/>
            <p:nvPr/>
          </p:nvSpPr>
          <p:spPr>
            <a:xfrm rot="5400000">
              <a:off x="2796389" y="5552689"/>
              <a:ext cx="6106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NZ" sz="3000" b="1" dirty="0">
                  <a:solidFill>
                    <a:srgbClr val="CD0000"/>
                  </a:solidFill>
                  <a:latin typeface="Segoe Print" panose="02000600000000000000" pitchFamily="2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36351B3-AA91-A1E2-A3C3-BE198E962F4F}"/>
                </a:ext>
              </a:extLst>
            </p:cNvPr>
            <p:cNvSpPr txBox="1"/>
            <p:nvPr/>
          </p:nvSpPr>
          <p:spPr>
            <a:xfrm rot="5400000">
              <a:off x="4513263" y="5552689"/>
              <a:ext cx="6106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NZ" sz="3000" b="1" dirty="0">
                  <a:solidFill>
                    <a:srgbClr val="CD0000"/>
                  </a:solidFill>
                  <a:latin typeface="Segoe Print" panose="02000600000000000000" pitchFamily="2" charset="0"/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2C3DF1AD-59D0-E842-86B6-30A399418114}"/>
              </a:ext>
            </a:extLst>
          </p:cNvPr>
          <p:cNvSpPr txBox="1"/>
          <p:nvPr/>
        </p:nvSpPr>
        <p:spPr>
          <a:xfrm>
            <a:off x="6650232" y="576081"/>
            <a:ext cx="2350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NZ" sz="2100" b="1" dirty="0">
                <a:solidFill>
                  <a:srgbClr val="474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fragments</a:t>
            </a:r>
          </a:p>
        </p:txBody>
      </p:sp>
      <p:graphicFrame>
        <p:nvGraphicFramePr>
          <p:cNvPr id="128" name="Table 77">
            <a:extLst>
              <a:ext uri="{FF2B5EF4-FFF2-40B4-BE49-F238E27FC236}">
                <a16:creationId xmlns:a16="http://schemas.microsoft.com/office/drawing/2014/main" id="{7E353945-E779-3609-86B0-8FC3D5FED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700644"/>
              </p:ext>
            </p:extLst>
          </p:nvPr>
        </p:nvGraphicFramePr>
        <p:xfrm>
          <a:off x="6909214" y="1359407"/>
          <a:ext cx="1768605" cy="355061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89535">
                  <a:extLst>
                    <a:ext uri="{9D8B030D-6E8A-4147-A177-3AD203B41FA5}">
                      <a16:colId xmlns:a16="http://schemas.microsoft.com/office/drawing/2014/main" val="2570672450"/>
                    </a:ext>
                  </a:extLst>
                </a:gridCol>
                <a:gridCol w="589535">
                  <a:extLst>
                    <a:ext uri="{9D8B030D-6E8A-4147-A177-3AD203B41FA5}">
                      <a16:colId xmlns:a16="http://schemas.microsoft.com/office/drawing/2014/main" val="2732028093"/>
                    </a:ext>
                  </a:extLst>
                </a:gridCol>
                <a:gridCol w="589535">
                  <a:extLst>
                    <a:ext uri="{9D8B030D-6E8A-4147-A177-3AD203B41FA5}">
                      <a16:colId xmlns:a16="http://schemas.microsoft.com/office/drawing/2014/main" val="3381530775"/>
                    </a:ext>
                  </a:extLst>
                </a:gridCol>
              </a:tblGrid>
              <a:tr h="261938">
                <a:tc>
                  <a:txBody>
                    <a:bodyPr/>
                    <a:lstStyle/>
                    <a:p>
                      <a:pPr algn="ctr"/>
                      <a:endParaRPr lang="en-N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N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N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827932"/>
                  </a:ext>
                </a:extLst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7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endParaRPr lang="en-NZ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7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NZ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7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26483719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algn="ctr"/>
                      <a:endParaRPr lang="en-NZ" sz="12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3106881"/>
                  </a:ext>
                </a:extLst>
              </a:tr>
              <a:tr h="59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7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7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7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54166417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algn="ctr"/>
                      <a:endParaRPr lang="en-NZ" sz="12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2768177"/>
                  </a:ext>
                </a:extLst>
              </a:tr>
              <a:tr h="59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7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7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7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41319818"/>
                  </a:ext>
                </a:extLst>
              </a:tr>
              <a:tr h="261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8259157"/>
                  </a:ext>
                </a:extLst>
              </a:tr>
              <a:tr h="459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N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34340659"/>
                  </a:ext>
                </a:extLst>
              </a:tr>
              <a:tr h="261900">
                <a:tc>
                  <a:txBody>
                    <a:bodyPr/>
                    <a:lstStyle/>
                    <a:p>
                      <a:pPr algn="ctr"/>
                      <a:endParaRPr lang="en-N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N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NZ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92891359"/>
                  </a:ext>
                </a:extLst>
              </a:tr>
            </a:tbl>
          </a:graphicData>
        </a:graphic>
      </p:graphicFrame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05EF416-C1AF-87D5-E455-9921B8502214}"/>
              </a:ext>
            </a:extLst>
          </p:cNvPr>
          <p:cNvCxnSpPr/>
          <p:nvPr/>
        </p:nvCxnSpPr>
        <p:spPr>
          <a:xfrm>
            <a:off x="5491454" y="440917"/>
            <a:ext cx="0" cy="4914000"/>
          </a:xfrm>
          <a:prstGeom prst="line">
            <a:avLst/>
          </a:prstGeom>
          <a:ln w="28575">
            <a:solidFill>
              <a:srgbClr val="47477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AF5D5C45-3494-F0C5-CA19-7E649B325119}"/>
              </a:ext>
            </a:extLst>
          </p:cNvPr>
          <p:cNvSpPr txBox="1"/>
          <p:nvPr/>
        </p:nvSpPr>
        <p:spPr>
          <a:xfrm rot="5400000">
            <a:off x="7664994" y="4170071"/>
            <a:ext cx="4579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NZ" sz="2700" b="1" dirty="0">
                <a:solidFill>
                  <a:srgbClr val="474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8E56F-1E27-FFB7-F7AB-F88BCEB96B3B}"/>
              </a:ext>
            </a:extLst>
          </p:cNvPr>
          <p:cNvGrpSpPr/>
          <p:nvPr/>
        </p:nvGrpSpPr>
        <p:grpSpPr>
          <a:xfrm>
            <a:off x="5522086" y="625008"/>
            <a:ext cx="1366081" cy="4025508"/>
            <a:chOff x="7362782" y="424800"/>
            <a:chExt cx="1821441" cy="5367344"/>
          </a:xfrm>
        </p:grpSpPr>
        <p:pic>
          <p:nvPicPr>
            <p:cNvPr id="138" name="Picture 4" descr="Ballons">
              <a:extLst>
                <a:ext uri="{FF2B5EF4-FFF2-40B4-BE49-F238E27FC236}">
                  <a16:creationId xmlns:a16="http://schemas.microsoft.com/office/drawing/2014/main" id="{B6DB5B82-67A3-E67C-D5F3-07FC23B725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6" t="64078" r="69602" b="8319"/>
            <a:stretch/>
          </p:blipFill>
          <p:spPr bwMode="auto">
            <a:xfrm rot="5400000">
              <a:off x="7995681" y="769085"/>
              <a:ext cx="272512" cy="12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6CF9A76-1B3E-7FDF-92B7-E8B66B0B9192}"/>
                </a:ext>
              </a:extLst>
            </p:cNvPr>
            <p:cNvGrpSpPr/>
            <p:nvPr/>
          </p:nvGrpSpPr>
          <p:grpSpPr>
            <a:xfrm>
              <a:off x="7922447" y="1736082"/>
              <a:ext cx="802789" cy="4056062"/>
              <a:chOff x="8329064" y="1835073"/>
              <a:chExt cx="802789" cy="4056062"/>
            </a:xfrm>
          </p:grpSpPr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8FE6AD8-5BAA-F0B3-A4F2-D799B4946AD3}"/>
                  </a:ext>
                </a:extLst>
              </p:cNvPr>
              <p:cNvSpPr txBox="1"/>
              <p:nvPr/>
            </p:nvSpPr>
            <p:spPr>
              <a:xfrm>
                <a:off x="8329064" y="1835073"/>
                <a:ext cx="78834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3000" b="1" i="1" dirty="0">
                    <a:solidFill>
                      <a:srgbClr val="474773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NZ" sz="3000" b="1" baseline="-25000" dirty="0">
                    <a:solidFill>
                      <a:srgbClr val="474773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26FF6E0-18FE-4564-0BC8-A93F4C3575A2}"/>
                  </a:ext>
                </a:extLst>
              </p:cNvPr>
              <p:cNvSpPr txBox="1"/>
              <p:nvPr/>
            </p:nvSpPr>
            <p:spPr>
              <a:xfrm>
                <a:off x="8329064" y="2976985"/>
                <a:ext cx="78834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3000" b="1" i="1" dirty="0">
                    <a:solidFill>
                      <a:srgbClr val="474773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NZ" sz="3000" b="1" i="1" baseline="-25000" dirty="0">
                    <a:solidFill>
                      <a:srgbClr val="474773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rPr>
                  <a:t>2</a:t>
                </a:r>
                <a:endParaRPr lang="en-NZ" sz="3000" b="1" baseline="-25000" dirty="0">
                  <a:solidFill>
                    <a:srgbClr val="474773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8085B23F-87F4-01AE-EA01-AFC2F521DB2B}"/>
                  </a:ext>
                </a:extLst>
              </p:cNvPr>
              <p:cNvSpPr txBox="1"/>
              <p:nvPr/>
            </p:nvSpPr>
            <p:spPr>
              <a:xfrm>
                <a:off x="8329064" y="4119039"/>
                <a:ext cx="78834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3000" b="1" i="1" dirty="0">
                    <a:solidFill>
                      <a:srgbClr val="474773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NZ" sz="3000" b="1" i="1" baseline="-25000" dirty="0">
                    <a:solidFill>
                      <a:srgbClr val="474773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rPr>
                  <a:t>3</a:t>
                </a:r>
                <a:endParaRPr lang="en-NZ" sz="3000" b="1" baseline="-25000" dirty="0">
                  <a:solidFill>
                    <a:srgbClr val="474773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79225114-1404-712F-F4FE-F0BFF442536A}"/>
                  </a:ext>
                </a:extLst>
              </p:cNvPr>
              <p:cNvSpPr txBox="1"/>
              <p:nvPr/>
            </p:nvSpPr>
            <p:spPr>
              <a:xfrm rot="5400000">
                <a:off x="8487984" y="5247266"/>
                <a:ext cx="610631" cy="67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NZ" sz="2700" b="1" dirty="0">
                    <a:solidFill>
                      <a:srgbClr val="4747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C410B3-6F2D-A080-1403-AFD805986BA4}"/>
                </a:ext>
              </a:extLst>
            </p:cNvPr>
            <p:cNvSpPr txBox="1"/>
            <p:nvPr/>
          </p:nvSpPr>
          <p:spPr>
            <a:xfrm>
              <a:off x="7362782" y="424800"/>
              <a:ext cx="1821441" cy="7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NZ" sz="1800" b="1" dirty="0">
                  <a:solidFill>
                    <a:srgbClr val="474773"/>
                  </a:solidFill>
                  <a:latin typeface="Segoe Print" panose="02000600000000000000" pitchFamily="2" charset="0"/>
                  <a:cs typeface="Arial" panose="020B0604020202020204" pitchFamily="34" charset="0"/>
                </a:rPr>
                <a:t>Fragment count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705560-B977-F3D1-72FB-E050DEBDF93B}"/>
              </a:ext>
            </a:extLst>
          </p:cNvPr>
          <p:cNvGrpSpPr/>
          <p:nvPr/>
        </p:nvGrpSpPr>
        <p:grpSpPr>
          <a:xfrm>
            <a:off x="4359554" y="625964"/>
            <a:ext cx="1479645" cy="4023604"/>
            <a:chOff x="5812739" y="426076"/>
            <a:chExt cx="1972860" cy="53648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ACB13CC-78B6-E4A5-557E-9EB183919490}"/>
                </a:ext>
              </a:extLst>
            </p:cNvPr>
            <p:cNvGrpSpPr/>
            <p:nvPr/>
          </p:nvGrpSpPr>
          <p:grpSpPr>
            <a:xfrm>
              <a:off x="6033544" y="2209061"/>
              <a:ext cx="1744582" cy="1020111"/>
              <a:chOff x="6033544" y="2124000"/>
              <a:chExt cx="1744582" cy="1020111"/>
            </a:xfrm>
          </p:grpSpPr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6778F035-1D72-9D07-38A2-66F61E3B0F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70893" y="2124000"/>
                <a:ext cx="902007" cy="273644"/>
              </a:xfrm>
              <a:prstGeom prst="straightConnector1">
                <a:avLst/>
              </a:prstGeom>
              <a:ln w="53975">
                <a:solidFill>
                  <a:srgbClr val="CD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C52B3DD2-E68C-A2DE-072F-AE3587960F0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857370" y="2658111"/>
                <a:ext cx="920756" cy="486000"/>
              </a:xfrm>
              <a:prstGeom prst="straightConnector1">
                <a:avLst/>
              </a:prstGeom>
              <a:ln w="53975">
                <a:solidFill>
                  <a:srgbClr val="CD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109B4EC-90F4-0621-9379-F77DBB73B282}"/>
                  </a:ext>
                </a:extLst>
              </p:cNvPr>
              <p:cNvGrpSpPr/>
              <p:nvPr/>
            </p:nvGrpSpPr>
            <p:grpSpPr>
              <a:xfrm>
                <a:off x="6033544" y="2124000"/>
                <a:ext cx="972000" cy="865584"/>
                <a:chOff x="6033544" y="2124000"/>
                <a:chExt cx="972000" cy="865584"/>
              </a:xfrm>
            </p:grpSpPr>
            <p:sp>
              <p:nvSpPr>
                <p:cNvPr id="2051" name="Oval 2050">
                  <a:extLst>
                    <a:ext uri="{FF2B5EF4-FFF2-40B4-BE49-F238E27FC236}">
                      <a16:creationId xmlns:a16="http://schemas.microsoft.com/office/drawing/2014/main" id="{C9B11FEB-0AE8-5459-373D-17A2D613F733}"/>
                    </a:ext>
                  </a:extLst>
                </p:cNvPr>
                <p:cNvSpPr/>
                <p:nvPr/>
              </p:nvSpPr>
              <p:spPr>
                <a:xfrm>
                  <a:off x="6120000" y="2160000"/>
                  <a:ext cx="756000" cy="756000"/>
                </a:xfrm>
                <a:prstGeom prst="ellipse">
                  <a:avLst/>
                </a:prstGeom>
                <a:noFill/>
                <a:ln w="38100">
                  <a:solidFill>
                    <a:srgbClr val="CD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NZ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04633F0F-6035-62DD-0376-87D273FDCFFD}"/>
                    </a:ext>
                  </a:extLst>
                </p:cNvPr>
                <p:cNvSpPr txBox="1"/>
                <p:nvPr/>
              </p:nvSpPr>
              <p:spPr>
                <a:xfrm>
                  <a:off x="6033544" y="2124000"/>
                  <a:ext cx="972000" cy="865584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lIns="0" tIns="0" rIns="0" bIns="0" rtlCol="0">
                  <a:no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NZ" sz="3000" b="1" i="1" dirty="0">
                      <a:solidFill>
                        <a:srgbClr val="CD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en-NZ" sz="3000" b="1" baseline="-25000" dirty="0">
                      <a:solidFill>
                        <a:srgbClr val="CD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9B7066-6FC2-B52C-80BC-4D02EA53728C}"/>
                </a:ext>
              </a:extLst>
            </p:cNvPr>
            <p:cNvSpPr txBox="1"/>
            <p:nvPr/>
          </p:nvSpPr>
          <p:spPr>
            <a:xfrm rot="5400000">
              <a:off x="6373555" y="5147012"/>
              <a:ext cx="61063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NZ" sz="2700" b="1" dirty="0">
                  <a:solidFill>
                    <a:srgbClr val="CD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EE0FF6-E2C1-4473-3602-2274B8D50AC3}"/>
                </a:ext>
              </a:extLst>
            </p:cNvPr>
            <p:cNvSpPr txBox="1"/>
            <p:nvPr/>
          </p:nvSpPr>
          <p:spPr>
            <a:xfrm>
              <a:off x="5812739" y="426076"/>
              <a:ext cx="1365276" cy="76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NZ" sz="1800" b="1" dirty="0">
                  <a:solidFill>
                    <a:srgbClr val="CD0000"/>
                  </a:solidFill>
                  <a:latin typeface="Segoe Print" panose="02000600000000000000" pitchFamily="2" charset="0"/>
                  <a:cs typeface="Arial" panose="020B0604020202020204" pitchFamily="34" charset="0"/>
                </a:rPr>
                <a:t>Animal count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41F87F-2025-9689-F230-5BE09EAD23E8}"/>
                </a:ext>
              </a:extLst>
            </p:cNvPr>
            <p:cNvGrpSpPr/>
            <p:nvPr/>
          </p:nvGrpSpPr>
          <p:grpSpPr>
            <a:xfrm>
              <a:off x="6033544" y="3682900"/>
              <a:ext cx="1752055" cy="1113490"/>
              <a:chOff x="6033544" y="1876094"/>
              <a:chExt cx="1752055" cy="111349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A8DE08C-13C5-A73D-4771-657F77F6F0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00900" y="1876094"/>
                <a:ext cx="972000" cy="422869"/>
              </a:xfrm>
              <a:prstGeom prst="straightConnector1">
                <a:avLst/>
              </a:prstGeom>
              <a:ln w="53975">
                <a:solidFill>
                  <a:srgbClr val="CD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D6546EC-830F-0184-0E8A-83224512E5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0893" y="2568490"/>
                <a:ext cx="914706" cy="103814"/>
              </a:xfrm>
              <a:prstGeom prst="straightConnector1">
                <a:avLst/>
              </a:prstGeom>
              <a:ln w="53975">
                <a:solidFill>
                  <a:srgbClr val="CD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43239E9-B91A-F752-1105-D4052C15B0EA}"/>
                  </a:ext>
                </a:extLst>
              </p:cNvPr>
              <p:cNvGrpSpPr/>
              <p:nvPr/>
            </p:nvGrpSpPr>
            <p:grpSpPr>
              <a:xfrm>
                <a:off x="6033544" y="2124000"/>
                <a:ext cx="972000" cy="865584"/>
                <a:chOff x="6033544" y="2124000"/>
                <a:chExt cx="972000" cy="865584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958F7104-D9EE-7DAA-D213-77F179326D38}"/>
                    </a:ext>
                  </a:extLst>
                </p:cNvPr>
                <p:cNvSpPr/>
                <p:nvPr/>
              </p:nvSpPr>
              <p:spPr>
                <a:xfrm>
                  <a:off x="6120000" y="2160000"/>
                  <a:ext cx="756000" cy="756000"/>
                </a:xfrm>
                <a:prstGeom prst="ellipse">
                  <a:avLst/>
                </a:prstGeom>
                <a:noFill/>
                <a:ln w="38100">
                  <a:solidFill>
                    <a:srgbClr val="CD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NZ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F070294-3EE4-D68D-A73C-6E57F4722708}"/>
                    </a:ext>
                  </a:extLst>
                </p:cNvPr>
                <p:cNvSpPr txBox="1"/>
                <p:nvPr/>
              </p:nvSpPr>
              <p:spPr>
                <a:xfrm>
                  <a:off x="6033544" y="2124000"/>
                  <a:ext cx="972000" cy="865584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lIns="0" tIns="0" rIns="0" bIns="0" rtlCol="0">
                  <a:noAutofit/>
                </a:bodyPr>
                <a:lstStyle/>
                <a:p>
                  <a:pPr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NZ" sz="3000" b="1" i="1" dirty="0">
                      <a:solidFill>
                        <a:srgbClr val="CD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en-NZ" sz="3000" b="1" baseline="-25000" dirty="0">
                      <a:solidFill>
                        <a:srgbClr val="CD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</p:grpSp>
      <p:pic>
        <p:nvPicPr>
          <p:cNvPr id="2" name="Picture 2" descr="Introduction image">
            <a:extLst>
              <a:ext uri="{FF2B5EF4-FFF2-40B4-BE49-F238E27FC236}">
                <a16:creationId xmlns:a16="http://schemas.microsoft.com/office/drawing/2014/main" id="{B6BA1575-4774-3B96-B21E-4CD7A3E2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0583">
            <a:off x="3067200" y="1378210"/>
            <a:ext cx="687436" cy="736347"/>
          </a:xfrm>
          <a:prstGeom prst="rect">
            <a:avLst/>
          </a:prstGeom>
          <a:noFill/>
          <a:effectLst>
            <a:reflection blurRad="10160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troduction image">
            <a:extLst>
              <a:ext uri="{FF2B5EF4-FFF2-40B4-BE49-F238E27FC236}">
                <a16:creationId xmlns:a16="http://schemas.microsoft.com/office/drawing/2014/main" id="{D597F7C7-2AF4-F024-B327-669365BE1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0583">
            <a:off x="3068536" y="3139075"/>
            <a:ext cx="687436" cy="736347"/>
          </a:xfrm>
          <a:prstGeom prst="rect">
            <a:avLst/>
          </a:prstGeom>
          <a:noFill/>
          <a:effectLst>
            <a:reflection blurRad="10160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5">
            <a:extLst>
              <a:ext uri="{FF2B5EF4-FFF2-40B4-BE49-F238E27FC236}">
                <a16:creationId xmlns:a16="http://schemas.microsoft.com/office/drawing/2014/main" id="{9E657CF2-5BDD-1096-A051-55897958E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49" y="4724497"/>
            <a:ext cx="3636000" cy="2078418"/>
          </a:xfrm>
          <a:prstGeom prst="cloud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7200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474774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Saddlepoint</a:t>
            </a:r>
            <a:r>
              <a:rPr lang="en-US" sz="2800" b="1" dirty="0">
                <a:solidFill>
                  <a:srgbClr val="474774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to the rescue again…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7477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026" name="Picture 2" descr="How to Draw an Easy Whale - Really Easy Drawing Tutorial">
            <a:extLst>
              <a:ext uri="{FF2B5EF4-FFF2-40B4-BE49-F238E27FC236}">
                <a16:creationId xmlns:a16="http://schemas.microsoft.com/office/drawing/2014/main" id="{055099BB-9627-9CFA-8640-2ED00654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21" y="1071248"/>
            <a:ext cx="1148778" cy="6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skycity.png">
            <a:extLst>
              <a:ext uri="{FF2B5EF4-FFF2-40B4-BE49-F238E27FC236}">
                <a16:creationId xmlns:a16="http://schemas.microsoft.com/office/drawing/2014/main" id="{CF013E77-B73C-1C0A-BFC9-551A1035AF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695" y="1980000"/>
            <a:ext cx="655093" cy="416146"/>
          </a:xfrm>
          <a:prstGeom prst="rect">
            <a:avLst/>
          </a:prstGeom>
        </p:spPr>
      </p:pic>
      <p:pic>
        <p:nvPicPr>
          <p:cNvPr id="36" name="Picture 35" descr="skycity.png">
            <a:extLst>
              <a:ext uri="{FF2B5EF4-FFF2-40B4-BE49-F238E27FC236}">
                <a16:creationId xmlns:a16="http://schemas.microsoft.com/office/drawing/2014/main" id="{2CC9A850-2B41-2FF3-4CCF-6DBD61F8A0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00" y="1980000"/>
            <a:ext cx="655093" cy="416146"/>
          </a:xfrm>
          <a:prstGeom prst="rect">
            <a:avLst/>
          </a:prstGeom>
        </p:spPr>
      </p:pic>
      <p:pic>
        <p:nvPicPr>
          <p:cNvPr id="37" name="Picture 36" descr="skycity.png">
            <a:extLst>
              <a:ext uri="{FF2B5EF4-FFF2-40B4-BE49-F238E27FC236}">
                <a16:creationId xmlns:a16="http://schemas.microsoft.com/office/drawing/2014/main" id="{F8C5CCC6-EB0F-06D6-29FA-6F06B6EED0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00" y="3780000"/>
            <a:ext cx="655093" cy="416146"/>
          </a:xfrm>
          <a:prstGeom prst="rect">
            <a:avLst/>
          </a:prstGeom>
        </p:spPr>
      </p:pic>
      <p:pic>
        <p:nvPicPr>
          <p:cNvPr id="38" name="Picture 37" descr="skycity.png">
            <a:extLst>
              <a:ext uri="{FF2B5EF4-FFF2-40B4-BE49-F238E27FC236}">
                <a16:creationId xmlns:a16="http://schemas.microsoft.com/office/drawing/2014/main" id="{85287ADF-1DB4-F95D-E990-709AECB74B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000" y="3780000"/>
            <a:ext cx="655093" cy="4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2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905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897E388C-B4F9-4B54-91FB-67F5A3E4C8B7}"/>
              </a:ext>
            </a:extLst>
          </p:cNvPr>
          <p:cNvGraphicFramePr>
            <a:graphicFrameLocks noGrp="1"/>
          </p:cNvGraphicFramePr>
          <p:nvPr/>
        </p:nvGraphicFramePr>
        <p:xfrm>
          <a:off x="5290456" y="4359511"/>
          <a:ext cx="3853544" cy="1737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26772">
                  <a:extLst>
                    <a:ext uri="{9D8B030D-6E8A-4147-A177-3AD203B41FA5}">
                      <a16:colId xmlns:a16="http://schemas.microsoft.com/office/drawing/2014/main" val="613640211"/>
                    </a:ext>
                  </a:extLst>
                </a:gridCol>
                <a:gridCol w="1926772">
                  <a:extLst>
                    <a:ext uri="{9D8B030D-6E8A-4147-A177-3AD203B41FA5}">
                      <a16:colId xmlns:a16="http://schemas.microsoft.com/office/drawing/2014/main" val="1869122516"/>
                    </a:ext>
                  </a:extLst>
                </a:gridCol>
              </a:tblGrid>
              <a:tr h="511449">
                <a:tc>
                  <a:txBody>
                    <a:bodyPr/>
                    <a:lstStyle/>
                    <a:p>
                      <a:pPr algn="ctr"/>
                      <a:r>
                        <a:rPr lang="en-NZ" sz="3200" b="1" dirty="0">
                          <a:solidFill>
                            <a:srgbClr val="1122A4"/>
                          </a:solidFill>
                          <a:latin typeface="+mn-lt"/>
                        </a:rPr>
                        <a:t>1996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200" b="0" dirty="0">
                          <a:solidFill>
                            <a:srgbClr val="1122A4"/>
                          </a:solidFill>
                        </a:rPr>
                        <a:t>~</a:t>
                      </a:r>
                      <a:r>
                        <a:rPr lang="en-NZ" sz="1100" b="0" dirty="0">
                          <a:solidFill>
                            <a:srgbClr val="1122A4"/>
                          </a:solidFill>
                        </a:rPr>
                        <a:t> </a:t>
                      </a:r>
                      <a:r>
                        <a:rPr lang="en-NZ" sz="3200" b="1" dirty="0">
                          <a:solidFill>
                            <a:srgbClr val="1122A4"/>
                          </a:solidFill>
                        </a:rPr>
                        <a:t>500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164484"/>
                  </a:ext>
                </a:extLst>
              </a:tr>
              <a:tr h="511449">
                <a:tc>
                  <a:txBody>
                    <a:bodyPr/>
                    <a:lstStyle/>
                    <a:p>
                      <a:pPr algn="ctr"/>
                      <a:r>
                        <a:rPr lang="en-NZ" sz="3200" b="1" dirty="0">
                          <a:solidFill>
                            <a:srgbClr val="731C5D"/>
                          </a:solidFill>
                          <a:latin typeface="+mn-lt"/>
                        </a:rPr>
                        <a:t>2009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200" b="0" dirty="0">
                          <a:solidFill>
                            <a:srgbClr val="731C5D"/>
                          </a:solidFill>
                        </a:rPr>
                        <a:t>~</a:t>
                      </a:r>
                      <a:r>
                        <a:rPr lang="en-NZ" sz="1200" b="0" dirty="0">
                          <a:solidFill>
                            <a:srgbClr val="731C5D"/>
                          </a:solidFill>
                        </a:rPr>
                        <a:t> </a:t>
                      </a:r>
                      <a:r>
                        <a:rPr lang="en-NZ" sz="3200" b="1" dirty="0">
                          <a:solidFill>
                            <a:srgbClr val="731C5D"/>
                          </a:solidFill>
                        </a:rPr>
                        <a:t>1000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41714"/>
                  </a:ext>
                </a:extLst>
              </a:tr>
              <a:tr h="511449">
                <a:tc>
                  <a:txBody>
                    <a:bodyPr/>
                    <a:lstStyle/>
                    <a:p>
                      <a:pPr algn="ctr"/>
                      <a:r>
                        <a:rPr lang="en-NZ" sz="3200" b="1" dirty="0">
                          <a:solidFill>
                            <a:srgbClr val="C00000"/>
                          </a:solidFill>
                          <a:latin typeface="+mn-lt"/>
                        </a:rPr>
                        <a:t>2022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200" b="1" dirty="0">
                          <a:solidFill>
                            <a:srgbClr val="C00000"/>
                          </a:solidFill>
                        </a:rPr>
                        <a:t> ???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60221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4BC2489-A652-4BAD-AA65-23E832009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3" t="81403"/>
          <a:stretch/>
        </p:blipFill>
        <p:spPr>
          <a:xfrm>
            <a:off x="5109562" y="4936355"/>
            <a:ext cx="4027714" cy="1134018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55017C-96DB-4350-A2EF-94F08C193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3" t="71475"/>
          <a:stretch/>
        </p:blipFill>
        <p:spPr>
          <a:xfrm>
            <a:off x="5118852" y="4350743"/>
            <a:ext cx="4027714" cy="1739428"/>
          </a:xfrm>
          <a:prstGeom prst="rect">
            <a:avLst/>
          </a:prstGeom>
          <a:ln>
            <a:noFill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080362"/>
            <a:ext cx="9144000" cy="811367"/>
          </a:xfrm>
          <a:prstGeom prst="rect">
            <a:avLst/>
          </a:prstGeom>
          <a:solidFill>
            <a:srgbClr val="001A2C"/>
          </a:solidFill>
          <a:ln w="9525">
            <a:noFill/>
            <a:miter lim="800000"/>
            <a:headEnd/>
            <a:tailEnd/>
          </a:ln>
        </p:spPr>
        <p:txBody>
          <a:bodyPr wrap="square" lIns="36000" tIns="72000" rIns="36000">
            <a:spAutoFit/>
          </a:bodyPr>
          <a:lstStyle/>
          <a:p>
            <a:pPr marL="972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UoA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 Southern Right Whale/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Tohorā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 Research Team 2020 </a:t>
            </a:r>
          </a:p>
          <a:p>
            <a:pPr marL="972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NZ Geographic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Wingdings" panose="05000000000000000000" pitchFamily="2" charset="2"/>
              </a:rPr>
              <a:t> Photos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taken under permit from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DoC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0"/>
            <a:ext cx="9144000" cy="7787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" tIns="144000" rIns="18000"/>
          <a:lstStyle/>
          <a:p>
            <a:pPr marL="85725" marR="0" lvl="0" indent="-857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And the answer is…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F52AD-A781-4E8A-A060-2F1BF6508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8" t="90642" b="331"/>
          <a:stretch/>
        </p:blipFill>
        <p:spPr>
          <a:xfrm>
            <a:off x="7227794" y="5533465"/>
            <a:ext cx="1909482" cy="550421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CA5B3-9DE3-472D-A559-60BEBADA5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3" t="90031"/>
          <a:stretch/>
        </p:blipFill>
        <p:spPr>
          <a:xfrm>
            <a:off x="5116286" y="5488992"/>
            <a:ext cx="4027714" cy="6078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2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080400"/>
            <a:ext cx="9144000" cy="811367"/>
          </a:xfrm>
          <a:prstGeom prst="rect">
            <a:avLst/>
          </a:prstGeom>
          <a:solidFill>
            <a:srgbClr val="001A2C"/>
          </a:solidFill>
          <a:ln w="9525">
            <a:noFill/>
            <a:miter lim="800000"/>
            <a:headEnd/>
            <a:tailEnd/>
          </a:ln>
        </p:spPr>
        <p:txBody>
          <a:bodyPr wrap="square" lIns="36000" tIns="72000" rIns="36000">
            <a:spAutoFit/>
          </a:bodyPr>
          <a:lstStyle/>
          <a:p>
            <a:pPr marL="972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UoA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 Southern Right Whale/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Tohorā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 Research Team 2020 </a:t>
            </a:r>
          </a:p>
          <a:p>
            <a:pPr marL="972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NZ Geographic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Wingdings" panose="05000000000000000000" pitchFamily="2" charset="2"/>
              </a:rPr>
              <a:t> Photos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taken under permit from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DoC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905"/>
          </a:xfrm>
          <a:prstGeom prst="rect">
            <a:avLst/>
          </a:prstGeom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0"/>
            <a:ext cx="9144000" cy="7787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" tIns="144000" rIns="18000"/>
          <a:lstStyle/>
          <a:p>
            <a:pPr marL="85725" marR="0" lvl="0" indent="-857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And the answer is…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897E388C-B4F9-4B54-91FB-67F5A3E4C8B7}"/>
              </a:ext>
            </a:extLst>
          </p:cNvPr>
          <p:cNvGraphicFramePr>
            <a:graphicFrameLocks noGrp="1"/>
          </p:cNvGraphicFramePr>
          <p:nvPr/>
        </p:nvGraphicFramePr>
        <p:xfrm>
          <a:off x="5290456" y="4359511"/>
          <a:ext cx="3853544" cy="1737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26772">
                  <a:extLst>
                    <a:ext uri="{9D8B030D-6E8A-4147-A177-3AD203B41FA5}">
                      <a16:colId xmlns:a16="http://schemas.microsoft.com/office/drawing/2014/main" val="613640211"/>
                    </a:ext>
                  </a:extLst>
                </a:gridCol>
                <a:gridCol w="1926772">
                  <a:extLst>
                    <a:ext uri="{9D8B030D-6E8A-4147-A177-3AD203B41FA5}">
                      <a16:colId xmlns:a16="http://schemas.microsoft.com/office/drawing/2014/main" val="1869122516"/>
                    </a:ext>
                  </a:extLst>
                </a:gridCol>
              </a:tblGrid>
              <a:tr h="511449">
                <a:tc>
                  <a:txBody>
                    <a:bodyPr/>
                    <a:lstStyle/>
                    <a:p>
                      <a:pPr algn="ctr"/>
                      <a:r>
                        <a:rPr lang="en-NZ" sz="3200" b="1">
                          <a:solidFill>
                            <a:srgbClr val="1122A4"/>
                          </a:solidFill>
                          <a:latin typeface="+mn-lt"/>
                        </a:rPr>
                        <a:t>1996</a:t>
                      </a:r>
                      <a:endParaRPr lang="en-NZ" sz="3200" b="1" dirty="0">
                        <a:solidFill>
                          <a:srgbClr val="1122A4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200" b="0" dirty="0">
                          <a:solidFill>
                            <a:srgbClr val="1122A4"/>
                          </a:solidFill>
                        </a:rPr>
                        <a:t>~</a:t>
                      </a:r>
                      <a:r>
                        <a:rPr lang="en-NZ" sz="1100" b="0" dirty="0">
                          <a:solidFill>
                            <a:srgbClr val="1122A4"/>
                          </a:solidFill>
                        </a:rPr>
                        <a:t> </a:t>
                      </a:r>
                      <a:r>
                        <a:rPr lang="en-NZ" sz="3200" b="1" dirty="0">
                          <a:solidFill>
                            <a:srgbClr val="1122A4"/>
                          </a:solidFill>
                        </a:rPr>
                        <a:t>500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164484"/>
                  </a:ext>
                </a:extLst>
              </a:tr>
              <a:tr h="511449">
                <a:tc>
                  <a:txBody>
                    <a:bodyPr/>
                    <a:lstStyle/>
                    <a:p>
                      <a:pPr algn="ctr"/>
                      <a:r>
                        <a:rPr lang="en-NZ" sz="3200" b="1" dirty="0">
                          <a:solidFill>
                            <a:srgbClr val="731C5D"/>
                          </a:solidFill>
                          <a:latin typeface="+mn-lt"/>
                        </a:rPr>
                        <a:t>2009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200" b="0" dirty="0">
                          <a:solidFill>
                            <a:srgbClr val="731C5D"/>
                          </a:solidFill>
                        </a:rPr>
                        <a:t>~</a:t>
                      </a:r>
                      <a:r>
                        <a:rPr lang="en-NZ" sz="1200" b="0" dirty="0">
                          <a:solidFill>
                            <a:srgbClr val="731C5D"/>
                          </a:solidFill>
                        </a:rPr>
                        <a:t> </a:t>
                      </a:r>
                      <a:r>
                        <a:rPr lang="en-NZ" sz="3200" b="1" dirty="0">
                          <a:solidFill>
                            <a:srgbClr val="731C5D"/>
                          </a:solidFill>
                        </a:rPr>
                        <a:t>1000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41714"/>
                  </a:ext>
                </a:extLst>
              </a:tr>
              <a:tr h="511449">
                <a:tc>
                  <a:txBody>
                    <a:bodyPr/>
                    <a:lstStyle/>
                    <a:p>
                      <a:pPr algn="ctr"/>
                      <a:r>
                        <a:rPr lang="en-NZ" sz="3200" b="1" dirty="0">
                          <a:solidFill>
                            <a:srgbClr val="C00000"/>
                          </a:solidFill>
                          <a:latin typeface="+mn-lt"/>
                        </a:rPr>
                        <a:t>2022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200" b="1" dirty="0">
                          <a:solidFill>
                            <a:srgbClr val="C00000"/>
                          </a:solidFill>
                        </a:rPr>
                        <a:t> ???</a:t>
                      </a:r>
                    </a:p>
                  </a:txBody>
                  <a:tcPr>
                    <a:solidFill>
                      <a:srgbClr val="C7E0F4">
                        <a:alpha val="6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602216"/>
                  </a:ext>
                </a:extLst>
              </a:tr>
            </a:tbl>
          </a:graphicData>
        </a:graphic>
      </p:graphicFrame>
      <p:sp>
        <p:nvSpPr>
          <p:cNvPr id="9" name="Text Box 5">
            <a:extLst>
              <a:ext uri="{FF2B5EF4-FFF2-40B4-BE49-F238E27FC236}">
                <a16:creationId xmlns:a16="http://schemas.microsoft.com/office/drawing/2014/main" id="{FE2990F7-ACB2-481F-92A2-B553D5E7F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46633"/>
            <a:ext cx="9144000" cy="811367"/>
          </a:xfrm>
          <a:prstGeom prst="rect">
            <a:avLst/>
          </a:prstGeom>
          <a:solidFill>
            <a:srgbClr val="001A2C"/>
          </a:solidFill>
          <a:ln w="9525">
            <a:noFill/>
            <a:miter lim="800000"/>
            <a:headEnd/>
            <a:tailEnd/>
          </a:ln>
        </p:spPr>
        <p:txBody>
          <a:bodyPr wrap="square" lIns="36000" tIns="72000" rIns="36000">
            <a:noAutofit/>
          </a:bodyPr>
          <a:lstStyle/>
          <a:p>
            <a:pPr marL="9720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</a:endParaRPr>
          </a:p>
        </p:txBody>
      </p:sp>
      <p:pic>
        <p:nvPicPr>
          <p:cNvPr id="10" name="Picture 9" descr="A graph with a blue line&#10;&#10;Description automatically generated">
            <a:extLst>
              <a:ext uri="{FF2B5EF4-FFF2-40B4-BE49-F238E27FC236}">
                <a16:creationId xmlns:a16="http://schemas.microsoft.com/office/drawing/2014/main" id="{833B5841-9FE9-4E7C-2E7F-968F81902A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73" y="1584694"/>
            <a:ext cx="2971909" cy="269154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94258DA-6169-44AD-B41B-446C9A50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307" y="4027743"/>
            <a:ext cx="4667693" cy="2691540"/>
          </a:xfrm>
          <a:prstGeom prst="cloud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  <a:effectLst/>
        </p:spPr>
        <p:txBody>
          <a:bodyPr wrap="square" lIns="72000" tIns="144000" rIns="72000" bIns="144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NZ" kern="0" dirty="0">
                <a:solidFill>
                  <a:srgbClr val="474773"/>
                </a:solidFill>
                <a:latin typeface="Arial Rounded MT Bold" panose="020F0704030504030204" pitchFamily="34" charset="0"/>
                <a:cs typeface="Arial"/>
                <a:sym typeface="Symbol" panose="05050102010706020507" pitchFamily="18" charset="2"/>
              </a:rPr>
              <a:t> </a:t>
            </a:r>
            <a:r>
              <a:rPr kumimoji="0" lang="en-NZ" sz="3200" i="0" u="none" strike="noStrike" kern="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</a:rPr>
              <a:t>6% increase per year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B5E53FA-4417-4074-B1BD-D824A455E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986" y="138717"/>
            <a:ext cx="3009014" cy="1737360"/>
          </a:xfrm>
          <a:prstGeom prst="cloudCallout">
            <a:avLst>
              <a:gd name="adj1" fmla="val 21783"/>
              <a:gd name="adj2" fmla="val 92966"/>
            </a:avLst>
          </a:prstGeom>
          <a:gradFill flip="none" rotWithShape="1">
            <a:gsLst>
              <a:gs pos="0">
                <a:srgbClr val="FFAB57">
                  <a:tint val="66000"/>
                  <a:satMod val="160000"/>
                </a:srgbClr>
              </a:gs>
              <a:gs pos="74000">
                <a:srgbClr val="FFAB57">
                  <a:tint val="44500"/>
                  <a:satMod val="160000"/>
                </a:srgbClr>
              </a:gs>
              <a:gs pos="98000">
                <a:srgbClr val="FFAB57">
                  <a:tint val="23500"/>
                  <a:satMod val="160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9525">
            <a:solidFill>
              <a:schemeClr val="accent1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square" lIns="72000" tIns="144000" rIns="72000" bIns="144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2000</a:t>
            </a:r>
            <a:r>
              <a:rPr kumimoji="0" lang="en-NZ" sz="10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 </a:t>
            </a:r>
            <a:r>
              <a:rPr kumimoji="0" lang="en-NZ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82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de view, profile of a tiger standing, isolated on white">
            <a:extLst>
              <a:ext uri="{FF2B5EF4-FFF2-40B4-BE49-F238E27FC236}">
                <a16:creationId xmlns:a16="http://schemas.microsoft.com/office/drawing/2014/main" id="{78EE036E-D992-C2AF-7301-73607A64B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329"/>
            <a:ext cx="5265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Camera with solid fill">
            <a:extLst>
              <a:ext uri="{FF2B5EF4-FFF2-40B4-BE49-F238E27FC236}">
                <a16:creationId xmlns:a16="http://schemas.microsoft.com/office/drawing/2014/main" id="{3A91D131-A5C6-BA2F-2D1E-DBEF0405B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540000">
            <a:off x="759447" y="1285003"/>
            <a:ext cx="1241723" cy="12417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Side view, profile of a tiger standing, isolated on white">
            <a:extLst>
              <a:ext uri="{FF2B5EF4-FFF2-40B4-BE49-F238E27FC236}">
                <a16:creationId xmlns:a16="http://schemas.microsoft.com/office/drawing/2014/main" id="{6B240D30-3859-AB10-444D-345E6EF40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60" y="3231214"/>
            <a:ext cx="591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2464FD18-402B-D0E7-D180-525370BD3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54"/>
            <a:ext cx="9144000" cy="1225290"/>
          </a:xfrm>
          <a:prstGeom prst="rect">
            <a:avLst/>
          </a:prstGeom>
          <a:gradFill flip="none" rotWithShape="1">
            <a:gsLst>
              <a:gs pos="96000">
                <a:srgbClr val="FEFEFE"/>
              </a:gs>
              <a:gs pos="6000">
                <a:srgbClr val="D7F0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 lIns="72000" tIns="180000" rIns="108000" bIns="18000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7030A0"/>
                </a:solidFill>
                <a:latin typeface="Arial Rounded MT Bold" panose="020F0704030504030204" pitchFamily="34" charset="0"/>
                <a:cs typeface="MV Boli" panose="02000500030200090000" pitchFamily="2" charset="0"/>
              </a:rPr>
              <a:t>Saddlepoint</a:t>
            </a:r>
            <a:r>
              <a:rPr lang="en-US" sz="2800" dirty="0">
                <a:solidFill>
                  <a:srgbClr val="7030A0"/>
                </a:solidFill>
                <a:latin typeface="Arial Rounded MT Bold" panose="020F0704030504030204" pitchFamily="34" charset="0"/>
                <a:cs typeface="MV Boli" panose="02000500030200090000" pitchFamily="2" charset="0"/>
              </a:rPr>
              <a:t> … coming soon to a </a:t>
            </a:r>
            <a:br>
              <a:rPr lang="en-US" sz="2800" dirty="0">
                <a:solidFill>
                  <a:srgbClr val="7030A0"/>
                </a:solidFill>
                <a:latin typeface="Arial Rounded MT Bold" panose="020F0704030504030204" pitchFamily="34" charset="0"/>
                <a:cs typeface="MV Boli" panose="02000500030200090000" pitchFamily="2" charset="0"/>
              </a:rPr>
            </a:br>
            <a:r>
              <a:rPr lang="en-US" sz="2800" dirty="0">
                <a:solidFill>
                  <a:srgbClr val="7030A0"/>
                </a:solidFill>
                <a:latin typeface="Arial Rounded MT Bold" panose="020F0704030504030204" pitchFamily="34" charset="0"/>
                <a:cs typeface="MV Boli" panose="02000500030200090000" pitchFamily="2" charset="0"/>
              </a:rPr>
              <a:t>wildlife population near you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cs typeface="MV Boli" panose="02000500030200090000" pitchFamily="2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F67B484-E82F-6189-BF47-AF7886819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579" y="1804501"/>
            <a:ext cx="2708166" cy="1624499"/>
          </a:xfrm>
          <a:prstGeom prst="rect">
            <a:avLst/>
          </a:prstGeom>
          <a:gradFill flip="none" rotWithShape="1">
            <a:gsLst>
              <a:gs pos="0">
                <a:srgbClr val="8BFFC5"/>
              </a:gs>
              <a:gs pos="95000">
                <a:srgbClr val="89FFC4"/>
              </a:gs>
              <a:gs pos="36000">
                <a:srgbClr val="CDFFE6"/>
              </a:gs>
            </a:gsLst>
            <a:lin ang="2700000" scaled="1"/>
            <a:tileRect/>
          </a:gradFill>
          <a:ln w="6350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144000" rIns="36000" bIns="7200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Left/right photos from camera traps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2F46BB"/>
              </a:solidFill>
              <a:effectLst/>
              <a:uLnTx/>
              <a:uFillTx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7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4826831" cy="12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00000"/>
                </a:solidFill>
                <a:effectLst/>
                <a:uLnTx/>
                <a:uFillTx/>
                <a:latin typeface="Segoe Print" panose="02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6" name="Picture 11" descr="welcome-to-the-boi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36000" y="876939"/>
            <a:ext cx="4272001" cy="3204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FA15A-63C4-0E9D-988E-AF7C522EC4BD}"/>
              </a:ext>
            </a:extLst>
          </p:cNvPr>
          <p:cNvSpPr/>
          <p:nvPr/>
        </p:nvSpPr>
        <p:spPr bwMode="auto">
          <a:xfrm>
            <a:off x="0" y="5063580"/>
            <a:ext cx="9144000" cy="1794420"/>
          </a:xfrm>
          <a:prstGeom prst="rect">
            <a:avLst/>
          </a:prstGeom>
          <a:gradFill>
            <a:gsLst>
              <a:gs pos="100000">
                <a:srgbClr val="4594D6"/>
              </a:gs>
              <a:gs pos="0">
                <a:srgbClr val="4594D6"/>
              </a:gs>
            </a:gsLst>
            <a:lin ang="5400000" scaled="0"/>
          </a:gra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A3D90945-C13A-4CA2-4F09-80B2B4658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61554"/>
            <a:ext cx="9144000" cy="917513"/>
          </a:xfrm>
          <a:prstGeom prst="rect">
            <a:avLst/>
          </a:prstGeom>
          <a:gradFill flip="none" rotWithShape="1">
            <a:gsLst>
              <a:gs pos="96000">
                <a:srgbClr val="FEFEFE"/>
              </a:gs>
              <a:gs pos="6000">
                <a:srgbClr val="D7F0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 lIns="72000" tIns="180000" rIns="108000" bIns="18000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00000"/>
                </a:solidFill>
                <a:effectLst/>
                <a:uLnTx/>
                <a:uFillTx/>
                <a:latin typeface="Segoe Print" panose="02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7F647-6671-B6AC-9668-49901582FD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8" t="22953" r="4271" b="21821"/>
          <a:stretch/>
        </p:blipFill>
        <p:spPr>
          <a:xfrm>
            <a:off x="-1750743" y="5104653"/>
            <a:ext cx="4525797" cy="17122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5261EBF9-F8F4-5B91-02D5-64A867EA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46242"/>
            <a:ext cx="9144000" cy="917513"/>
          </a:xfrm>
          <a:prstGeom prst="rect">
            <a:avLst/>
          </a:prstGeom>
          <a:gradFill flip="none" rotWithShape="1">
            <a:gsLst>
              <a:gs pos="0">
                <a:srgbClr val="FEFEFE"/>
              </a:gs>
              <a:gs pos="94000">
                <a:srgbClr val="4594D6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 lIns="72000" tIns="180000" rIns="108000" bIns="18000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C80CD-171E-A52A-FBB1-27B0B3C00D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22" y="-114914"/>
            <a:ext cx="1854178" cy="1447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1355C1-50EE-4192-927C-A409109FA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5" y="-114914"/>
            <a:ext cx="1854178" cy="1447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10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67778 -0.00023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8508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39FFEFC7-91B0-DF07-5A22-1AB51749A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8"/>
          <a:stretch/>
        </p:blipFill>
        <p:spPr>
          <a:xfrm>
            <a:off x="0" y="2232000"/>
            <a:ext cx="9144000" cy="46243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02B5D43-2E7E-BDCF-077E-F773C8C3F4B6}"/>
              </a:ext>
            </a:extLst>
          </p:cNvPr>
          <p:cNvSpPr/>
          <p:nvPr/>
        </p:nvSpPr>
        <p:spPr bwMode="auto">
          <a:xfrm>
            <a:off x="2454766" y="2766491"/>
            <a:ext cx="153422" cy="343800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B9C60E-EBE4-8530-6897-8C25172585EE}"/>
              </a:ext>
            </a:extLst>
          </p:cNvPr>
          <p:cNvCxnSpPr/>
          <p:nvPr/>
        </p:nvCxnSpPr>
        <p:spPr bwMode="auto">
          <a:xfrm>
            <a:off x="2529127" y="2751433"/>
            <a:ext cx="0" cy="3448280"/>
          </a:xfrm>
          <a:prstGeom prst="line">
            <a:avLst/>
          </a:prstGeom>
          <a:solidFill>
            <a:srgbClr val="FF0000"/>
          </a:solidFill>
          <a:ln w="63500" cap="flat" cmpd="sng" algn="ctr">
            <a:solidFill>
              <a:srgbClr val="5DACE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94162B-F069-5DB9-9B27-17C723B7491B}"/>
              </a:ext>
            </a:extLst>
          </p:cNvPr>
          <p:cNvCxnSpPr/>
          <p:nvPr/>
        </p:nvCxnSpPr>
        <p:spPr bwMode="auto">
          <a:xfrm>
            <a:off x="3191668" y="2756866"/>
            <a:ext cx="0" cy="3448280"/>
          </a:xfrm>
          <a:prstGeom prst="line">
            <a:avLst/>
          </a:prstGeom>
          <a:solidFill>
            <a:srgbClr val="FF0000"/>
          </a:solidFill>
          <a:ln w="63500" cap="flat" cmpd="sng" algn="ctr">
            <a:solidFill>
              <a:srgbClr val="DA70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C67235-A5DF-BF8B-95FC-F34F4B2722D6}"/>
              </a:ext>
            </a:extLst>
          </p:cNvPr>
          <p:cNvCxnSpPr>
            <a:cxnSpLocks/>
          </p:cNvCxnSpPr>
          <p:nvPr/>
        </p:nvCxnSpPr>
        <p:spPr bwMode="auto">
          <a:xfrm>
            <a:off x="747309" y="2755022"/>
            <a:ext cx="354743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61616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CF2C6A-8B5B-3325-A089-CD1236057540}"/>
              </a:ext>
            </a:extLst>
          </p:cNvPr>
          <p:cNvCxnSpPr>
            <a:cxnSpLocks/>
          </p:cNvCxnSpPr>
          <p:nvPr/>
        </p:nvCxnSpPr>
        <p:spPr bwMode="auto">
          <a:xfrm>
            <a:off x="760164" y="6205146"/>
            <a:ext cx="354743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101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E784C-DB3F-7D74-61A9-CFD518D2FC44}"/>
              </a:ext>
            </a:extLst>
          </p:cNvPr>
          <p:cNvGrpSpPr/>
          <p:nvPr/>
        </p:nvGrpSpPr>
        <p:grpSpPr>
          <a:xfrm>
            <a:off x="0" y="-126730"/>
            <a:ext cx="9206524" cy="2356373"/>
            <a:chOff x="0" y="-126730"/>
            <a:chExt cx="9206524" cy="23563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63ADAB-4408-EDA9-E086-EC83E806D626}"/>
                </a:ext>
              </a:extLst>
            </p:cNvPr>
            <p:cNvGrpSpPr/>
            <p:nvPr/>
          </p:nvGrpSpPr>
          <p:grpSpPr>
            <a:xfrm>
              <a:off x="0" y="-126730"/>
              <a:ext cx="9206524" cy="2356373"/>
              <a:chOff x="0" y="-126730"/>
              <a:chExt cx="9206524" cy="2356373"/>
            </a:xfrm>
          </p:grpSpPr>
          <p:sp>
            <p:nvSpPr>
              <p:cNvPr id="4" name="Text Box 5">
                <a:extLst>
                  <a:ext uri="{FF2B5EF4-FFF2-40B4-BE49-F238E27FC236}">
                    <a16:creationId xmlns:a16="http://schemas.microsoft.com/office/drawing/2014/main" id="{A082BE67-55F2-87E6-579E-094E79F64E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229643"/>
              </a:xfrm>
              <a:prstGeom prst="rect">
                <a:avLst/>
              </a:prstGeom>
              <a:gradFill>
                <a:gsLst>
                  <a:gs pos="1000">
                    <a:srgbClr val="E2E2E2"/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5400000" scaled="1"/>
              </a:gradFill>
              <a:ln w="3175">
                <a:solidFill>
                  <a:srgbClr val="474773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36000" tIns="108000" rIns="36000" bIns="108000">
                <a:noAutofit/>
              </a:bodyPr>
              <a:lstStyle/>
              <a:p>
                <a:pPr marL="97200" lvl="0" algn="l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500" b="1" dirty="0">
                    <a:solidFill>
                      <a:srgbClr val="AAAACA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Suppose we want the probability density at 3:</a:t>
                </a:r>
              </a:p>
              <a:p>
                <a:pPr marL="97200" lvl="0" algn="l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NZ" sz="2800" b="1" dirty="0">
                    <a:solidFill>
                      <a:srgbClr val="D32739"/>
                    </a:solidFill>
                    <a:cs typeface="Arial" panose="020B0604020202020204" pitchFamily="34" charset="0"/>
                  </a:rPr>
                  <a:t>       </a:t>
                </a:r>
                <a:r>
                  <a:rPr lang="en-US" sz="24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sz="8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(3) when </a:t>
                </a:r>
                <a:r>
                  <a:rPr lang="en-US" sz="24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8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</a:t>
                </a:r>
                <a:r>
                  <a:rPr lang="en-US" sz="8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Normal(0,1)</a:t>
                </a: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14" descr="A diagram of a function&#10;&#10;Description automatically generated">
                <a:extLst>
                  <a:ext uri="{FF2B5EF4-FFF2-40B4-BE49-F238E27FC236}">
                    <a16:creationId xmlns:a16="http://schemas.microsoft.com/office/drawing/2014/main" id="{3B75113F-2A6C-CA4C-1B7D-EBE07EABDD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9" b="14297"/>
              <a:stretch/>
            </p:blipFill>
            <p:spPr>
              <a:xfrm>
                <a:off x="5626511" y="-126730"/>
                <a:ext cx="3580013" cy="1836000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DE9AED-5110-31F9-C2A8-E0163573D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99"/>
                </a:clrFrom>
                <a:clrTo>
                  <a:srgbClr val="FFFF99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63" b="75977"/>
            <a:stretch/>
          </p:blipFill>
          <p:spPr>
            <a:xfrm>
              <a:off x="534940" y="977767"/>
              <a:ext cx="4428000" cy="81158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3E60F5-6593-BB14-2DB8-C2C844CE210F}"/>
              </a:ext>
            </a:extLst>
          </p:cNvPr>
          <p:cNvSpPr txBox="1"/>
          <p:nvPr/>
        </p:nvSpPr>
        <p:spPr>
          <a:xfrm>
            <a:off x="2" y="1796141"/>
            <a:ext cx="9143998" cy="503518"/>
          </a:xfrm>
          <a:prstGeom prst="rect">
            <a:avLst/>
          </a:prstGeom>
          <a:solidFill>
            <a:srgbClr val="FFD70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72000" rIns="108000" bIns="72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NZ" sz="2300" b="1" i="0" u="none" strike="noStrike" kern="1200" cap="none" spc="0" normalizeH="0" baseline="0" noProof="0" dirty="0">
                <a:ln>
                  <a:noFill/>
                </a:ln>
                <a:solidFill>
                  <a:srgbClr val="AA2D2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Cauchy’s Residue </a:t>
            </a:r>
            <a:r>
              <a:rPr kumimoji="0" lang="en-NZ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AA2D2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Thm</a:t>
            </a:r>
            <a:r>
              <a:rPr kumimoji="0" lang="en-NZ" sz="2300" b="1" i="0" u="none" strike="noStrike" kern="1200" cap="none" spc="0" normalizeH="0" baseline="0" noProof="0" dirty="0">
                <a:ln>
                  <a:noFill/>
                </a:ln>
                <a:solidFill>
                  <a:srgbClr val="AA2D2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: the integration axis doesn’t matter!</a:t>
            </a:r>
          </a:p>
        </p:txBody>
      </p:sp>
    </p:spTree>
    <p:extLst>
      <p:ext uri="{BB962C8B-B14F-4D97-AF65-F5344CB8AC3E}">
        <p14:creationId xmlns:p14="http://schemas.microsoft.com/office/powerpoint/2010/main" val="39656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7292 -0.001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6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functions&#10;&#10;Description automatically generated with medium confidence">
            <a:extLst>
              <a:ext uri="{FF2B5EF4-FFF2-40B4-BE49-F238E27FC236}">
                <a16:creationId xmlns:a16="http://schemas.microsoft.com/office/drawing/2014/main" id="{915C5613-54E7-3657-C092-B8DA44CC40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244"/>
          <a:stretch/>
        </p:blipFill>
        <p:spPr>
          <a:xfrm>
            <a:off x="1" y="2232000"/>
            <a:ext cx="9144000" cy="47078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02B5D43-2E7E-BDCF-077E-F773C8C3F4B6}"/>
              </a:ext>
            </a:extLst>
          </p:cNvPr>
          <p:cNvSpPr/>
          <p:nvPr/>
        </p:nvSpPr>
        <p:spPr bwMode="auto">
          <a:xfrm>
            <a:off x="2437258" y="2755474"/>
            <a:ext cx="153422" cy="344160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0AD10-2842-8224-AC16-F15A750D98F4}"/>
              </a:ext>
            </a:extLst>
          </p:cNvPr>
          <p:cNvSpPr/>
          <p:nvPr/>
        </p:nvSpPr>
        <p:spPr bwMode="auto">
          <a:xfrm>
            <a:off x="3107454" y="2764653"/>
            <a:ext cx="153422" cy="344160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D647FA-58FC-3A0B-41C7-7953C8F6FC4F}"/>
              </a:ext>
            </a:extLst>
          </p:cNvPr>
          <p:cNvCxnSpPr>
            <a:cxnSpLocks/>
          </p:cNvCxnSpPr>
          <p:nvPr/>
        </p:nvCxnSpPr>
        <p:spPr bwMode="auto">
          <a:xfrm>
            <a:off x="760164" y="6194129"/>
            <a:ext cx="354743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101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6CA3701-A3CB-DACE-F5BF-E3D924AD70E4}"/>
              </a:ext>
            </a:extLst>
          </p:cNvPr>
          <p:cNvCxnSpPr>
            <a:cxnSpLocks/>
          </p:cNvCxnSpPr>
          <p:nvPr/>
        </p:nvCxnSpPr>
        <p:spPr bwMode="auto">
          <a:xfrm>
            <a:off x="747309" y="2744005"/>
            <a:ext cx="354743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61616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B9C60E-EBE4-8530-6897-8C25172585EE}"/>
              </a:ext>
            </a:extLst>
          </p:cNvPr>
          <p:cNvCxnSpPr/>
          <p:nvPr/>
        </p:nvCxnSpPr>
        <p:spPr bwMode="auto">
          <a:xfrm>
            <a:off x="3183646" y="2730791"/>
            <a:ext cx="0" cy="3448280"/>
          </a:xfrm>
          <a:prstGeom prst="line">
            <a:avLst/>
          </a:prstGeom>
          <a:solidFill>
            <a:srgbClr val="FF0000"/>
          </a:solidFill>
          <a:ln w="63500" cap="flat" cmpd="sng" algn="ctr">
            <a:solidFill>
              <a:srgbClr val="DA70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3BBF1B-5D0C-BD2E-FA83-2518E5A38624}"/>
              </a:ext>
            </a:extLst>
          </p:cNvPr>
          <p:cNvCxnSpPr/>
          <p:nvPr/>
        </p:nvCxnSpPr>
        <p:spPr bwMode="auto">
          <a:xfrm>
            <a:off x="1218489" y="2745849"/>
            <a:ext cx="0" cy="3448280"/>
          </a:xfrm>
          <a:prstGeom prst="line">
            <a:avLst/>
          </a:prstGeom>
          <a:solidFill>
            <a:srgbClr val="FF0000"/>
          </a:solidFill>
          <a:ln w="63500" cap="flat" cmpd="sng" algn="ctr">
            <a:solidFill>
              <a:srgbClr val="7C53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EA014A-A065-9852-8E78-4A43B878880F}"/>
              </a:ext>
            </a:extLst>
          </p:cNvPr>
          <p:cNvGrpSpPr/>
          <p:nvPr/>
        </p:nvGrpSpPr>
        <p:grpSpPr>
          <a:xfrm>
            <a:off x="0" y="-126730"/>
            <a:ext cx="9206524" cy="2356373"/>
            <a:chOff x="0" y="-126730"/>
            <a:chExt cx="9206524" cy="23563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6A40E26-DE93-A9D9-78A1-A4EF58A66359}"/>
                </a:ext>
              </a:extLst>
            </p:cNvPr>
            <p:cNvGrpSpPr/>
            <p:nvPr/>
          </p:nvGrpSpPr>
          <p:grpSpPr>
            <a:xfrm>
              <a:off x="0" y="-126730"/>
              <a:ext cx="9206524" cy="2356373"/>
              <a:chOff x="0" y="-126730"/>
              <a:chExt cx="9206524" cy="2356373"/>
            </a:xfrm>
          </p:grpSpPr>
          <p:sp>
            <p:nvSpPr>
              <p:cNvPr id="33" name="Text Box 5">
                <a:extLst>
                  <a:ext uri="{FF2B5EF4-FFF2-40B4-BE49-F238E27FC236}">
                    <a16:creationId xmlns:a16="http://schemas.microsoft.com/office/drawing/2014/main" id="{C5A553E1-83BE-04B6-5A20-02CCE91F00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229643"/>
              </a:xfrm>
              <a:prstGeom prst="rect">
                <a:avLst/>
              </a:prstGeom>
              <a:gradFill>
                <a:gsLst>
                  <a:gs pos="1000">
                    <a:srgbClr val="E2E2E2"/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5400000" scaled="1"/>
              </a:gradFill>
              <a:ln w="3175">
                <a:solidFill>
                  <a:srgbClr val="474773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36000" tIns="108000" rIns="36000" bIns="108000">
                <a:noAutofit/>
              </a:bodyPr>
              <a:lstStyle/>
              <a:p>
                <a:pPr marL="97200" lvl="0" algn="l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500" b="1" dirty="0">
                    <a:solidFill>
                      <a:srgbClr val="AAAACA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Suppose we want the probability density at 3:</a:t>
                </a:r>
              </a:p>
              <a:p>
                <a:pPr marL="97200" lvl="0" algn="l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NZ" sz="2800" b="1" dirty="0">
                    <a:solidFill>
                      <a:srgbClr val="D32739"/>
                    </a:solidFill>
                    <a:cs typeface="Arial" panose="020B0604020202020204" pitchFamily="34" charset="0"/>
                  </a:rPr>
                  <a:t>       </a:t>
                </a:r>
                <a:r>
                  <a:rPr lang="en-US" sz="24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sz="8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(3) when </a:t>
                </a:r>
                <a:r>
                  <a:rPr lang="en-US" sz="24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8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</a:t>
                </a:r>
                <a:r>
                  <a:rPr lang="en-US" sz="8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Normal(0,1)</a:t>
                </a: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Picture 33" descr="A diagram of a function&#10;&#10;Description automatically generated">
                <a:extLst>
                  <a:ext uri="{FF2B5EF4-FFF2-40B4-BE49-F238E27FC236}">
                    <a16:creationId xmlns:a16="http://schemas.microsoft.com/office/drawing/2014/main" id="{6F9B8862-9ABB-3366-0253-D01968A54C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9" b="14297"/>
              <a:stretch/>
            </p:blipFill>
            <p:spPr>
              <a:xfrm>
                <a:off x="5626511" y="-126730"/>
                <a:ext cx="3580013" cy="1836000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F3B5F5A-7CFB-5259-0577-C1ADD7BC7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99"/>
                </a:clrFrom>
                <a:clrTo>
                  <a:srgbClr val="FFFF99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63" b="75977"/>
            <a:stretch/>
          </p:blipFill>
          <p:spPr>
            <a:xfrm>
              <a:off x="534940" y="977767"/>
              <a:ext cx="4428000" cy="811586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A8AA9B8-56A8-39C0-767C-D72331320E08}"/>
              </a:ext>
            </a:extLst>
          </p:cNvPr>
          <p:cNvSpPr txBox="1"/>
          <p:nvPr/>
        </p:nvSpPr>
        <p:spPr>
          <a:xfrm>
            <a:off x="2" y="1796141"/>
            <a:ext cx="9143998" cy="503518"/>
          </a:xfrm>
          <a:prstGeom prst="rect">
            <a:avLst/>
          </a:prstGeom>
          <a:solidFill>
            <a:srgbClr val="FFD70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72000" rIns="108000" bIns="72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NZ" sz="2300" b="1" i="0" u="none" strike="noStrike" kern="1200" cap="none" spc="0" normalizeH="0" baseline="0" noProof="0" dirty="0">
                <a:ln>
                  <a:noFill/>
                </a:ln>
                <a:solidFill>
                  <a:srgbClr val="AA2D2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Cauchy’s Residue </a:t>
            </a:r>
            <a:r>
              <a:rPr kumimoji="0" lang="en-NZ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AA2D2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Thm</a:t>
            </a:r>
            <a:r>
              <a:rPr kumimoji="0" lang="en-NZ" sz="2300" b="1" i="0" u="none" strike="noStrike" kern="1200" cap="none" spc="0" normalizeH="0" baseline="0" noProof="0" dirty="0">
                <a:ln>
                  <a:noFill/>
                </a:ln>
                <a:solidFill>
                  <a:srgbClr val="AA2D2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: the integration axis doesn’t matter!</a:t>
            </a:r>
          </a:p>
        </p:txBody>
      </p:sp>
    </p:spTree>
    <p:extLst>
      <p:ext uri="{BB962C8B-B14F-4D97-AF65-F5344CB8AC3E}">
        <p14:creationId xmlns:p14="http://schemas.microsoft.com/office/powerpoint/2010/main" val="4065918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-0.21545 0.0016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DE807138-275F-7267-7161-8EBDE858C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98" y="3676050"/>
            <a:ext cx="4386649" cy="29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Info for each animal: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   0 1 0 0 1 0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2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1 0 0 0 0 0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3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0 0 0 0 1 1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           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B4"/>
              </a:clrFrom>
              <a:clrTo>
                <a:srgbClr val="FFFFB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20243" r="29138" b="25127"/>
          <a:stretch/>
        </p:blipFill>
        <p:spPr>
          <a:xfrm>
            <a:off x="5035561" y="3697495"/>
            <a:ext cx="3783724" cy="3135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B4"/>
              </a:clrFrom>
              <a:clrTo>
                <a:srgbClr val="FFFFB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20243" r="29138" b="25127"/>
          <a:stretch/>
        </p:blipFill>
        <p:spPr>
          <a:xfrm>
            <a:off x="5082857" y="3690882"/>
            <a:ext cx="3783724" cy="3135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888CADD5-7888-8E62-E50C-912B81EEE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10375"/>
          </a:xfrm>
          <a:prstGeom prst="rect">
            <a:avLst/>
          </a:prstGeom>
          <a:gradFill flip="none" rotWithShape="1">
            <a:gsLst>
              <a:gs pos="1000">
                <a:srgbClr val="D9D9D9"/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Meet the data not of your dreams</a:t>
            </a:r>
            <a:endParaRPr kumimoji="0" lang="en-NZ" sz="2800" b="1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9737F9-0C6F-0AD0-0E85-740803CC3565}"/>
              </a:ext>
            </a:extLst>
          </p:cNvPr>
          <p:cNvSpPr txBox="1"/>
          <p:nvPr/>
        </p:nvSpPr>
        <p:spPr>
          <a:xfrm>
            <a:off x="427445" y="2412000"/>
            <a:ext cx="3241172" cy="1296000"/>
          </a:xfrm>
          <a:prstGeom prst="round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know how to model this…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3939A-1E5A-F6D5-720B-79DD4569AD33}"/>
              </a:ext>
            </a:extLst>
          </p:cNvPr>
          <p:cNvSpPr txBox="1"/>
          <p:nvPr/>
        </p:nvSpPr>
        <p:spPr>
          <a:xfrm>
            <a:off x="4537892" y="2412000"/>
            <a:ext cx="4545232" cy="1296000"/>
          </a:xfrm>
          <a:prstGeom prst="round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but how are we supposed to model this?</a:t>
            </a: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E28A911-7A79-121D-7D3F-DFA5EFC13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000" y="1018879"/>
            <a:ext cx="6840000" cy="1191816"/>
          </a:xfrm>
          <a:prstGeom prst="roundRect">
            <a:avLst/>
          </a:prstGeom>
          <a:solidFill>
            <a:srgbClr val="FFFFFF"/>
          </a:solidFill>
          <a:ln w="9525">
            <a:solidFill>
              <a:srgbClr val="FFFFFF">
                <a:lumMod val="50000"/>
              </a:srgbClr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marL="9720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4B4B"/>
                </a:solidFill>
                <a:latin typeface="Segoe Print" panose="02000600000000000000" pitchFamily="2" charset="0"/>
              </a:rPr>
              <a:t>What if we can’t observe the  things we want to model?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55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functions&#10;&#10;Description automatically generated with medium confidence">
            <a:extLst>
              <a:ext uri="{FF2B5EF4-FFF2-40B4-BE49-F238E27FC236}">
                <a16:creationId xmlns:a16="http://schemas.microsoft.com/office/drawing/2014/main" id="{FFB70394-06BB-06B4-3B61-1A5186699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244"/>
          <a:stretch/>
        </p:blipFill>
        <p:spPr>
          <a:xfrm>
            <a:off x="1" y="2232000"/>
            <a:ext cx="9144000" cy="4707814"/>
          </a:xfrm>
          <a:prstGeom prst="rect">
            <a:avLst/>
          </a:prstGeom>
        </p:spPr>
      </p:pic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8A721D9-C457-A504-95F7-A3F9178B74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8618"/>
          <a:stretch/>
        </p:blipFill>
        <p:spPr>
          <a:xfrm>
            <a:off x="0" y="2232000"/>
            <a:ext cx="9144000" cy="46983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02B5D43-2E7E-BDCF-077E-F773C8C3F4B6}"/>
              </a:ext>
            </a:extLst>
          </p:cNvPr>
          <p:cNvSpPr/>
          <p:nvPr/>
        </p:nvSpPr>
        <p:spPr bwMode="auto">
          <a:xfrm>
            <a:off x="1145729" y="2755474"/>
            <a:ext cx="153422" cy="344160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6115A1-8AF1-33E2-16A7-CE6B1E1F5021}"/>
              </a:ext>
            </a:extLst>
          </p:cNvPr>
          <p:cNvCxnSpPr/>
          <p:nvPr/>
        </p:nvCxnSpPr>
        <p:spPr bwMode="auto">
          <a:xfrm>
            <a:off x="1218489" y="2745849"/>
            <a:ext cx="0" cy="3448280"/>
          </a:xfrm>
          <a:prstGeom prst="line">
            <a:avLst/>
          </a:prstGeom>
          <a:solidFill>
            <a:srgbClr val="FF0000"/>
          </a:solidFill>
          <a:ln w="63500" cap="flat" cmpd="sng" algn="ctr">
            <a:solidFill>
              <a:srgbClr val="7C535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362A067-5B77-2CE6-64BC-025A687258FB}"/>
              </a:ext>
            </a:extLst>
          </p:cNvPr>
          <p:cNvSpPr/>
          <p:nvPr/>
        </p:nvSpPr>
        <p:spPr bwMode="auto">
          <a:xfrm>
            <a:off x="3060830" y="2753636"/>
            <a:ext cx="153422" cy="344160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697B5F-3494-307C-16CF-8F4162537ABF}"/>
              </a:ext>
            </a:extLst>
          </p:cNvPr>
          <p:cNvCxnSpPr>
            <a:cxnSpLocks/>
          </p:cNvCxnSpPr>
          <p:nvPr/>
        </p:nvCxnSpPr>
        <p:spPr bwMode="auto">
          <a:xfrm>
            <a:off x="760164" y="6194129"/>
            <a:ext cx="354743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101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B8E5B6-96AB-66D1-98C3-14F5D7ED7336}"/>
              </a:ext>
            </a:extLst>
          </p:cNvPr>
          <p:cNvCxnSpPr>
            <a:cxnSpLocks/>
          </p:cNvCxnSpPr>
          <p:nvPr/>
        </p:nvCxnSpPr>
        <p:spPr bwMode="auto">
          <a:xfrm>
            <a:off x="747309" y="2755022"/>
            <a:ext cx="354743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61616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8030C1-7305-24B5-F2D7-7B2F1485C9DC}"/>
              </a:ext>
            </a:extLst>
          </p:cNvPr>
          <p:cNvSpPr/>
          <p:nvPr/>
        </p:nvSpPr>
        <p:spPr bwMode="auto">
          <a:xfrm>
            <a:off x="4608000" y="2917194"/>
            <a:ext cx="648000" cy="511806"/>
          </a:xfrm>
          <a:prstGeom prst="rect">
            <a:avLst/>
          </a:prstGeom>
          <a:solidFill>
            <a:srgbClr val="FF6600">
              <a:alpha val="50196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ahom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0430F-8CEE-5699-4AF9-A3122120722D}"/>
              </a:ext>
            </a:extLst>
          </p:cNvPr>
          <p:cNvSpPr/>
          <p:nvPr/>
        </p:nvSpPr>
        <p:spPr bwMode="auto">
          <a:xfrm>
            <a:off x="4608000" y="5559411"/>
            <a:ext cx="648000" cy="511806"/>
          </a:xfrm>
          <a:prstGeom prst="rect">
            <a:avLst/>
          </a:prstGeom>
          <a:solidFill>
            <a:srgbClr val="FF6600">
              <a:alpha val="50196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ahoma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FCE88-0108-8E81-641A-2D2748935B2A}"/>
              </a:ext>
            </a:extLst>
          </p:cNvPr>
          <p:cNvSpPr/>
          <p:nvPr/>
        </p:nvSpPr>
        <p:spPr bwMode="auto">
          <a:xfrm>
            <a:off x="5410393" y="6272068"/>
            <a:ext cx="648000" cy="360000"/>
          </a:xfrm>
          <a:prstGeom prst="rect">
            <a:avLst/>
          </a:prstGeom>
          <a:solidFill>
            <a:srgbClr val="FF6600">
              <a:alpha val="50196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ahom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97DF1B-C395-6B06-62BD-975FEDB42094}"/>
              </a:ext>
            </a:extLst>
          </p:cNvPr>
          <p:cNvSpPr/>
          <p:nvPr/>
        </p:nvSpPr>
        <p:spPr bwMode="auto">
          <a:xfrm>
            <a:off x="8140745" y="6272068"/>
            <a:ext cx="648000" cy="360000"/>
          </a:xfrm>
          <a:prstGeom prst="rect">
            <a:avLst/>
          </a:prstGeom>
          <a:solidFill>
            <a:srgbClr val="FF6600">
              <a:alpha val="50196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ahoma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B1B09C-1F76-F1F8-DC9A-F796994FD839}"/>
              </a:ext>
            </a:extLst>
          </p:cNvPr>
          <p:cNvSpPr txBox="1"/>
          <p:nvPr/>
        </p:nvSpPr>
        <p:spPr>
          <a:xfrm>
            <a:off x="1359555" y="2871817"/>
            <a:ext cx="2880000" cy="1532334"/>
          </a:xfrm>
          <a:prstGeom prst="roundRect">
            <a:avLst/>
          </a:prstGeom>
          <a:gradFill>
            <a:gsLst>
              <a:gs pos="2000">
                <a:schemeClr val="bg1">
                  <a:lumMod val="95000"/>
                </a:schemeClr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D51B30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Every axis gives the same answer … </a:t>
            </a: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F82D8B-E0B1-1A09-8FC5-71DA78A7B04E}"/>
              </a:ext>
            </a:extLst>
          </p:cNvPr>
          <p:cNvSpPr txBox="1"/>
          <p:nvPr/>
        </p:nvSpPr>
        <p:spPr>
          <a:xfrm>
            <a:off x="1348579" y="4520945"/>
            <a:ext cx="2880000" cy="1532334"/>
          </a:xfrm>
          <a:prstGeom prst="roundRect">
            <a:avLst/>
          </a:prstGeom>
          <a:gradFill>
            <a:gsLst>
              <a:gs pos="2000">
                <a:srgbClr val="E7E7FF"/>
              </a:gs>
              <a:gs pos="100000">
                <a:srgbClr val="9CCEFF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... but some axes give</a:t>
            </a:r>
            <a:r>
              <a:rPr kumimoji="0" lang="en-NZ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 it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 more </a:t>
            </a:r>
            <a:r>
              <a:rPr lang="en-NZ" sz="2800" b="1" dirty="0">
                <a:solidFill>
                  <a:srgbClr val="7030A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polite</a:t>
            </a:r>
            <a:r>
              <a:rPr kumimoji="0" lang="en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ly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!</a:t>
            </a: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srgbClr val="D51B30"/>
              </a:solidFill>
              <a:effectLst/>
              <a:uLnTx/>
              <a:uFillTx/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AD7836-0B04-843B-3A66-621817067B67}"/>
              </a:ext>
            </a:extLst>
          </p:cNvPr>
          <p:cNvGrpSpPr/>
          <p:nvPr/>
        </p:nvGrpSpPr>
        <p:grpSpPr>
          <a:xfrm>
            <a:off x="0" y="-126730"/>
            <a:ext cx="9206524" cy="2356373"/>
            <a:chOff x="0" y="-126730"/>
            <a:chExt cx="9206524" cy="235637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D3C58B-EA54-C7EB-BDB6-3E6985115739}"/>
                </a:ext>
              </a:extLst>
            </p:cNvPr>
            <p:cNvGrpSpPr/>
            <p:nvPr/>
          </p:nvGrpSpPr>
          <p:grpSpPr>
            <a:xfrm>
              <a:off x="0" y="-126730"/>
              <a:ext cx="9206524" cy="2356373"/>
              <a:chOff x="0" y="-126730"/>
              <a:chExt cx="9206524" cy="2356373"/>
            </a:xfrm>
          </p:grpSpPr>
          <p:sp>
            <p:nvSpPr>
              <p:cNvPr id="39" name="Text Box 5">
                <a:extLst>
                  <a:ext uri="{FF2B5EF4-FFF2-40B4-BE49-F238E27FC236}">
                    <a16:creationId xmlns:a16="http://schemas.microsoft.com/office/drawing/2014/main" id="{3FF80D01-C3F6-5205-4E5E-F5CAFB2792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229643"/>
              </a:xfrm>
              <a:prstGeom prst="rect">
                <a:avLst/>
              </a:prstGeom>
              <a:gradFill>
                <a:gsLst>
                  <a:gs pos="1000">
                    <a:srgbClr val="E2E2E2"/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5400000" scaled="1"/>
              </a:gradFill>
              <a:ln w="3175">
                <a:solidFill>
                  <a:srgbClr val="474773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36000" tIns="108000" rIns="36000" bIns="108000">
                <a:noAutofit/>
              </a:bodyPr>
              <a:lstStyle/>
              <a:p>
                <a:pPr marL="97200" lvl="0" algn="l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500" b="1" dirty="0">
                    <a:solidFill>
                      <a:srgbClr val="AAAACA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Suppose we want the probability density at 3:</a:t>
                </a:r>
              </a:p>
              <a:p>
                <a:pPr marL="97200" lvl="0" algn="l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NZ" sz="2800" b="1" dirty="0">
                    <a:solidFill>
                      <a:srgbClr val="D32739"/>
                    </a:solidFill>
                    <a:cs typeface="Arial" panose="020B0604020202020204" pitchFamily="34" charset="0"/>
                  </a:rPr>
                  <a:t>       </a:t>
                </a:r>
                <a:r>
                  <a:rPr lang="en-US" sz="24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sz="8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(3) when </a:t>
                </a:r>
                <a:r>
                  <a:rPr lang="en-US" sz="24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8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</a:t>
                </a:r>
                <a:r>
                  <a:rPr lang="en-US" sz="800" i="1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D3273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Normal(0,1)</a:t>
                </a: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7200" lvl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0" name="Picture 39" descr="A diagram of a function&#10;&#10;Description automatically generated">
                <a:extLst>
                  <a:ext uri="{FF2B5EF4-FFF2-40B4-BE49-F238E27FC236}">
                    <a16:creationId xmlns:a16="http://schemas.microsoft.com/office/drawing/2014/main" id="{6A812A9C-BC40-7859-E240-2382FD1885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9" b="14297"/>
              <a:stretch/>
            </p:blipFill>
            <p:spPr>
              <a:xfrm>
                <a:off x="5626511" y="-126730"/>
                <a:ext cx="3580013" cy="183600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25A09FC-5702-01F9-DDED-EEA2BC708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99"/>
                </a:clrFrom>
                <a:clrTo>
                  <a:srgbClr val="FFFF99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63" b="75977"/>
            <a:stretch/>
          </p:blipFill>
          <p:spPr>
            <a:xfrm>
              <a:off x="534940" y="977767"/>
              <a:ext cx="4428000" cy="811586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3F8DF4E-1AFA-4E8B-4848-FA7B238AEE84}"/>
              </a:ext>
            </a:extLst>
          </p:cNvPr>
          <p:cNvSpPr txBox="1"/>
          <p:nvPr/>
        </p:nvSpPr>
        <p:spPr>
          <a:xfrm>
            <a:off x="2" y="1796141"/>
            <a:ext cx="9143998" cy="503518"/>
          </a:xfrm>
          <a:prstGeom prst="rect">
            <a:avLst/>
          </a:prstGeom>
          <a:solidFill>
            <a:srgbClr val="FFD700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72000" rIns="108000" bIns="72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NZ" sz="2300" b="1" i="0" u="none" strike="noStrike" kern="1200" cap="none" spc="0" normalizeH="0" baseline="0" noProof="0" dirty="0">
                <a:ln>
                  <a:noFill/>
                </a:ln>
                <a:solidFill>
                  <a:srgbClr val="AA2D2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Cauchy’s Residue </a:t>
            </a:r>
            <a:r>
              <a:rPr kumimoji="0" lang="en-NZ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AA2D2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Thm</a:t>
            </a:r>
            <a:r>
              <a:rPr kumimoji="0" lang="en-NZ" sz="2300" b="1" i="0" u="none" strike="noStrike" kern="1200" cap="none" spc="0" normalizeH="0" baseline="0" noProof="0" dirty="0">
                <a:ln>
                  <a:noFill/>
                </a:ln>
                <a:solidFill>
                  <a:srgbClr val="AA2D2D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: the integration axis doesn’t matter!</a:t>
            </a:r>
          </a:p>
        </p:txBody>
      </p:sp>
    </p:spTree>
    <p:extLst>
      <p:ext uri="{BB962C8B-B14F-4D97-AF65-F5344CB8AC3E}">
        <p14:creationId xmlns:p14="http://schemas.microsoft.com/office/powerpoint/2010/main" val="381375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3" grpId="0" animBg="1"/>
      <p:bldP spid="3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xisMovie-x3-zoomout">
            <a:hlinkClick r:id="" action="ppaction://media"/>
            <a:extLst>
              <a:ext uri="{FF2B5EF4-FFF2-40B4-BE49-F238E27FC236}">
                <a16:creationId xmlns:a16="http://schemas.microsoft.com/office/drawing/2014/main" id="{112C8E9E-F1A0-5EFE-AE57-CDB39531B0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99" y="3600"/>
            <a:ext cx="6854400" cy="685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4BBED7-5070-D4A7-CCA1-ABD941045557}"/>
              </a:ext>
            </a:extLst>
          </p:cNvPr>
          <p:cNvSpPr/>
          <p:nvPr/>
        </p:nvSpPr>
        <p:spPr bwMode="auto">
          <a:xfrm>
            <a:off x="3418733" y="3681470"/>
            <a:ext cx="554515" cy="2765233"/>
          </a:xfrm>
          <a:prstGeom prst="rect">
            <a:avLst/>
          </a:prstGeom>
          <a:solidFill>
            <a:srgbClr val="FFFFFF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B82F6-6B1E-1583-E268-C339457AEC48}"/>
              </a:ext>
            </a:extLst>
          </p:cNvPr>
          <p:cNvSpPr/>
          <p:nvPr/>
        </p:nvSpPr>
        <p:spPr bwMode="auto">
          <a:xfrm>
            <a:off x="20719" y="3721862"/>
            <a:ext cx="504000" cy="2964833"/>
          </a:xfrm>
          <a:prstGeom prst="rect">
            <a:avLst/>
          </a:prstGeom>
          <a:solidFill>
            <a:srgbClr val="FFFFFF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108000" tIns="324000" rIns="91440" bIns="133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NZ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0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33CFA9-E4D9-BE54-CF64-4BDC5F330332}"/>
              </a:ext>
            </a:extLst>
          </p:cNvPr>
          <p:cNvSpPr/>
          <p:nvPr/>
        </p:nvSpPr>
        <p:spPr bwMode="auto">
          <a:xfrm>
            <a:off x="3618293" y="3059069"/>
            <a:ext cx="3410445" cy="422259"/>
          </a:xfrm>
          <a:prstGeom prst="rect">
            <a:avLst/>
          </a:prstGeom>
          <a:solidFill>
            <a:srgbClr val="FFFFFF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Real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E2B763-B489-5CA9-7B54-C72F49DE0855}"/>
              </a:ext>
            </a:extLst>
          </p:cNvPr>
          <p:cNvSpPr/>
          <p:nvPr/>
        </p:nvSpPr>
        <p:spPr bwMode="auto">
          <a:xfrm rot="16200000">
            <a:off x="2161554" y="1404025"/>
            <a:ext cx="2982773" cy="562238"/>
          </a:xfrm>
          <a:prstGeom prst="rect">
            <a:avLst/>
          </a:prstGeom>
          <a:solidFill>
            <a:srgbClr val="FFFFFF"/>
          </a:solidFill>
          <a:ln w="635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180000" rIns="9144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Imaginary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200B8-4685-5718-D87B-4892BDB046E1}"/>
              </a:ext>
            </a:extLst>
          </p:cNvPr>
          <p:cNvSpPr txBox="1"/>
          <p:nvPr/>
        </p:nvSpPr>
        <p:spPr>
          <a:xfrm>
            <a:off x="6802159" y="379108"/>
            <a:ext cx="2304000" cy="1055608"/>
          </a:xfrm>
          <a:prstGeom prst="round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Is </a:t>
            </a:r>
            <a:r>
              <a:rPr kumimoji="0" lang="en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ther</a:t>
            </a:r>
            <a:r>
              <a:rPr lang="en-NZ" sz="2800" b="1" dirty="0">
                <a:solidFill>
                  <a:srgbClr val="474773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e 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a BEST</a:t>
            </a:r>
            <a:r>
              <a:rPr kumimoji="0" lang="en-NZ" sz="16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 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cs typeface="Arial" panose="020B0604020202020204" pitchFamily="34" charset="0"/>
              </a:rPr>
              <a:t>axis?</a:t>
            </a:r>
          </a:p>
        </p:txBody>
      </p:sp>
    </p:spTree>
    <p:extLst>
      <p:ext uri="{BB962C8B-B14F-4D97-AF65-F5344CB8AC3E}">
        <p14:creationId xmlns:p14="http://schemas.microsoft.com/office/powerpoint/2010/main" val="29495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xisMovie-x3-zoomin">
            <a:hlinkClick r:id="" action="ppaction://media"/>
            <a:extLst>
              <a:ext uri="{FF2B5EF4-FFF2-40B4-BE49-F238E27FC236}">
                <a16:creationId xmlns:a16="http://schemas.microsoft.com/office/drawing/2014/main" id="{BD85C12E-1D76-C381-E157-999F80A81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6099" y="0"/>
            <a:ext cx="6854400" cy="6854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176EDA-44C1-45C5-084C-A871EE6B9280}"/>
              </a:ext>
            </a:extLst>
          </p:cNvPr>
          <p:cNvGrpSpPr/>
          <p:nvPr/>
        </p:nvGrpSpPr>
        <p:grpSpPr>
          <a:xfrm>
            <a:off x="0" y="0"/>
            <a:ext cx="2446637" cy="3429000"/>
            <a:chOff x="1433372" y="0"/>
            <a:chExt cx="2446637" cy="3429000"/>
          </a:xfrm>
        </p:grpSpPr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15235376-A22A-B78C-04E2-3CE3848241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372" y="0"/>
              <a:ext cx="2446637" cy="3429000"/>
            </a:xfrm>
            <a:prstGeom prst="rect">
              <a:avLst/>
            </a:prstGeom>
            <a:gradFill>
              <a:gsLst>
                <a:gs pos="1000">
                  <a:srgbClr val="E2E2E2"/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5400000" scaled="1"/>
            </a:gradFill>
            <a:ln w="3175">
              <a:solidFill>
                <a:srgbClr val="474773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6000" tIns="108000" rIns="36000" bIns="108000">
              <a:noAutofit/>
            </a:bodyPr>
            <a:lstStyle/>
            <a:p>
              <a:pPr marL="97200" lvl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00" b="1" dirty="0">
                  <a:solidFill>
                    <a:srgbClr val="AAAACA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 for the Best</a:t>
              </a:r>
            </a:p>
            <a:p>
              <a:pPr marL="97200" lvl="0">
                <a:spcBef>
                  <a:spcPts val="180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Seeking</a:t>
              </a:r>
              <a:r>
                <a:rPr lang="en-US" sz="2400" i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</a:t>
              </a:r>
              <a:r>
                <a:rPr lang="en-US" sz="800" i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(3) for </a:t>
              </a:r>
              <a:br>
                <a:rPr lang="en-US" sz="2400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i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800" i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lang="en-US" sz="800" i="1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D327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Normal(0,1)</a:t>
              </a:r>
              <a:endParaRPr lang="en-US" sz="2400" b="1" dirty="0">
                <a:solidFill>
                  <a:srgbClr val="D327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7200" lvl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 dirty="0">
                <a:solidFill>
                  <a:srgbClr val="D327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7200" lvl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 dirty="0">
                <a:solidFill>
                  <a:srgbClr val="D327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7200" lvl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 dirty="0">
                <a:solidFill>
                  <a:srgbClr val="D327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diagram of a function&#10;&#10;Description automatically generated">
              <a:extLst>
                <a:ext uri="{FF2B5EF4-FFF2-40B4-BE49-F238E27FC236}">
                  <a16:creationId xmlns:a16="http://schemas.microsoft.com/office/drawing/2014/main" id="{A7EEA177-86C6-0E1A-975E-2023AF7C4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9" t="12439" r="6411" b="14297"/>
            <a:stretch/>
          </p:blipFill>
          <p:spPr>
            <a:xfrm>
              <a:off x="1470443" y="1888811"/>
              <a:ext cx="2347784" cy="1468361"/>
            </a:xfrm>
            <a:prstGeom prst="rect">
              <a:avLst/>
            </a:prstGeom>
          </p:spPr>
        </p:pic>
      </p:grpSp>
      <p:sp>
        <p:nvSpPr>
          <p:cNvPr id="15" name="Text Box 3">
            <a:extLst>
              <a:ext uri="{FF2B5EF4-FFF2-40B4-BE49-F238E27FC236}">
                <a16:creationId xmlns:a16="http://schemas.microsoft.com/office/drawing/2014/main" id="{811834D5-3754-ED91-72E0-ACA94F5F2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36591"/>
            <a:ext cx="2448000" cy="3421409"/>
          </a:xfrm>
          <a:prstGeom prst="rect">
            <a:avLst/>
          </a:prstGeom>
          <a:gradFill flip="none" rotWithShape="1">
            <a:gsLst>
              <a:gs pos="0">
                <a:srgbClr val="8BFFC5"/>
              </a:gs>
              <a:gs pos="95000">
                <a:srgbClr val="89FFC4"/>
              </a:gs>
              <a:gs pos="36000">
                <a:srgbClr val="CDFFE6"/>
              </a:gs>
            </a:gsLst>
            <a:lin ang="2700000" scaled="1"/>
            <a:tileRect/>
          </a:gradFill>
          <a:ln w="6350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576000" rIns="36000" bIns="39600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One glorious choice of axis makes the integrand simpler than any other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8D07B43B-A1B9-9BA9-5B63-E028CE9B4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541" y="420129"/>
            <a:ext cx="2598946" cy="1085623"/>
          </a:xfrm>
          <a:prstGeom prst="cloudCallout">
            <a:avLst>
              <a:gd name="adj1" fmla="val -46507"/>
              <a:gd name="adj2" fmla="val 70468"/>
            </a:avLst>
          </a:prstGeom>
          <a:gradFill flip="none" rotWithShape="1">
            <a:gsLst>
              <a:gs pos="0">
                <a:srgbClr val="C86BD3">
                  <a:tint val="66000"/>
                  <a:satMod val="160000"/>
                </a:srgbClr>
              </a:gs>
              <a:gs pos="50000">
                <a:srgbClr val="C86BD3">
                  <a:tint val="44500"/>
                  <a:satMod val="160000"/>
                </a:srgbClr>
              </a:gs>
              <a:gs pos="100000">
                <a:srgbClr val="C86BD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7200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Saddlepoint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MV Boli" panose="02000500030200090000" pitchFamily="2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s=3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86EE0A-C82A-EBE2-6457-07E2C0B81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05" r="39285"/>
          <a:stretch/>
        </p:blipFill>
        <p:spPr>
          <a:xfrm>
            <a:off x="0" y="0"/>
            <a:ext cx="3510615" cy="6854400"/>
          </a:xfrm>
          <a:prstGeom prst="rect">
            <a:avLst/>
          </a:prstGeom>
        </p:spPr>
      </p:pic>
      <p:sp>
        <p:nvSpPr>
          <p:cNvPr id="10" name="Line 4">
            <a:extLst>
              <a:ext uri="{FF2B5EF4-FFF2-40B4-BE49-F238E27FC236}">
                <a16:creationId xmlns:a16="http://schemas.microsoft.com/office/drawing/2014/main" id="{CF6898D3-0BE3-7C9B-71CA-49850C65D322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1842172" y="1657847"/>
            <a:ext cx="2628000" cy="9571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 type="triangle" w="lg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A86751-CECD-8927-1625-ED88E150BA29}"/>
              </a:ext>
            </a:extLst>
          </p:cNvPr>
          <p:cNvSpPr txBox="1"/>
          <p:nvPr/>
        </p:nvSpPr>
        <p:spPr>
          <a:xfrm>
            <a:off x="3450773" y="533399"/>
            <a:ext cx="5509484" cy="4431983"/>
          </a:xfrm>
          <a:prstGeom prst="rect">
            <a:avLst/>
          </a:prstGeom>
          <a:noFill/>
        </p:spPr>
        <p:txBody>
          <a:bodyPr wrap="square" lIns="72000" rIns="36000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NZ" sz="2800" dirty="0">
                <a:solidFill>
                  <a:srgbClr val="474774"/>
                </a:solidFill>
                <a:latin typeface="Arial Rounded MT Bold" panose="020F0704030504030204" pitchFamily="34" charset="0"/>
              </a:rPr>
              <a:t>The saddlepoint: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Maximizes real part of      log-integrand through vertical axis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Minimizes it through horizontal axis </a:t>
            </a:r>
            <a:br>
              <a:rPr lang="en-NZ" sz="28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NZ" sz="28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(</a:t>
            </a:r>
            <a:r>
              <a:rPr lang="en-NZ" sz="24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just a complex analysis thing)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The zero first derivative cuts out that pesky oscillation</a:t>
            </a: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20EF1C8D-9864-4EF7-1012-0B1145D606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6771" y="1662632"/>
            <a:ext cx="2628000" cy="9571"/>
          </a:xfrm>
          <a:prstGeom prst="line">
            <a:avLst/>
          </a:prstGeom>
          <a:noFill/>
          <a:ln w="76200">
            <a:solidFill>
              <a:schemeClr val="accent3">
                <a:lumMod val="50000"/>
              </a:schemeClr>
            </a:solidFill>
            <a:round/>
            <a:headEnd type="triangle" w="lg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4468E3-1CC6-4F81-10CF-1BAFBA8FB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22" y="-114914"/>
            <a:ext cx="1854178" cy="144780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AA969C7A-4464-9D10-8532-BEFB3BE01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t="31445" r="24643" b="51945"/>
          <a:stretch/>
        </p:blipFill>
        <p:spPr>
          <a:xfrm>
            <a:off x="3526973" y="5684400"/>
            <a:ext cx="5595257" cy="966771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08ADB1A8-8E9E-34AF-ECFA-38EED0F46A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5" t="10947" r="39107" b="74227"/>
          <a:stretch/>
        </p:blipFill>
        <p:spPr>
          <a:xfrm>
            <a:off x="3513379" y="4965381"/>
            <a:ext cx="232087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uiExpand="1" build="p"/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86EE0A-C82A-EBE2-6457-07E2C0B81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05" r="39285"/>
          <a:stretch/>
        </p:blipFill>
        <p:spPr>
          <a:xfrm>
            <a:off x="0" y="0"/>
            <a:ext cx="3510615" cy="6854400"/>
          </a:xfrm>
          <a:prstGeom prst="rect">
            <a:avLst/>
          </a:prstGeom>
        </p:spPr>
      </p:pic>
      <p:sp>
        <p:nvSpPr>
          <p:cNvPr id="10" name="Line 4">
            <a:extLst>
              <a:ext uri="{FF2B5EF4-FFF2-40B4-BE49-F238E27FC236}">
                <a16:creationId xmlns:a16="http://schemas.microsoft.com/office/drawing/2014/main" id="{CF6898D3-0BE3-7C9B-71CA-49850C65D322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1842172" y="1657847"/>
            <a:ext cx="2628000" cy="9571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 type="triangle" w="lg" len="lg"/>
            <a:tailEnd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A86751-CECD-8927-1625-ED88E150BA29}"/>
              </a:ext>
            </a:extLst>
          </p:cNvPr>
          <p:cNvSpPr txBox="1"/>
          <p:nvPr/>
        </p:nvSpPr>
        <p:spPr>
          <a:xfrm>
            <a:off x="3450773" y="533399"/>
            <a:ext cx="5509484" cy="4431983"/>
          </a:xfrm>
          <a:prstGeom prst="rect">
            <a:avLst/>
          </a:prstGeom>
          <a:noFill/>
        </p:spPr>
        <p:txBody>
          <a:bodyPr wrap="square" lIns="72000" rIns="36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47477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The saddlepoint: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Maximizes real part of      log-integrand through vertical axis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Minimizes it through horizontal axis </a:t>
            </a:r>
            <a:b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</a:b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(</a:t>
            </a: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just a complex analysis thing)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The zero first derivative cuts out that pesky oscillation</a:t>
            </a: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20EF1C8D-9864-4EF7-1012-0B1145D606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6771" y="1662632"/>
            <a:ext cx="2628000" cy="9571"/>
          </a:xfrm>
          <a:prstGeom prst="line">
            <a:avLst/>
          </a:prstGeom>
          <a:noFill/>
          <a:ln w="76200">
            <a:solidFill>
              <a:schemeClr val="accent3">
                <a:lumMod val="50000"/>
              </a:schemeClr>
            </a:solidFill>
            <a:round/>
            <a:headEnd type="triangle" w="lg" len="lg"/>
            <a:tailEnd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4468E3-1CC6-4F81-10CF-1BAFBA8FB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22" y="-114914"/>
            <a:ext cx="1854178" cy="144780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AA969C7A-4464-9D10-8532-BEFB3BE01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t="31445" r="24643" b="51945"/>
          <a:stretch/>
        </p:blipFill>
        <p:spPr>
          <a:xfrm>
            <a:off x="3526973" y="5684400"/>
            <a:ext cx="5595257" cy="966771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2F7A4201-7ED3-6D63-1C92-00BB1863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22" y="6404400"/>
            <a:ext cx="2448000" cy="442035"/>
          </a:xfrm>
          <a:prstGeom prst="rect">
            <a:avLst/>
          </a:prstGeom>
          <a:gradFill flip="none" rotWithShape="1">
            <a:gsLst>
              <a:gs pos="0">
                <a:srgbClr val="8BFFC5"/>
              </a:gs>
              <a:gs pos="95000">
                <a:srgbClr val="89FFC4"/>
              </a:gs>
              <a:gs pos="36000">
                <a:srgbClr val="CDFFE6"/>
              </a:gs>
            </a:gsLst>
            <a:lin ang="2700000" scaled="1"/>
            <a:tileRect/>
          </a:gradFill>
          <a:ln w="6350"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</a:t>
            </a:r>
            <a:r>
              <a:rPr lang="en-US" sz="2400" b="1" noProof="0" dirty="0" err="1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os</a:t>
            </a:r>
            <a:r>
              <a:rPr lang="en-US" sz="2400" b="1" noProof="0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(t)</a:t>
            </a:r>
            <a:r>
              <a:rPr lang="en-US" sz="500" b="1" noProof="0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en-US" sz="2400" b="1" noProof="0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+</a:t>
            </a:r>
            <a:r>
              <a:rPr lang="en-US" sz="500" b="1" noProof="0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en-US" sz="2400" b="1" noProof="0" dirty="0" err="1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</a:t>
            </a:r>
            <a:r>
              <a:rPr lang="en-US" sz="1200" b="1" noProof="0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en-US" sz="2400" b="1" noProof="0" dirty="0">
                <a:solidFill>
                  <a:srgbClr val="474773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sin(t)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Picture 4" descr="Ok vector icon set. Check mark illustration sign collection ...">
            <a:extLst>
              <a:ext uri="{FF2B5EF4-FFF2-40B4-BE49-F238E27FC236}">
                <a16:creationId xmlns:a16="http://schemas.microsoft.com/office/drawing/2014/main" id="{786AB661-BF0B-DBDC-78D9-3718DFFD8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2848" r="54921" b="54199"/>
          <a:stretch/>
        </p:blipFill>
        <p:spPr bwMode="auto">
          <a:xfrm>
            <a:off x="4545281" y="5283689"/>
            <a:ext cx="72371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Ok vector icon set. Check mark illustration sign collection ...">
            <a:extLst>
              <a:ext uri="{FF2B5EF4-FFF2-40B4-BE49-F238E27FC236}">
                <a16:creationId xmlns:a16="http://schemas.microsoft.com/office/drawing/2014/main" id="{E7F4A591-630B-A7E8-8DEB-CE69E7C87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2848" r="54921" b="54199"/>
          <a:stretch/>
        </p:blipFill>
        <p:spPr bwMode="auto">
          <a:xfrm>
            <a:off x="7399811" y="5283689"/>
            <a:ext cx="72371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Ok vector icon set. Check mark illustration sign collection ...">
            <a:extLst>
              <a:ext uri="{FF2B5EF4-FFF2-40B4-BE49-F238E27FC236}">
                <a16:creationId xmlns:a16="http://schemas.microsoft.com/office/drawing/2014/main" id="{86E271CA-C241-1AE1-26AE-04994061F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7" t="61264" r="15952" b="14706"/>
          <a:stretch/>
        </p:blipFill>
        <p:spPr bwMode="auto">
          <a:xfrm>
            <a:off x="5878287" y="5834743"/>
            <a:ext cx="685800" cy="6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45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EE9AE733-57CD-7CA4-8FBE-FE2B9DC77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35" y="2126261"/>
            <a:ext cx="1427911" cy="6840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8DDA53F-34E9-8A00-79EF-42D94865EB3D}"/>
              </a:ext>
            </a:extLst>
          </p:cNvPr>
          <p:cNvGrpSpPr/>
          <p:nvPr/>
        </p:nvGrpSpPr>
        <p:grpSpPr>
          <a:xfrm>
            <a:off x="665887" y="1028261"/>
            <a:ext cx="7200000" cy="720000"/>
            <a:chOff x="2880000" y="720000"/>
            <a:chExt cx="7200000" cy="720000"/>
          </a:xfrm>
        </p:grpSpPr>
        <p:pic>
          <p:nvPicPr>
            <p:cNvPr id="59" name="Graphic 58" descr="Wireless router with solid fill">
              <a:extLst>
                <a:ext uri="{FF2B5EF4-FFF2-40B4-BE49-F238E27FC236}">
                  <a16:creationId xmlns:a16="http://schemas.microsoft.com/office/drawing/2014/main" id="{699A102C-672C-CD2D-5C21-C24EBFD14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720000"/>
              <a:ext cx="720000" cy="720000"/>
            </a:xfrm>
            <a:prstGeom prst="rect">
              <a:avLst/>
            </a:prstGeom>
          </p:spPr>
        </p:pic>
        <p:pic>
          <p:nvPicPr>
            <p:cNvPr id="60" name="Graphic 59" descr="Wireless router with solid fill">
              <a:extLst>
                <a:ext uri="{FF2B5EF4-FFF2-40B4-BE49-F238E27FC236}">
                  <a16:creationId xmlns:a16="http://schemas.microsoft.com/office/drawing/2014/main" id="{70283BA9-2C8D-9D5D-E62E-EC896A599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40000" y="720000"/>
              <a:ext cx="720000" cy="720000"/>
            </a:xfrm>
            <a:prstGeom prst="rect">
              <a:avLst/>
            </a:prstGeom>
          </p:spPr>
        </p:pic>
        <p:pic>
          <p:nvPicPr>
            <p:cNvPr id="61" name="Graphic 60" descr="Wireless router with solid fill">
              <a:extLst>
                <a:ext uri="{FF2B5EF4-FFF2-40B4-BE49-F238E27FC236}">
                  <a16:creationId xmlns:a16="http://schemas.microsoft.com/office/drawing/2014/main" id="{D963AC3E-802F-78BD-5175-1B31F379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00000" y="720000"/>
              <a:ext cx="720000" cy="720000"/>
            </a:xfrm>
            <a:prstGeom prst="rect">
              <a:avLst/>
            </a:prstGeom>
          </p:spPr>
        </p:pic>
        <p:pic>
          <p:nvPicPr>
            <p:cNvPr id="62" name="Graphic 61" descr="Wireless router with solid fill">
              <a:extLst>
                <a:ext uri="{FF2B5EF4-FFF2-40B4-BE49-F238E27FC236}">
                  <a16:creationId xmlns:a16="http://schemas.microsoft.com/office/drawing/2014/main" id="{86B2AD3F-D518-34A2-B7D3-7D0F0A981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60000" y="720000"/>
              <a:ext cx="720000" cy="7200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28B451-2770-3EA1-CDBA-D11457F445E7}"/>
              </a:ext>
            </a:extLst>
          </p:cNvPr>
          <p:cNvGrpSpPr/>
          <p:nvPr/>
        </p:nvGrpSpPr>
        <p:grpSpPr>
          <a:xfrm>
            <a:off x="665887" y="3188261"/>
            <a:ext cx="7200000" cy="720000"/>
            <a:chOff x="2880000" y="720000"/>
            <a:chExt cx="7200000" cy="720000"/>
          </a:xfrm>
        </p:grpSpPr>
        <p:pic>
          <p:nvPicPr>
            <p:cNvPr id="55" name="Graphic 54" descr="Wireless router with solid fill">
              <a:extLst>
                <a:ext uri="{FF2B5EF4-FFF2-40B4-BE49-F238E27FC236}">
                  <a16:creationId xmlns:a16="http://schemas.microsoft.com/office/drawing/2014/main" id="{3443B16B-C47A-9FEE-AC81-0B1E44D3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720000"/>
              <a:ext cx="720000" cy="720000"/>
            </a:xfrm>
            <a:prstGeom prst="rect">
              <a:avLst/>
            </a:prstGeom>
          </p:spPr>
        </p:pic>
        <p:pic>
          <p:nvPicPr>
            <p:cNvPr id="56" name="Graphic 55" descr="Wireless router with solid fill">
              <a:extLst>
                <a:ext uri="{FF2B5EF4-FFF2-40B4-BE49-F238E27FC236}">
                  <a16:creationId xmlns:a16="http://schemas.microsoft.com/office/drawing/2014/main" id="{E41BED8C-CDF6-685E-199C-CEDC50D8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40000" y="720000"/>
              <a:ext cx="720000" cy="720000"/>
            </a:xfrm>
            <a:prstGeom prst="rect">
              <a:avLst/>
            </a:prstGeom>
          </p:spPr>
        </p:pic>
        <p:pic>
          <p:nvPicPr>
            <p:cNvPr id="57" name="Graphic 56" descr="Wireless router with solid fill">
              <a:extLst>
                <a:ext uri="{FF2B5EF4-FFF2-40B4-BE49-F238E27FC236}">
                  <a16:creationId xmlns:a16="http://schemas.microsoft.com/office/drawing/2014/main" id="{4ADB094E-39AB-DD6C-759D-9EAFA84F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00000" y="720000"/>
              <a:ext cx="720000" cy="720000"/>
            </a:xfrm>
            <a:prstGeom prst="rect">
              <a:avLst/>
            </a:prstGeom>
          </p:spPr>
        </p:pic>
        <p:pic>
          <p:nvPicPr>
            <p:cNvPr id="58" name="Graphic 57" descr="Wireless router with solid fill">
              <a:extLst>
                <a:ext uri="{FF2B5EF4-FFF2-40B4-BE49-F238E27FC236}">
                  <a16:creationId xmlns:a16="http://schemas.microsoft.com/office/drawing/2014/main" id="{7605F7DE-4032-89C3-5587-F080CC18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60000" y="720000"/>
              <a:ext cx="720000" cy="7200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5D08A8-B8EA-4DC0-DF3D-A8758DF1B3A7}"/>
              </a:ext>
            </a:extLst>
          </p:cNvPr>
          <p:cNvGrpSpPr/>
          <p:nvPr/>
        </p:nvGrpSpPr>
        <p:grpSpPr>
          <a:xfrm>
            <a:off x="665887" y="5348261"/>
            <a:ext cx="7200000" cy="720000"/>
            <a:chOff x="2880000" y="720000"/>
            <a:chExt cx="7200000" cy="720000"/>
          </a:xfrm>
        </p:grpSpPr>
        <p:pic>
          <p:nvPicPr>
            <p:cNvPr id="51" name="Graphic 50" descr="Wireless router with solid fill">
              <a:extLst>
                <a:ext uri="{FF2B5EF4-FFF2-40B4-BE49-F238E27FC236}">
                  <a16:creationId xmlns:a16="http://schemas.microsoft.com/office/drawing/2014/main" id="{AC7D1762-609C-57C7-252B-5BE7EDA6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720000"/>
              <a:ext cx="720000" cy="720000"/>
            </a:xfrm>
            <a:prstGeom prst="rect">
              <a:avLst/>
            </a:prstGeom>
          </p:spPr>
        </p:pic>
        <p:pic>
          <p:nvPicPr>
            <p:cNvPr id="52" name="Graphic 51" descr="Wireless router with solid fill">
              <a:extLst>
                <a:ext uri="{FF2B5EF4-FFF2-40B4-BE49-F238E27FC236}">
                  <a16:creationId xmlns:a16="http://schemas.microsoft.com/office/drawing/2014/main" id="{F1631CF3-ECF9-5BAD-97AA-A0CA762BF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40000" y="720000"/>
              <a:ext cx="720000" cy="720000"/>
            </a:xfrm>
            <a:prstGeom prst="rect">
              <a:avLst/>
            </a:prstGeom>
          </p:spPr>
        </p:pic>
        <p:pic>
          <p:nvPicPr>
            <p:cNvPr id="53" name="Graphic 52" descr="Wireless router with solid fill">
              <a:extLst>
                <a:ext uri="{FF2B5EF4-FFF2-40B4-BE49-F238E27FC236}">
                  <a16:creationId xmlns:a16="http://schemas.microsoft.com/office/drawing/2014/main" id="{067CD6A3-A343-35F1-37EC-1FDA3C77E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00000" y="720000"/>
              <a:ext cx="720000" cy="720000"/>
            </a:xfrm>
            <a:prstGeom prst="rect">
              <a:avLst/>
            </a:prstGeom>
          </p:spPr>
        </p:pic>
        <p:pic>
          <p:nvPicPr>
            <p:cNvPr id="54" name="Graphic 53" descr="Wireless router with solid fill">
              <a:extLst>
                <a:ext uri="{FF2B5EF4-FFF2-40B4-BE49-F238E27FC236}">
                  <a16:creationId xmlns:a16="http://schemas.microsoft.com/office/drawing/2014/main" id="{160D54F9-1866-8E2A-C1C5-D1DF8A51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60000" y="720000"/>
              <a:ext cx="720000" cy="720000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0FD880A-050F-6F8A-91D4-0EC0A18D4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7513" y="3883292"/>
            <a:ext cx="1427911" cy="684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203894-44E9-BCE7-27DD-CD8633108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0072" y="2123993"/>
            <a:ext cx="1427911" cy="684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001611-6219-B173-6288-BEE0B05F4B19}"/>
              </a:ext>
            </a:extLst>
          </p:cNvPr>
          <p:cNvSpPr txBox="1"/>
          <p:nvPr/>
        </p:nvSpPr>
        <p:spPr>
          <a:xfrm>
            <a:off x="0" y="164465"/>
            <a:ext cx="3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>
                <a:solidFill>
                  <a:srgbClr val="474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Network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0844B6-0F31-FC9E-9CDF-D8FC40A8998B}"/>
              </a:ext>
            </a:extLst>
          </p:cNvPr>
          <p:cNvSpPr txBox="1"/>
          <p:nvPr/>
        </p:nvSpPr>
        <p:spPr>
          <a:xfrm>
            <a:off x="3567921" y="10539"/>
            <a:ext cx="5571345" cy="779200"/>
          </a:xfrm>
          <a:prstGeom prst="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stoats are at large?</a:t>
            </a: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EE9AE733-57CD-7CA4-8FBE-FE2B9DC77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435" y="2126261"/>
            <a:ext cx="1427911" cy="6840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8DDA53F-34E9-8A00-79EF-42D94865EB3D}"/>
              </a:ext>
            </a:extLst>
          </p:cNvPr>
          <p:cNvGrpSpPr/>
          <p:nvPr/>
        </p:nvGrpSpPr>
        <p:grpSpPr>
          <a:xfrm>
            <a:off x="665887" y="1028261"/>
            <a:ext cx="7200000" cy="720000"/>
            <a:chOff x="2880000" y="720000"/>
            <a:chExt cx="7200000" cy="720000"/>
          </a:xfrm>
        </p:grpSpPr>
        <p:pic>
          <p:nvPicPr>
            <p:cNvPr id="59" name="Graphic 58" descr="Wireless router with solid fill">
              <a:extLst>
                <a:ext uri="{FF2B5EF4-FFF2-40B4-BE49-F238E27FC236}">
                  <a16:creationId xmlns:a16="http://schemas.microsoft.com/office/drawing/2014/main" id="{699A102C-672C-CD2D-5C21-C24EBFD14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720000"/>
              <a:ext cx="720000" cy="720000"/>
            </a:xfrm>
            <a:prstGeom prst="rect">
              <a:avLst/>
            </a:prstGeom>
          </p:spPr>
        </p:pic>
        <p:pic>
          <p:nvPicPr>
            <p:cNvPr id="60" name="Graphic 59" descr="Wireless router with solid fill">
              <a:extLst>
                <a:ext uri="{FF2B5EF4-FFF2-40B4-BE49-F238E27FC236}">
                  <a16:creationId xmlns:a16="http://schemas.microsoft.com/office/drawing/2014/main" id="{70283BA9-2C8D-9D5D-E62E-EC896A599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40000" y="720000"/>
              <a:ext cx="720000" cy="720000"/>
            </a:xfrm>
            <a:prstGeom prst="rect">
              <a:avLst/>
            </a:prstGeom>
          </p:spPr>
        </p:pic>
        <p:pic>
          <p:nvPicPr>
            <p:cNvPr id="61" name="Graphic 60" descr="Wireless router with solid fill">
              <a:extLst>
                <a:ext uri="{FF2B5EF4-FFF2-40B4-BE49-F238E27FC236}">
                  <a16:creationId xmlns:a16="http://schemas.microsoft.com/office/drawing/2014/main" id="{D963AC3E-802F-78BD-5175-1B31F379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00000" y="720000"/>
              <a:ext cx="720000" cy="720000"/>
            </a:xfrm>
            <a:prstGeom prst="rect">
              <a:avLst/>
            </a:prstGeom>
          </p:spPr>
        </p:pic>
        <p:pic>
          <p:nvPicPr>
            <p:cNvPr id="62" name="Graphic 61" descr="Wireless router with solid fill">
              <a:extLst>
                <a:ext uri="{FF2B5EF4-FFF2-40B4-BE49-F238E27FC236}">
                  <a16:creationId xmlns:a16="http://schemas.microsoft.com/office/drawing/2014/main" id="{86B2AD3F-D518-34A2-B7D3-7D0F0A981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60000" y="720000"/>
              <a:ext cx="720000" cy="7200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28B451-2770-3EA1-CDBA-D11457F445E7}"/>
              </a:ext>
            </a:extLst>
          </p:cNvPr>
          <p:cNvGrpSpPr/>
          <p:nvPr/>
        </p:nvGrpSpPr>
        <p:grpSpPr>
          <a:xfrm>
            <a:off x="665887" y="3188261"/>
            <a:ext cx="7200000" cy="720000"/>
            <a:chOff x="2880000" y="720000"/>
            <a:chExt cx="7200000" cy="720000"/>
          </a:xfrm>
        </p:grpSpPr>
        <p:pic>
          <p:nvPicPr>
            <p:cNvPr id="55" name="Graphic 54" descr="Wireless router with solid fill">
              <a:extLst>
                <a:ext uri="{FF2B5EF4-FFF2-40B4-BE49-F238E27FC236}">
                  <a16:creationId xmlns:a16="http://schemas.microsoft.com/office/drawing/2014/main" id="{3443B16B-C47A-9FEE-AC81-0B1E44D3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720000"/>
              <a:ext cx="720000" cy="720000"/>
            </a:xfrm>
            <a:prstGeom prst="rect">
              <a:avLst/>
            </a:prstGeom>
          </p:spPr>
        </p:pic>
        <p:pic>
          <p:nvPicPr>
            <p:cNvPr id="56" name="Graphic 55" descr="Wireless router with solid fill">
              <a:extLst>
                <a:ext uri="{FF2B5EF4-FFF2-40B4-BE49-F238E27FC236}">
                  <a16:creationId xmlns:a16="http://schemas.microsoft.com/office/drawing/2014/main" id="{E41BED8C-CDF6-685E-199C-CEDC50D8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40000" y="720000"/>
              <a:ext cx="720000" cy="720000"/>
            </a:xfrm>
            <a:prstGeom prst="rect">
              <a:avLst/>
            </a:prstGeom>
          </p:spPr>
        </p:pic>
        <p:pic>
          <p:nvPicPr>
            <p:cNvPr id="57" name="Graphic 56" descr="Wireless router with solid fill">
              <a:extLst>
                <a:ext uri="{FF2B5EF4-FFF2-40B4-BE49-F238E27FC236}">
                  <a16:creationId xmlns:a16="http://schemas.microsoft.com/office/drawing/2014/main" id="{4ADB094E-39AB-DD6C-759D-9EAFA84F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00000" y="720000"/>
              <a:ext cx="720000" cy="720000"/>
            </a:xfrm>
            <a:prstGeom prst="rect">
              <a:avLst/>
            </a:prstGeom>
          </p:spPr>
        </p:pic>
        <p:pic>
          <p:nvPicPr>
            <p:cNvPr id="58" name="Graphic 57" descr="Wireless router with solid fill">
              <a:extLst>
                <a:ext uri="{FF2B5EF4-FFF2-40B4-BE49-F238E27FC236}">
                  <a16:creationId xmlns:a16="http://schemas.microsoft.com/office/drawing/2014/main" id="{7605F7DE-4032-89C3-5587-F080CC18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60000" y="720000"/>
              <a:ext cx="720000" cy="720000"/>
            </a:xfrm>
            <a:prstGeom prst="rect">
              <a:avLst/>
            </a:prstGeom>
          </p:spPr>
        </p:pic>
      </p:grpSp>
      <p:pic>
        <p:nvPicPr>
          <p:cNvPr id="51" name="Graphic 50" descr="Wireless router with solid fill">
            <a:extLst>
              <a:ext uri="{FF2B5EF4-FFF2-40B4-BE49-F238E27FC236}">
                <a16:creationId xmlns:a16="http://schemas.microsoft.com/office/drawing/2014/main" id="{AC7D1762-609C-57C7-252B-5BE7EDA60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887" y="5348261"/>
            <a:ext cx="720000" cy="720000"/>
          </a:xfrm>
          <a:prstGeom prst="rect">
            <a:avLst/>
          </a:prstGeom>
        </p:spPr>
      </p:pic>
      <p:pic>
        <p:nvPicPr>
          <p:cNvPr id="52" name="Graphic 51" descr="Wireless router with solid fill">
            <a:extLst>
              <a:ext uri="{FF2B5EF4-FFF2-40B4-BE49-F238E27FC236}">
                <a16:creationId xmlns:a16="http://schemas.microsoft.com/office/drawing/2014/main" id="{F1631CF3-ECF9-5BAD-97AA-A0CA762BF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5887" y="5348261"/>
            <a:ext cx="720000" cy="720000"/>
          </a:xfrm>
          <a:prstGeom prst="rect">
            <a:avLst/>
          </a:prstGeom>
        </p:spPr>
      </p:pic>
      <p:pic>
        <p:nvPicPr>
          <p:cNvPr id="53" name="Graphic 52" descr="Wireless router with solid fill">
            <a:extLst>
              <a:ext uri="{FF2B5EF4-FFF2-40B4-BE49-F238E27FC236}">
                <a16:creationId xmlns:a16="http://schemas.microsoft.com/office/drawing/2014/main" id="{067CD6A3-A343-35F1-37EC-1FDA3C77E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5887" y="5348261"/>
            <a:ext cx="720000" cy="720000"/>
          </a:xfrm>
          <a:prstGeom prst="rect">
            <a:avLst/>
          </a:prstGeom>
        </p:spPr>
      </p:pic>
      <p:pic>
        <p:nvPicPr>
          <p:cNvPr id="54" name="Graphic 53" descr="Wireless router with solid fill">
            <a:extLst>
              <a:ext uri="{FF2B5EF4-FFF2-40B4-BE49-F238E27FC236}">
                <a16:creationId xmlns:a16="http://schemas.microsoft.com/office/drawing/2014/main" id="{160D54F9-1866-8E2A-C1C5-D1DF8A51D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5887" y="5348261"/>
            <a:ext cx="720000" cy="7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0FD880A-050F-6F8A-91D4-0EC0A18D4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7513" y="3883292"/>
            <a:ext cx="1427911" cy="684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203894-44E9-BCE7-27DD-CD8633108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0072" y="2123993"/>
            <a:ext cx="1427911" cy="68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A6BD09-9E7D-AF5E-C2DD-A389CF94634F}"/>
              </a:ext>
            </a:extLst>
          </p:cNvPr>
          <p:cNvGrpSpPr/>
          <p:nvPr/>
        </p:nvGrpSpPr>
        <p:grpSpPr>
          <a:xfrm>
            <a:off x="1243790" y="1748261"/>
            <a:ext cx="1942097" cy="1525859"/>
            <a:chOff x="1243790" y="1748261"/>
            <a:chExt cx="1942097" cy="152585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7A96E77-D382-A335-B3DD-C8E503BEDA44}"/>
                </a:ext>
              </a:extLst>
            </p:cNvPr>
            <p:cNvCxnSpPr>
              <a:cxnSpLocks/>
            </p:cNvCxnSpPr>
            <p:nvPr/>
          </p:nvCxnSpPr>
          <p:spPr>
            <a:xfrm>
              <a:off x="1243790" y="1748261"/>
              <a:ext cx="345985" cy="459814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6739D50-A38C-DC71-C0AE-38884477ABA6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 flipH="1">
              <a:off x="2603862" y="1748261"/>
              <a:ext cx="582025" cy="459814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BC90F8F-93FD-1570-CAF2-E1FDCC69D784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322616" y="2878120"/>
              <a:ext cx="297968" cy="396000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D4EB35F-18F5-AA20-E235-7A8E1627D67C}"/>
                </a:ext>
              </a:extLst>
            </p:cNvPr>
            <p:cNvCxnSpPr>
              <a:cxnSpLocks noChangeAspect="1"/>
            </p:cNvCxnSpPr>
            <p:nvPr/>
          </p:nvCxnSpPr>
          <p:spPr>
            <a:xfrm rot="240000" flipH="1" flipV="1">
              <a:off x="2394702" y="2814307"/>
              <a:ext cx="504000" cy="398172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B3748E-F4AC-686F-A398-A5D2EC46993C}"/>
              </a:ext>
            </a:extLst>
          </p:cNvPr>
          <p:cNvGrpSpPr/>
          <p:nvPr/>
        </p:nvGrpSpPr>
        <p:grpSpPr>
          <a:xfrm>
            <a:off x="3129998" y="3864238"/>
            <a:ext cx="2194869" cy="1481798"/>
            <a:chOff x="3129998" y="3864238"/>
            <a:chExt cx="2194869" cy="14817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E4208F6-7555-5419-51FB-ABCA48A8BD05}"/>
                </a:ext>
              </a:extLst>
            </p:cNvPr>
            <p:cNvCxnSpPr>
              <a:cxnSpLocks noChangeAspect="1"/>
            </p:cNvCxnSpPr>
            <p:nvPr/>
          </p:nvCxnSpPr>
          <p:spPr>
            <a:xfrm rot="21180000">
              <a:off x="3252348" y="3864238"/>
              <a:ext cx="288000" cy="320311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998773A-7BAD-7F17-3BE2-7BEA7C52D2A3}"/>
                </a:ext>
              </a:extLst>
            </p:cNvPr>
            <p:cNvCxnSpPr>
              <a:cxnSpLocks noChangeAspect="1"/>
              <a:endCxn id="49" idx="1"/>
            </p:cNvCxnSpPr>
            <p:nvPr/>
          </p:nvCxnSpPr>
          <p:spPr>
            <a:xfrm flipH="1">
              <a:off x="4595424" y="3883292"/>
              <a:ext cx="536606" cy="342000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BD8D4CD-5EEC-390E-6606-73ABFC89347D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4428452" y="4637847"/>
              <a:ext cx="896415" cy="708189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B0C2459-95AC-56AF-EEE8-76768B1A869B}"/>
                </a:ext>
              </a:extLst>
            </p:cNvPr>
            <p:cNvCxnSpPr>
              <a:cxnSpLocks noChangeAspect="1"/>
            </p:cNvCxnSpPr>
            <p:nvPr/>
          </p:nvCxnSpPr>
          <p:spPr>
            <a:xfrm rot="20460000" flipV="1">
              <a:off x="3129998" y="4786905"/>
              <a:ext cx="684000" cy="435939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B83765-66E9-3A89-6C6E-7139F0A553C8}"/>
              </a:ext>
            </a:extLst>
          </p:cNvPr>
          <p:cNvGrpSpPr/>
          <p:nvPr/>
        </p:nvGrpSpPr>
        <p:grpSpPr>
          <a:xfrm>
            <a:off x="5604522" y="1692140"/>
            <a:ext cx="2083641" cy="1757091"/>
            <a:chOff x="5604522" y="1692140"/>
            <a:chExt cx="2083641" cy="175709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E5056D-831B-2498-A32C-7BC0A14C2E19}"/>
                </a:ext>
              </a:extLst>
            </p:cNvPr>
            <p:cNvCxnSpPr>
              <a:cxnSpLocks noChangeAspect="1"/>
            </p:cNvCxnSpPr>
            <p:nvPr/>
          </p:nvCxnSpPr>
          <p:spPr>
            <a:xfrm rot="3060000" flipH="1" flipV="1">
              <a:off x="7361887" y="2956749"/>
              <a:ext cx="364551" cy="288000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6FD17FF-EB66-8B2E-E0DE-D7BF787F7FD0}"/>
                </a:ext>
              </a:extLst>
            </p:cNvPr>
            <p:cNvCxnSpPr>
              <a:cxnSpLocks noChangeAspect="1"/>
            </p:cNvCxnSpPr>
            <p:nvPr/>
          </p:nvCxnSpPr>
          <p:spPr>
            <a:xfrm rot="18540000" flipH="1">
              <a:off x="7361887" y="1779036"/>
              <a:ext cx="364551" cy="288000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029A28E-B176-E7B5-2901-1E9108143487}"/>
                </a:ext>
              </a:extLst>
            </p:cNvPr>
            <p:cNvCxnSpPr>
              <a:cxnSpLocks noChangeAspect="1"/>
            </p:cNvCxnSpPr>
            <p:nvPr/>
          </p:nvCxnSpPr>
          <p:spPr>
            <a:xfrm rot="21540000" flipV="1">
              <a:off x="5743666" y="2898572"/>
              <a:ext cx="864000" cy="550659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D7CF6EA-60FE-402D-05ED-8B563B8E1915}"/>
                </a:ext>
              </a:extLst>
            </p:cNvPr>
            <p:cNvCxnSpPr>
              <a:cxnSpLocks noChangeAspect="1"/>
            </p:cNvCxnSpPr>
            <p:nvPr/>
          </p:nvCxnSpPr>
          <p:spPr>
            <a:xfrm rot="21360000">
              <a:off x="5604522" y="1692140"/>
              <a:ext cx="972000" cy="876434"/>
            </a:xfrm>
            <a:prstGeom prst="straightConnector1">
              <a:avLst/>
            </a:prstGeom>
            <a:ln w="57150">
              <a:solidFill>
                <a:srgbClr val="CD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7001611-6219-B173-6288-BEE0B05F4B19}"/>
              </a:ext>
            </a:extLst>
          </p:cNvPr>
          <p:cNvSpPr txBox="1"/>
          <p:nvPr/>
        </p:nvSpPr>
        <p:spPr>
          <a:xfrm>
            <a:off x="0" y="164465"/>
            <a:ext cx="3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Sensor Network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0844B6-0F31-FC9E-9CDF-D8FC40A8998B}"/>
              </a:ext>
            </a:extLst>
          </p:cNvPr>
          <p:cNvSpPr txBox="1"/>
          <p:nvPr/>
        </p:nvSpPr>
        <p:spPr>
          <a:xfrm>
            <a:off x="3567921" y="10539"/>
            <a:ext cx="5571345" cy="779200"/>
          </a:xfrm>
          <a:prstGeom prst="rect">
            <a:avLst/>
          </a:prstGeom>
          <a:gradFill>
            <a:gsLst>
              <a:gs pos="2000">
                <a:srgbClr val="E7FFE7"/>
              </a:gs>
              <a:gs pos="100000">
                <a:srgbClr val="9CFFCE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many stoats are at large?</a:t>
            </a: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C10DA9-1A7C-3FD8-F6CF-F38BE6A3D753}"/>
              </a:ext>
            </a:extLst>
          </p:cNvPr>
          <p:cNvSpPr txBox="1"/>
          <p:nvPr/>
        </p:nvSpPr>
        <p:spPr>
          <a:xfrm>
            <a:off x="-1" y="6078075"/>
            <a:ext cx="9144000" cy="779925"/>
          </a:xfrm>
          <a:prstGeom prst="rect">
            <a:avLst/>
          </a:prstGeom>
          <a:gradFill>
            <a:gsLst>
              <a:gs pos="2000">
                <a:srgbClr val="F6DCD0"/>
              </a:gs>
              <a:gs pos="100000">
                <a:srgbClr val="FFA279"/>
              </a:gs>
            </a:gsLst>
            <a:path path="circle">
              <a:fillToRect t="100000" r="100000"/>
            </a:path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72000" tIns="144000" rIns="72000" bIns="72000" rtlCol="0">
            <a:no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stoat generates detections at sensors…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03A4CC-4448-63F3-E5E7-E1937813BA9E}"/>
              </a:ext>
            </a:extLst>
          </p:cNvPr>
          <p:cNvSpPr txBox="1"/>
          <p:nvPr/>
        </p:nvSpPr>
        <p:spPr>
          <a:xfrm>
            <a:off x="6035424" y="3866420"/>
            <a:ext cx="2745702" cy="1963319"/>
          </a:xfrm>
          <a:prstGeom prst="cloudCallout">
            <a:avLst>
              <a:gd name="adj1" fmla="val -49716"/>
              <a:gd name="adj2" fmla="val 68126"/>
            </a:avLst>
          </a:prstGeom>
          <a:gradFill flip="none" rotWithShape="1">
            <a:gsLst>
              <a:gs pos="0">
                <a:srgbClr val="FFC86F"/>
              </a:gs>
              <a:gs pos="52000">
                <a:srgbClr val="FCB951">
                  <a:tint val="66000"/>
                  <a:satMod val="160000"/>
                </a:srgbClr>
              </a:gs>
              <a:gs pos="100000">
                <a:srgbClr val="FCB951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36000" tIns="180000" rIns="36000" bIns="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We</a:t>
            </a:r>
            <a:r>
              <a:rPr kumimoji="0" lang="en-NZ" sz="2400" b="1" i="0" u="none" strike="noStrike" kern="1200" cap="none" spc="0" normalizeH="0" noProof="0" dirty="0">
                <a:ln>
                  <a:noFill/>
                </a:ln>
                <a:solidFill>
                  <a:srgbClr val="47477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 can model these…</a:t>
            </a:r>
            <a:endParaRPr kumimoji="0" lang="en-NZ" sz="2400" b="1" i="0" u="none" strike="noStrike" kern="1200" cap="none" spc="0" normalizeH="0" baseline="0" noProof="0" dirty="0">
              <a:ln>
                <a:noFill/>
              </a:ln>
              <a:solidFill>
                <a:srgbClr val="474773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14752</TotalTime>
  <Words>2744</Words>
  <Application>Microsoft Office PowerPoint</Application>
  <PresentationFormat>On-screen Show (4:3)</PresentationFormat>
  <Paragraphs>653</Paragraphs>
  <Slides>74</Slides>
  <Notes>64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74</vt:i4>
      </vt:variant>
    </vt:vector>
  </HeadingPairs>
  <TitlesOfParts>
    <vt:vector size="93" baseType="lpstr">
      <vt:lpstr>Arial</vt:lpstr>
      <vt:lpstr>Arial Rounded MT Bold</vt:lpstr>
      <vt:lpstr>Bernard MT Condensed</vt:lpstr>
      <vt:lpstr>Book Antiqua</vt:lpstr>
      <vt:lpstr>Calibri</vt:lpstr>
      <vt:lpstr>Calibri Light</vt:lpstr>
      <vt:lpstr>Cambria Math</vt:lpstr>
      <vt:lpstr>Segoe Print</vt:lpstr>
      <vt:lpstr>Symbol</vt:lpstr>
      <vt:lpstr>Tahoma</vt:lpstr>
      <vt:lpstr>Times New Roman</vt:lpstr>
      <vt:lpstr>Wingdings</vt:lpstr>
      <vt:lpstr>Default Design</vt:lpstr>
      <vt:lpstr>Ocean</vt:lpstr>
      <vt:lpstr>3_Default Design</vt:lpstr>
      <vt:lpstr>6_Default Design</vt:lpstr>
      <vt:lpstr>1_Default Design</vt:lpstr>
      <vt:lpstr>7_Ocean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</dc:creator>
  <cp:lastModifiedBy>Rachel Fewster</cp:lastModifiedBy>
  <cp:revision>4345</cp:revision>
  <dcterms:created xsi:type="dcterms:W3CDTF">1601-01-01T00:00:00Z</dcterms:created>
  <dcterms:modified xsi:type="dcterms:W3CDTF">2023-11-30T07:42:15Z</dcterms:modified>
</cp:coreProperties>
</file>