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7"/>
  </p:notesMasterIdLst>
  <p:sldIdLst>
    <p:sldId id="282" r:id="rId2"/>
    <p:sldId id="463" r:id="rId3"/>
    <p:sldId id="292" r:id="rId4"/>
    <p:sldId id="494" r:id="rId5"/>
    <p:sldId id="928" r:id="rId6"/>
    <p:sldId id="519" r:id="rId7"/>
    <p:sldId id="912" r:id="rId8"/>
    <p:sldId id="525" r:id="rId9"/>
    <p:sldId id="911" r:id="rId10"/>
    <p:sldId id="927" r:id="rId11"/>
    <p:sldId id="907" r:id="rId12"/>
    <p:sldId id="924" r:id="rId13"/>
    <p:sldId id="517" r:id="rId14"/>
    <p:sldId id="522" r:id="rId15"/>
    <p:sldId id="513" r:id="rId16"/>
    <p:sldId id="491" r:id="rId17"/>
    <p:sldId id="503" r:id="rId18"/>
    <p:sldId id="497" r:id="rId19"/>
    <p:sldId id="524" r:id="rId20"/>
    <p:sldId id="501" r:id="rId21"/>
    <p:sldId id="929" r:id="rId22"/>
    <p:sldId id="485" r:id="rId23"/>
    <p:sldId id="468" r:id="rId24"/>
    <p:sldId id="490" r:id="rId25"/>
    <p:sldId id="496" r:id="rId26"/>
    <p:sldId id="362" r:id="rId27"/>
    <p:sldId id="507" r:id="rId28"/>
    <p:sldId id="435" r:id="rId29"/>
    <p:sldId id="521" r:id="rId30"/>
    <p:sldId id="432" r:id="rId31"/>
    <p:sldId id="523" r:id="rId32"/>
    <p:sldId id="516" r:id="rId33"/>
    <p:sldId id="515" r:id="rId34"/>
    <p:sldId id="510" r:id="rId35"/>
    <p:sldId id="4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CD740-B91C-0B0B-3456-5AC1F6E2189A}" name="Esther Meenken" initials="EM" userId="S::Esther.Meenken@agresearch.co.nz::cc079dc9-e54f-4998-b44a-dcfdbfca4c3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12C57-DC5C-4305-9291-C2A357CD3172}" v="443" dt="2023-11-27T23:53:20.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86839" autoAdjust="0"/>
  </p:normalViewPr>
  <p:slideViewPr>
    <p:cSldViewPr snapToGrid="0">
      <p:cViewPr varScale="1">
        <p:scale>
          <a:sx n="54" d="100"/>
          <a:sy n="54" d="100"/>
        </p:scale>
        <p:origin x="11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09250-EF64-4FB0-8ABB-9016F5DD4184}" type="doc">
      <dgm:prSet loTypeId="urn:microsoft.com/office/officeart/2018/5/layout/IconLeaf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2EB3C986-DBE6-4F8F-ABCB-65C8E332AF59}">
      <dgm:prSet/>
      <dgm:spPr/>
      <dgm:t>
        <a:bodyPr/>
        <a:lstStyle/>
        <a:p>
          <a:pPr>
            <a:defRPr cap="all"/>
          </a:pPr>
          <a:endParaRPr lang="en-US"/>
        </a:p>
      </dgm:t>
    </dgm:pt>
    <dgm:pt modelId="{484B07CA-4E1F-4E20-93D0-6E33840B8F7E}" type="parTrans" cxnId="{28271300-782E-4436-A811-52B1100CF6CF}">
      <dgm:prSet/>
      <dgm:spPr/>
      <dgm:t>
        <a:bodyPr/>
        <a:lstStyle/>
        <a:p>
          <a:endParaRPr lang="en-US"/>
        </a:p>
      </dgm:t>
    </dgm:pt>
    <dgm:pt modelId="{0421D820-FA7D-4D54-8D85-891278A36053}" type="sibTrans" cxnId="{28271300-782E-4436-A811-52B1100CF6CF}">
      <dgm:prSet/>
      <dgm:spPr/>
      <dgm:t>
        <a:bodyPr/>
        <a:lstStyle/>
        <a:p>
          <a:endParaRPr lang="en-US"/>
        </a:p>
      </dgm:t>
    </dgm:pt>
    <dgm:pt modelId="{E20FDE1E-B91C-4BF8-9870-28A99A610A58}">
      <dgm:prSet/>
      <dgm:spPr/>
      <dgm:t>
        <a:bodyPr/>
        <a:lstStyle/>
        <a:p>
          <a:pPr>
            <a:defRPr cap="all"/>
          </a:pPr>
          <a:endParaRPr lang="en-US"/>
        </a:p>
      </dgm:t>
    </dgm:pt>
    <dgm:pt modelId="{A7FEEE2B-F4ED-4001-BEF0-52764ED01716}" type="parTrans" cxnId="{D5B68B5C-7F1D-4854-B352-345A1B1BCB24}">
      <dgm:prSet/>
      <dgm:spPr/>
      <dgm:t>
        <a:bodyPr/>
        <a:lstStyle/>
        <a:p>
          <a:endParaRPr lang="en-US"/>
        </a:p>
      </dgm:t>
    </dgm:pt>
    <dgm:pt modelId="{FC3D017D-4ED8-435B-9A85-7D5B59C40384}" type="sibTrans" cxnId="{D5B68B5C-7F1D-4854-B352-345A1B1BCB24}">
      <dgm:prSet/>
      <dgm:spPr/>
      <dgm:t>
        <a:bodyPr/>
        <a:lstStyle/>
        <a:p>
          <a:endParaRPr lang="en-US"/>
        </a:p>
      </dgm:t>
    </dgm:pt>
    <dgm:pt modelId="{FF915090-68B1-487F-86AA-E64FA4FE3A1B}">
      <dgm:prSet/>
      <dgm:spPr/>
      <dgm:t>
        <a:bodyPr/>
        <a:lstStyle/>
        <a:p>
          <a:pPr>
            <a:defRPr cap="all"/>
          </a:pPr>
          <a:endParaRPr lang="en-US"/>
        </a:p>
      </dgm:t>
    </dgm:pt>
    <dgm:pt modelId="{84B4DA52-5099-48B0-84A8-D8457060CC1E}" type="parTrans" cxnId="{8E8AE29F-C2E6-43DC-BC8B-AEFD4CDE84FC}">
      <dgm:prSet/>
      <dgm:spPr/>
      <dgm:t>
        <a:bodyPr/>
        <a:lstStyle/>
        <a:p>
          <a:endParaRPr lang="en-US"/>
        </a:p>
      </dgm:t>
    </dgm:pt>
    <dgm:pt modelId="{7874F0E6-83EA-4321-BAF0-CC6B4ED255F3}" type="sibTrans" cxnId="{8E8AE29F-C2E6-43DC-BC8B-AEFD4CDE84FC}">
      <dgm:prSet/>
      <dgm:spPr/>
      <dgm:t>
        <a:bodyPr/>
        <a:lstStyle/>
        <a:p>
          <a:endParaRPr lang="en-US"/>
        </a:p>
      </dgm:t>
    </dgm:pt>
    <dgm:pt modelId="{6551489B-95B2-4517-9422-0452EB04529F}">
      <dgm:prSet/>
      <dgm:spPr/>
      <dgm:t>
        <a:bodyPr/>
        <a:lstStyle/>
        <a:p>
          <a:pPr>
            <a:defRPr cap="all"/>
          </a:pPr>
          <a:endParaRPr lang="en-US"/>
        </a:p>
      </dgm:t>
    </dgm:pt>
    <dgm:pt modelId="{81EB55D8-FE44-47F2-85E6-A54FCCFCD144}" type="parTrans" cxnId="{6E8C8734-303D-4F30-8A4D-D438772FBDA3}">
      <dgm:prSet/>
      <dgm:spPr/>
      <dgm:t>
        <a:bodyPr/>
        <a:lstStyle/>
        <a:p>
          <a:endParaRPr lang="en-US"/>
        </a:p>
      </dgm:t>
    </dgm:pt>
    <dgm:pt modelId="{2D6508CA-D698-45F8-858F-72684024F42C}" type="sibTrans" cxnId="{6E8C8734-303D-4F30-8A4D-D438772FBDA3}">
      <dgm:prSet/>
      <dgm:spPr/>
      <dgm:t>
        <a:bodyPr/>
        <a:lstStyle/>
        <a:p>
          <a:endParaRPr lang="en-US"/>
        </a:p>
      </dgm:t>
    </dgm:pt>
    <dgm:pt modelId="{01CD267D-9890-4D60-BF8B-2E59351A8A43}">
      <dgm:prSet/>
      <dgm:spPr/>
      <dgm:t>
        <a:bodyPr/>
        <a:lstStyle/>
        <a:p>
          <a:pPr>
            <a:defRPr cap="all"/>
          </a:pPr>
          <a:endParaRPr lang="en-US"/>
        </a:p>
      </dgm:t>
    </dgm:pt>
    <dgm:pt modelId="{F4D79679-98E5-4473-AE22-86EF6174DCF9}" type="parTrans" cxnId="{58DBD135-F5C7-4EFD-9DD8-ADC840B172D3}">
      <dgm:prSet/>
      <dgm:spPr/>
      <dgm:t>
        <a:bodyPr/>
        <a:lstStyle/>
        <a:p>
          <a:endParaRPr lang="en-US"/>
        </a:p>
      </dgm:t>
    </dgm:pt>
    <dgm:pt modelId="{16825C1A-27BE-4A88-9FE8-0149F7AC57FF}" type="sibTrans" cxnId="{58DBD135-F5C7-4EFD-9DD8-ADC840B172D3}">
      <dgm:prSet/>
      <dgm:spPr/>
      <dgm:t>
        <a:bodyPr/>
        <a:lstStyle/>
        <a:p>
          <a:endParaRPr lang="en-US"/>
        </a:p>
      </dgm:t>
    </dgm:pt>
    <dgm:pt modelId="{07A0FBA1-9B36-462D-B4A0-C9BD2B68B4EA}">
      <dgm:prSet/>
      <dgm:spPr/>
      <dgm:t>
        <a:bodyPr/>
        <a:lstStyle/>
        <a:p>
          <a:pPr>
            <a:defRPr cap="all"/>
          </a:pPr>
          <a:endParaRPr lang="en-US"/>
        </a:p>
      </dgm:t>
    </dgm:pt>
    <dgm:pt modelId="{2D3E1C91-2355-471C-AADF-AF8B5391FA13}" type="parTrans" cxnId="{81E9D62F-3618-4D9C-A748-DA0E146D493C}">
      <dgm:prSet/>
      <dgm:spPr/>
      <dgm:t>
        <a:bodyPr/>
        <a:lstStyle/>
        <a:p>
          <a:endParaRPr lang="en-NZ"/>
        </a:p>
      </dgm:t>
    </dgm:pt>
    <dgm:pt modelId="{9071ECD5-3D2E-404A-B9BD-7F8C6E72A019}" type="sibTrans" cxnId="{81E9D62F-3618-4D9C-A748-DA0E146D493C}">
      <dgm:prSet/>
      <dgm:spPr/>
      <dgm:t>
        <a:bodyPr/>
        <a:lstStyle/>
        <a:p>
          <a:endParaRPr lang="en-NZ"/>
        </a:p>
      </dgm:t>
    </dgm:pt>
    <dgm:pt modelId="{74C2FB7F-CD55-458E-98BF-978F4238C3C8}">
      <dgm:prSet/>
      <dgm:spPr/>
      <dgm:t>
        <a:bodyPr/>
        <a:lstStyle/>
        <a:p>
          <a:pPr>
            <a:defRPr cap="all"/>
          </a:pPr>
          <a:endParaRPr lang="en-US"/>
        </a:p>
      </dgm:t>
    </dgm:pt>
    <dgm:pt modelId="{0846E47E-D76C-4D48-ACF7-9C86038C848B}" type="sibTrans" cxnId="{30DFA770-212C-4C02-A9E4-7B352067AC76}">
      <dgm:prSet/>
      <dgm:spPr/>
      <dgm:t>
        <a:bodyPr/>
        <a:lstStyle/>
        <a:p>
          <a:endParaRPr lang="en-US"/>
        </a:p>
      </dgm:t>
    </dgm:pt>
    <dgm:pt modelId="{6C67B547-60FC-4F2E-B5C4-DED96E6AB525}" type="parTrans" cxnId="{30DFA770-212C-4C02-A9E4-7B352067AC76}">
      <dgm:prSet/>
      <dgm:spPr/>
      <dgm:t>
        <a:bodyPr/>
        <a:lstStyle/>
        <a:p>
          <a:endParaRPr lang="en-US"/>
        </a:p>
      </dgm:t>
    </dgm:pt>
    <dgm:pt modelId="{C155A431-2CDD-4969-A6C9-7CC34980A94B}" type="pres">
      <dgm:prSet presAssocID="{10409250-EF64-4FB0-8ABB-9016F5DD4184}" presName="root" presStyleCnt="0">
        <dgm:presLayoutVars>
          <dgm:dir/>
          <dgm:resizeHandles val="exact"/>
        </dgm:presLayoutVars>
      </dgm:prSet>
      <dgm:spPr/>
    </dgm:pt>
    <dgm:pt modelId="{CD94F42D-2184-4C88-B5AA-95F679F49384}" type="pres">
      <dgm:prSet presAssocID="{2EB3C986-DBE6-4F8F-ABCB-65C8E332AF59}" presName="compNode" presStyleCnt="0"/>
      <dgm:spPr/>
    </dgm:pt>
    <dgm:pt modelId="{5F1A9B75-C65E-4CDA-BB15-51974AA92C8A}" type="pres">
      <dgm:prSet presAssocID="{2EB3C986-DBE6-4F8F-ABCB-65C8E332AF59}" presName="iconBgRect" presStyleLbl="bgShp" presStyleIdx="0" presStyleCnt="7" custScaleX="154362" custScaleY="154362"/>
      <dgm:spPr>
        <a:prstGeom prst="round2DiagRect">
          <a:avLst>
            <a:gd name="adj1" fmla="val 29727"/>
            <a:gd name="adj2" fmla="val 0"/>
          </a:avLst>
        </a:prstGeom>
      </dgm:spPr>
    </dgm:pt>
    <dgm:pt modelId="{871A7F6B-0646-4ECB-9A3E-A4F7711A8D84}" type="pres">
      <dgm:prSet presAssocID="{2EB3C986-DBE6-4F8F-ABCB-65C8E332AF59}" presName="iconRect" presStyleLbl="node1" presStyleIdx="0" presStyleCnt="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pt>
    <dgm:pt modelId="{B5796E51-D9D8-412C-81B5-5B666AB043D4}" type="pres">
      <dgm:prSet presAssocID="{2EB3C986-DBE6-4F8F-ABCB-65C8E332AF59}" presName="spaceRect" presStyleCnt="0"/>
      <dgm:spPr/>
    </dgm:pt>
    <dgm:pt modelId="{4CD89557-7AFD-4EC3-B010-5BE81D8E9502}" type="pres">
      <dgm:prSet presAssocID="{2EB3C986-DBE6-4F8F-ABCB-65C8E332AF59}" presName="textRect" presStyleLbl="revTx" presStyleIdx="0" presStyleCnt="7">
        <dgm:presLayoutVars>
          <dgm:chMax val="1"/>
          <dgm:chPref val="1"/>
        </dgm:presLayoutVars>
      </dgm:prSet>
      <dgm:spPr/>
    </dgm:pt>
    <dgm:pt modelId="{1B739EDE-C3DB-4F24-927B-6BD23437220C}" type="pres">
      <dgm:prSet presAssocID="{0421D820-FA7D-4D54-8D85-891278A36053}" presName="sibTrans" presStyleCnt="0"/>
      <dgm:spPr/>
    </dgm:pt>
    <dgm:pt modelId="{74DDBEBA-B271-49E6-973B-29484E88C844}" type="pres">
      <dgm:prSet presAssocID="{E20FDE1E-B91C-4BF8-9870-28A99A610A58}" presName="compNode" presStyleCnt="0"/>
      <dgm:spPr/>
    </dgm:pt>
    <dgm:pt modelId="{9225C04D-EFD3-432F-B758-B7B38A27F917}" type="pres">
      <dgm:prSet presAssocID="{E20FDE1E-B91C-4BF8-9870-28A99A610A58}" presName="iconBgRect" presStyleLbl="bgShp" presStyleIdx="1" presStyleCnt="7" custScaleX="154362" custScaleY="159306"/>
      <dgm:spPr>
        <a:prstGeom prst="round2DiagRect">
          <a:avLst>
            <a:gd name="adj1" fmla="val 29727"/>
            <a:gd name="adj2" fmla="val 0"/>
          </a:avLst>
        </a:prstGeom>
      </dgm:spPr>
    </dgm:pt>
    <dgm:pt modelId="{39094D47-5807-4734-AE52-632AE5EE9C19}" type="pres">
      <dgm:prSet presAssocID="{E20FDE1E-B91C-4BF8-9870-28A99A610A58}" presName="iconRect" presStyleLbl="node1" presStyleIdx="1" presStyleCnt="7" custScaleX="188322" custScaleY="6635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dgm:spPr>
    </dgm:pt>
    <dgm:pt modelId="{2AE153AF-2653-4D85-8A0E-B33F952C939E}" type="pres">
      <dgm:prSet presAssocID="{E20FDE1E-B91C-4BF8-9870-28A99A610A58}" presName="spaceRect" presStyleCnt="0"/>
      <dgm:spPr/>
    </dgm:pt>
    <dgm:pt modelId="{41DE57F4-1E63-4706-BA5B-DBA6F7169145}" type="pres">
      <dgm:prSet presAssocID="{E20FDE1E-B91C-4BF8-9870-28A99A610A58}" presName="textRect" presStyleLbl="revTx" presStyleIdx="1" presStyleCnt="7">
        <dgm:presLayoutVars>
          <dgm:chMax val="1"/>
          <dgm:chPref val="1"/>
        </dgm:presLayoutVars>
      </dgm:prSet>
      <dgm:spPr/>
    </dgm:pt>
    <dgm:pt modelId="{E1D3BBA0-0A1F-445C-9B6E-0E76885C28F5}" type="pres">
      <dgm:prSet presAssocID="{FC3D017D-4ED8-435B-9A85-7D5B59C40384}" presName="sibTrans" presStyleCnt="0"/>
      <dgm:spPr/>
    </dgm:pt>
    <dgm:pt modelId="{84305ECE-E075-420E-8A4B-F1B73A0CC7CE}" type="pres">
      <dgm:prSet presAssocID="{07A0FBA1-9B36-462D-B4A0-C9BD2B68B4EA}" presName="compNode" presStyleCnt="0"/>
      <dgm:spPr/>
    </dgm:pt>
    <dgm:pt modelId="{E08AF6E8-69C9-4691-9A24-B24BBE291FCF}" type="pres">
      <dgm:prSet presAssocID="{07A0FBA1-9B36-462D-B4A0-C9BD2B68B4EA}" presName="iconBgRect" presStyleLbl="bgShp" presStyleIdx="2" presStyleCnt="7" custScaleX="154362" custScaleY="159306"/>
      <dgm:spPr>
        <a:prstGeom prst="round2DiagRect">
          <a:avLst>
            <a:gd name="adj1" fmla="val 29727"/>
            <a:gd name="adj2" fmla="val 0"/>
          </a:avLst>
        </a:prstGeom>
      </dgm:spPr>
    </dgm:pt>
    <dgm:pt modelId="{1382600D-4F98-44A3-AE28-63AA65156948}" type="pres">
      <dgm:prSet presAssocID="{07A0FBA1-9B36-462D-B4A0-C9BD2B68B4EA}" presName="iconRect" presStyleLbl="node1" presStyleIdx="2" presStyleCnt="7" custScaleX="236262"/>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a:noFill/>
        </a:ln>
      </dgm:spPr>
    </dgm:pt>
    <dgm:pt modelId="{8084D24A-4ADF-47C1-9A6F-791C221E1324}" type="pres">
      <dgm:prSet presAssocID="{07A0FBA1-9B36-462D-B4A0-C9BD2B68B4EA}" presName="spaceRect" presStyleCnt="0"/>
      <dgm:spPr/>
    </dgm:pt>
    <dgm:pt modelId="{58D0C268-9F9E-42EF-8C6C-A44EC86A635C}" type="pres">
      <dgm:prSet presAssocID="{07A0FBA1-9B36-462D-B4A0-C9BD2B68B4EA}" presName="textRect" presStyleLbl="revTx" presStyleIdx="2" presStyleCnt="7">
        <dgm:presLayoutVars>
          <dgm:chMax val="1"/>
          <dgm:chPref val="1"/>
        </dgm:presLayoutVars>
      </dgm:prSet>
      <dgm:spPr/>
    </dgm:pt>
    <dgm:pt modelId="{D0A7ACCC-3FC2-4F2C-B7BE-6549B1D7DE36}" type="pres">
      <dgm:prSet presAssocID="{9071ECD5-3D2E-404A-B9BD-7F8C6E72A019}" presName="sibTrans" presStyleCnt="0"/>
      <dgm:spPr/>
    </dgm:pt>
    <dgm:pt modelId="{098FE69F-28EE-4D0B-AA7F-416921DB2059}" type="pres">
      <dgm:prSet presAssocID="{FF915090-68B1-487F-86AA-E64FA4FE3A1B}" presName="compNode" presStyleCnt="0"/>
      <dgm:spPr/>
    </dgm:pt>
    <dgm:pt modelId="{93665123-5C0A-46C6-9E69-BDDC159730CE}" type="pres">
      <dgm:prSet presAssocID="{FF915090-68B1-487F-86AA-E64FA4FE3A1B}" presName="iconBgRect" presStyleLbl="bgShp" presStyleIdx="3" presStyleCnt="7" custScaleX="154362" custScaleY="154362"/>
      <dgm:spPr>
        <a:prstGeom prst="round2DiagRect">
          <a:avLst>
            <a:gd name="adj1" fmla="val 29727"/>
            <a:gd name="adj2" fmla="val 0"/>
          </a:avLst>
        </a:prstGeom>
      </dgm:spPr>
    </dgm:pt>
    <dgm:pt modelId="{85DBCA77-D14B-4FD5-8D3A-BBEB5F7D32BD}" type="pres">
      <dgm:prSet presAssocID="{FF915090-68B1-487F-86AA-E64FA4FE3A1B}" presName="iconRect" presStyleLbl="node1" presStyleIdx="3" presStyleCnt="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EB53A9E7-E1CB-4C22-9309-1868F4228BA0}" type="pres">
      <dgm:prSet presAssocID="{FF915090-68B1-487F-86AA-E64FA4FE3A1B}" presName="spaceRect" presStyleCnt="0"/>
      <dgm:spPr/>
    </dgm:pt>
    <dgm:pt modelId="{72B548A6-1021-4A65-AE8C-CFC6BF85B656}" type="pres">
      <dgm:prSet presAssocID="{FF915090-68B1-487F-86AA-E64FA4FE3A1B}" presName="textRect" presStyleLbl="revTx" presStyleIdx="3" presStyleCnt="7">
        <dgm:presLayoutVars>
          <dgm:chMax val="1"/>
          <dgm:chPref val="1"/>
        </dgm:presLayoutVars>
      </dgm:prSet>
      <dgm:spPr/>
    </dgm:pt>
    <dgm:pt modelId="{4D0C689D-57F9-4ABE-87DB-475CD48C30F5}" type="pres">
      <dgm:prSet presAssocID="{7874F0E6-83EA-4321-BAF0-CC6B4ED255F3}" presName="sibTrans" presStyleCnt="0"/>
      <dgm:spPr/>
    </dgm:pt>
    <dgm:pt modelId="{6731BD85-74C6-4BD9-B2ED-90921BDDCF88}" type="pres">
      <dgm:prSet presAssocID="{6551489B-95B2-4517-9422-0452EB04529F}" presName="compNode" presStyleCnt="0"/>
      <dgm:spPr/>
    </dgm:pt>
    <dgm:pt modelId="{3261830B-DFB6-4B9A-A61F-2F1E139AA6A0}" type="pres">
      <dgm:prSet presAssocID="{6551489B-95B2-4517-9422-0452EB04529F}" presName="iconBgRect" presStyleLbl="bgShp" presStyleIdx="4" presStyleCnt="7" custScaleX="154362" custScaleY="154362"/>
      <dgm:spPr>
        <a:prstGeom prst="round2DiagRect">
          <a:avLst>
            <a:gd name="adj1" fmla="val 29727"/>
            <a:gd name="adj2" fmla="val 0"/>
          </a:avLst>
        </a:prstGeom>
      </dgm:spPr>
    </dgm:pt>
    <dgm:pt modelId="{6D80FD3F-F43C-4568-BAE6-915618601588}" type="pres">
      <dgm:prSet presAssocID="{6551489B-95B2-4517-9422-0452EB04529F}" presName="iconRect" presStyleLbl="node1" presStyleIdx="4" presStyleCnt="7" custScaleX="235402"/>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a:ln>
          <a:noFill/>
        </a:ln>
      </dgm:spPr>
    </dgm:pt>
    <dgm:pt modelId="{34C9CE44-96D0-4015-9D3A-80889BA994A9}" type="pres">
      <dgm:prSet presAssocID="{6551489B-95B2-4517-9422-0452EB04529F}" presName="spaceRect" presStyleCnt="0"/>
      <dgm:spPr/>
    </dgm:pt>
    <dgm:pt modelId="{9BEC48E3-D5A2-43B5-97A2-3EA6E129ADF8}" type="pres">
      <dgm:prSet presAssocID="{6551489B-95B2-4517-9422-0452EB04529F}" presName="textRect" presStyleLbl="revTx" presStyleIdx="4" presStyleCnt="7">
        <dgm:presLayoutVars>
          <dgm:chMax val="1"/>
          <dgm:chPref val="1"/>
        </dgm:presLayoutVars>
      </dgm:prSet>
      <dgm:spPr/>
    </dgm:pt>
    <dgm:pt modelId="{DDD906F6-0614-4C5A-9C8A-CFB8D2AAC748}" type="pres">
      <dgm:prSet presAssocID="{2D6508CA-D698-45F8-858F-72684024F42C}" presName="sibTrans" presStyleCnt="0"/>
      <dgm:spPr/>
    </dgm:pt>
    <dgm:pt modelId="{5F77A249-F900-414F-8FA9-2016C202B559}" type="pres">
      <dgm:prSet presAssocID="{01CD267D-9890-4D60-BF8B-2E59351A8A43}" presName="compNode" presStyleCnt="0"/>
      <dgm:spPr/>
    </dgm:pt>
    <dgm:pt modelId="{D53F0CB5-71B0-4455-B974-9C58DD23483B}" type="pres">
      <dgm:prSet presAssocID="{01CD267D-9890-4D60-BF8B-2E59351A8A43}" presName="iconBgRect" presStyleLbl="bgShp" presStyleIdx="5" presStyleCnt="7" custScaleX="154362" custScaleY="154362"/>
      <dgm:spPr>
        <a:prstGeom prst="round2DiagRect">
          <a:avLst>
            <a:gd name="adj1" fmla="val 29727"/>
            <a:gd name="adj2" fmla="val 0"/>
          </a:avLst>
        </a:prstGeom>
      </dgm:spPr>
    </dgm:pt>
    <dgm:pt modelId="{167CE0EF-0041-41BD-900D-AAEB8E8D948B}" type="pres">
      <dgm:prSet presAssocID="{01CD267D-9890-4D60-BF8B-2E59351A8A43}" presName="iconRect" presStyleLbl="node1" presStyleIdx="5" presStyleCnt="7" custScaleX="157508"/>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a:noFill/>
        </a:ln>
      </dgm:spPr>
      <dgm:extLst>
        <a:ext uri="{E40237B7-FDA0-4F09-8148-C483321AD2D9}">
          <dgm14:cNvPr xmlns:dgm14="http://schemas.microsoft.com/office/drawing/2010/diagram" id="0" name="" descr="Waiter"/>
        </a:ext>
      </dgm:extLst>
    </dgm:pt>
    <dgm:pt modelId="{4A11F7CE-052F-4832-95BA-EE12E746FC6B}" type="pres">
      <dgm:prSet presAssocID="{01CD267D-9890-4D60-BF8B-2E59351A8A43}" presName="spaceRect" presStyleCnt="0"/>
      <dgm:spPr/>
    </dgm:pt>
    <dgm:pt modelId="{8BC4251E-CC49-4E5B-B2E8-F1105D9C4C24}" type="pres">
      <dgm:prSet presAssocID="{01CD267D-9890-4D60-BF8B-2E59351A8A43}" presName="textRect" presStyleLbl="revTx" presStyleIdx="5" presStyleCnt="7">
        <dgm:presLayoutVars>
          <dgm:chMax val="1"/>
          <dgm:chPref val="1"/>
        </dgm:presLayoutVars>
      </dgm:prSet>
      <dgm:spPr/>
    </dgm:pt>
    <dgm:pt modelId="{A8EC683B-7FEB-4C9E-B129-84A78B210FC3}" type="pres">
      <dgm:prSet presAssocID="{16825C1A-27BE-4A88-9FE8-0149F7AC57FF}" presName="sibTrans" presStyleCnt="0"/>
      <dgm:spPr/>
    </dgm:pt>
    <dgm:pt modelId="{4B62E699-7C00-4B9B-9759-C58EC7F7B194}" type="pres">
      <dgm:prSet presAssocID="{74C2FB7F-CD55-458E-98BF-978F4238C3C8}" presName="compNode" presStyleCnt="0"/>
      <dgm:spPr/>
    </dgm:pt>
    <dgm:pt modelId="{020BBA38-35C3-478B-9DF4-A1998C06A8CE}" type="pres">
      <dgm:prSet presAssocID="{74C2FB7F-CD55-458E-98BF-978F4238C3C8}" presName="iconBgRect" presStyleLbl="bgShp" presStyleIdx="6" presStyleCnt="7" custScaleX="154362" custScaleY="154362"/>
      <dgm:spPr>
        <a:prstGeom prst="round2DiagRect">
          <a:avLst>
            <a:gd name="adj1" fmla="val 29727"/>
            <a:gd name="adj2" fmla="val 0"/>
          </a:avLst>
        </a:prstGeom>
      </dgm:spPr>
    </dgm:pt>
    <dgm:pt modelId="{7D7C4935-4113-4740-AEBB-DC4DD223D90C}" type="pres">
      <dgm:prSet presAssocID="{74C2FB7F-CD55-458E-98BF-978F4238C3C8}" presName="iconRect" presStyleLbl="node1" presStyleIdx="6" presStyleCnt="7" custScaleX="133882" custScaleY="133882"/>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Group"/>
        </a:ext>
      </dgm:extLst>
    </dgm:pt>
    <dgm:pt modelId="{D65012D0-A374-4DBE-AE88-83E974ACA47E}" type="pres">
      <dgm:prSet presAssocID="{74C2FB7F-CD55-458E-98BF-978F4238C3C8}" presName="spaceRect" presStyleCnt="0"/>
      <dgm:spPr/>
    </dgm:pt>
    <dgm:pt modelId="{87577ADE-A514-4B91-B077-5AC8E0CDE4E9}" type="pres">
      <dgm:prSet presAssocID="{74C2FB7F-CD55-458E-98BF-978F4238C3C8}" presName="textRect" presStyleLbl="revTx" presStyleIdx="6" presStyleCnt="7">
        <dgm:presLayoutVars>
          <dgm:chMax val="1"/>
          <dgm:chPref val="1"/>
        </dgm:presLayoutVars>
      </dgm:prSet>
      <dgm:spPr/>
    </dgm:pt>
  </dgm:ptLst>
  <dgm:cxnLst>
    <dgm:cxn modelId="{28271300-782E-4436-A811-52B1100CF6CF}" srcId="{10409250-EF64-4FB0-8ABB-9016F5DD4184}" destId="{2EB3C986-DBE6-4F8F-ABCB-65C8E332AF59}" srcOrd="0" destOrd="0" parTransId="{484B07CA-4E1F-4E20-93D0-6E33840B8F7E}" sibTransId="{0421D820-FA7D-4D54-8D85-891278A36053}"/>
    <dgm:cxn modelId="{AFF62F2B-FC36-4668-82F7-755927873808}" type="presOf" srcId="{10409250-EF64-4FB0-8ABB-9016F5DD4184}" destId="{C155A431-2CDD-4969-A6C9-7CC34980A94B}" srcOrd="0" destOrd="0" presId="urn:microsoft.com/office/officeart/2018/5/layout/IconLeafLabelList"/>
    <dgm:cxn modelId="{0D555C2D-186D-419D-83A0-6A6E37985C92}" type="presOf" srcId="{01CD267D-9890-4D60-BF8B-2E59351A8A43}" destId="{8BC4251E-CC49-4E5B-B2E8-F1105D9C4C24}" srcOrd="0" destOrd="0" presId="urn:microsoft.com/office/officeart/2018/5/layout/IconLeafLabelList"/>
    <dgm:cxn modelId="{81E9D62F-3618-4D9C-A748-DA0E146D493C}" srcId="{10409250-EF64-4FB0-8ABB-9016F5DD4184}" destId="{07A0FBA1-9B36-462D-B4A0-C9BD2B68B4EA}" srcOrd="2" destOrd="0" parTransId="{2D3E1C91-2355-471C-AADF-AF8B5391FA13}" sibTransId="{9071ECD5-3D2E-404A-B9BD-7F8C6E72A019}"/>
    <dgm:cxn modelId="{6E8C8734-303D-4F30-8A4D-D438772FBDA3}" srcId="{10409250-EF64-4FB0-8ABB-9016F5DD4184}" destId="{6551489B-95B2-4517-9422-0452EB04529F}" srcOrd="4" destOrd="0" parTransId="{81EB55D8-FE44-47F2-85E6-A54FCCFCD144}" sibTransId="{2D6508CA-D698-45F8-858F-72684024F42C}"/>
    <dgm:cxn modelId="{58DBD135-F5C7-4EFD-9DD8-ADC840B172D3}" srcId="{10409250-EF64-4FB0-8ABB-9016F5DD4184}" destId="{01CD267D-9890-4D60-BF8B-2E59351A8A43}" srcOrd="5" destOrd="0" parTransId="{F4D79679-98E5-4473-AE22-86EF6174DCF9}" sibTransId="{16825C1A-27BE-4A88-9FE8-0149F7AC57FF}"/>
    <dgm:cxn modelId="{D5B68B5C-7F1D-4854-B352-345A1B1BCB24}" srcId="{10409250-EF64-4FB0-8ABB-9016F5DD4184}" destId="{E20FDE1E-B91C-4BF8-9870-28A99A610A58}" srcOrd="1" destOrd="0" parTransId="{A7FEEE2B-F4ED-4001-BEF0-52764ED01716}" sibTransId="{FC3D017D-4ED8-435B-9A85-7D5B59C40384}"/>
    <dgm:cxn modelId="{785F8A65-5FD0-4C2B-88D9-F6E4EB855E02}" type="presOf" srcId="{2EB3C986-DBE6-4F8F-ABCB-65C8E332AF59}" destId="{4CD89557-7AFD-4EC3-B010-5BE81D8E9502}" srcOrd="0" destOrd="0" presId="urn:microsoft.com/office/officeart/2018/5/layout/IconLeafLabelList"/>
    <dgm:cxn modelId="{30DFA770-212C-4C02-A9E4-7B352067AC76}" srcId="{10409250-EF64-4FB0-8ABB-9016F5DD4184}" destId="{74C2FB7F-CD55-458E-98BF-978F4238C3C8}" srcOrd="6" destOrd="0" parTransId="{6C67B547-60FC-4F2E-B5C4-DED96E6AB525}" sibTransId="{0846E47E-D76C-4D48-ACF7-9C86038C848B}"/>
    <dgm:cxn modelId="{A7E14152-EDC2-4C7D-A96F-E9EFC576AC1C}" type="presOf" srcId="{07A0FBA1-9B36-462D-B4A0-C9BD2B68B4EA}" destId="{58D0C268-9F9E-42EF-8C6C-A44EC86A635C}" srcOrd="0" destOrd="0" presId="urn:microsoft.com/office/officeart/2018/5/layout/IconLeafLabelList"/>
    <dgm:cxn modelId="{CA1B5175-2510-4583-A2F9-3743B4332D14}" type="presOf" srcId="{E20FDE1E-B91C-4BF8-9870-28A99A610A58}" destId="{41DE57F4-1E63-4706-BA5B-DBA6F7169145}" srcOrd="0" destOrd="0" presId="urn:microsoft.com/office/officeart/2018/5/layout/IconLeafLabelList"/>
    <dgm:cxn modelId="{74AF7E84-DC1C-4853-9FAB-9864627B277D}" type="presOf" srcId="{6551489B-95B2-4517-9422-0452EB04529F}" destId="{9BEC48E3-D5A2-43B5-97A2-3EA6E129ADF8}" srcOrd="0" destOrd="0" presId="urn:microsoft.com/office/officeart/2018/5/layout/IconLeafLabelList"/>
    <dgm:cxn modelId="{F7FFB985-EE93-46CF-BAB6-4D5A74DA4909}" type="presOf" srcId="{FF915090-68B1-487F-86AA-E64FA4FE3A1B}" destId="{72B548A6-1021-4A65-AE8C-CFC6BF85B656}" srcOrd="0" destOrd="0" presId="urn:microsoft.com/office/officeart/2018/5/layout/IconLeafLabelList"/>
    <dgm:cxn modelId="{8E8AE29F-C2E6-43DC-BC8B-AEFD4CDE84FC}" srcId="{10409250-EF64-4FB0-8ABB-9016F5DD4184}" destId="{FF915090-68B1-487F-86AA-E64FA4FE3A1B}" srcOrd="3" destOrd="0" parTransId="{84B4DA52-5099-48B0-84A8-D8457060CC1E}" sibTransId="{7874F0E6-83EA-4321-BAF0-CC6B4ED255F3}"/>
    <dgm:cxn modelId="{E811D1F4-DD99-468B-A7C1-CA6BD783AA71}" type="presOf" srcId="{74C2FB7F-CD55-458E-98BF-978F4238C3C8}" destId="{87577ADE-A514-4B91-B077-5AC8E0CDE4E9}" srcOrd="0" destOrd="0" presId="urn:microsoft.com/office/officeart/2018/5/layout/IconLeafLabelList"/>
    <dgm:cxn modelId="{E1EE131B-4E68-48D3-AFDA-E39BAB0C6D69}" type="presParOf" srcId="{C155A431-2CDD-4969-A6C9-7CC34980A94B}" destId="{CD94F42D-2184-4C88-B5AA-95F679F49384}" srcOrd="0" destOrd="0" presId="urn:microsoft.com/office/officeart/2018/5/layout/IconLeafLabelList"/>
    <dgm:cxn modelId="{D0D8CFA4-BBD6-411D-949F-85B47B240A41}" type="presParOf" srcId="{CD94F42D-2184-4C88-B5AA-95F679F49384}" destId="{5F1A9B75-C65E-4CDA-BB15-51974AA92C8A}" srcOrd="0" destOrd="0" presId="urn:microsoft.com/office/officeart/2018/5/layout/IconLeafLabelList"/>
    <dgm:cxn modelId="{CA104223-5462-438B-9A4A-15A5307D84FE}" type="presParOf" srcId="{CD94F42D-2184-4C88-B5AA-95F679F49384}" destId="{871A7F6B-0646-4ECB-9A3E-A4F7711A8D84}" srcOrd="1" destOrd="0" presId="urn:microsoft.com/office/officeart/2018/5/layout/IconLeafLabelList"/>
    <dgm:cxn modelId="{889DCB01-A895-4E4C-95F8-B5D0C9216501}" type="presParOf" srcId="{CD94F42D-2184-4C88-B5AA-95F679F49384}" destId="{B5796E51-D9D8-412C-81B5-5B666AB043D4}" srcOrd="2" destOrd="0" presId="urn:microsoft.com/office/officeart/2018/5/layout/IconLeafLabelList"/>
    <dgm:cxn modelId="{D2C8D465-CF7E-4ECD-8657-9748EE1D7B88}" type="presParOf" srcId="{CD94F42D-2184-4C88-B5AA-95F679F49384}" destId="{4CD89557-7AFD-4EC3-B010-5BE81D8E9502}" srcOrd="3" destOrd="0" presId="urn:microsoft.com/office/officeart/2018/5/layout/IconLeafLabelList"/>
    <dgm:cxn modelId="{A313C14A-611B-4A85-9B35-401EBE8353AC}" type="presParOf" srcId="{C155A431-2CDD-4969-A6C9-7CC34980A94B}" destId="{1B739EDE-C3DB-4F24-927B-6BD23437220C}" srcOrd="1" destOrd="0" presId="urn:microsoft.com/office/officeart/2018/5/layout/IconLeafLabelList"/>
    <dgm:cxn modelId="{AA012958-DAEB-4793-9ECB-8B459D4B253E}" type="presParOf" srcId="{C155A431-2CDD-4969-A6C9-7CC34980A94B}" destId="{74DDBEBA-B271-49E6-973B-29484E88C844}" srcOrd="2" destOrd="0" presId="urn:microsoft.com/office/officeart/2018/5/layout/IconLeafLabelList"/>
    <dgm:cxn modelId="{B02BCB19-4858-4911-8C75-4BFAEA188FBC}" type="presParOf" srcId="{74DDBEBA-B271-49E6-973B-29484E88C844}" destId="{9225C04D-EFD3-432F-B758-B7B38A27F917}" srcOrd="0" destOrd="0" presId="urn:microsoft.com/office/officeart/2018/5/layout/IconLeafLabelList"/>
    <dgm:cxn modelId="{42235E12-041C-481E-8978-7AB7C54E8125}" type="presParOf" srcId="{74DDBEBA-B271-49E6-973B-29484E88C844}" destId="{39094D47-5807-4734-AE52-632AE5EE9C19}" srcOrd="1" destOrd="0" presId="urn:microsoft.com/office/officeart/2018/5/layout/IconLeafLabelList"/>
    <dgm:cxn modelId="{B41BEBFA-D429-4B60-B127-E01C74C184F8}" type="presParOf" srcId="{74DDBEBA-B271-49E6-973B-29484E88C844}" destId="{2AE153AF-2653-4D85-8A0E-B33F952C939E}" srcOrd="2" destOrd="0" presId="urn:microsoft.com/office/officeart/2018/5/layout/IconLeafLabelList"/>
    <dgm:cxn modelId="{84E7D328-5EA2-41F4-9C9F-023AAE66B162}" type="presParOf" srcId="{74DDBEBA-B271-49E6-973B-29484E88C844}" destId="{41DE57F4-1E63-4706-BA5B-DBA6F7169145}" srcOrd="3" destOrd="0" presId="urn:microsoft.com/office/officeart/2018/5/layout/IconLeafLabelList"/>
    <dgm:cxn modelId="{677373EF-DB2B-4760-A58D-7614DFB2A5A1}" type="presParOf" srcId="{C155A431-2CDD-4969-A6C9-7CC34980A94B}" destId="{E1D3BBA0-0A1F-445C-9B6E-0E76885C28F5}" srcOrd="3" destOrd="0" presId="urn:microsoft.com/office/officeart/2018/5/layout/IconLeafLabelList"/>
    <dgm:cxn modelId="{D2AEAB88-35D7-4F40-B162-06DA7E26F3D3}" type="presParOf" srcId="{C155A431-2CDD-4969-A6C9-7CC34980A94B}" destId="{84305ECE-E075-420E-8A4B-F1B73A0CC7CE}" srcOrd="4" destOrd="0" presId="urn:microsoft.com/office/officeart/2018/5/layout/IconLeafLabelList"/>
    <dgm:cxn modelId="{C1167122-3454-4852-B25D-53243A78277C}" type="presParOf" srcId="{84305ECE-E075-420E-8A4B-F1B73A0CC7CE}" destId="{E08AF6E8-69C9-4691-9A24-B24BBE291FCF}" srcOrd="0" destOrd="0" presId="urn:microsoft.com/office/officeart/2018/5/layout/IconLeafLabelList"/>
    <dgm:cxn modelId="{EBF4F845-F225-4129-9148-F6769F76559D}" type="presParOf" srcId="{84305ECE-E075-420E-8A4B-F1B73A0CC7CE}" destId="{1382600D-4F98-44A3-AE28-63AA65156948}" srcOrd="1" destOrd="0" presId="urn:microsoft.com/office/officeart/2018/5/layout/IconLeafLabelList"/>
    <dgm:cxn modelId="{F61599B8-A9C2-4BDA-8707-DBA2BE4BCA08}" type="presParOf" srcId="{84305ECE-E075-420E-8A4B-F1B73A0CC7CE}" destId="{8084D24A-4ADF-47C1-9A6F-791C221E1324}" srcOrd="2" destOrd="0" presId="urn:microsoft.com/office/officeart/2018/5/layout/IconLeafLabelList"/>
    <dgm:cxn modelId="{F4314109-2555-4736-82DA-1DC5C2A94A18}" type="presParOf" srcId="{84305ECE-E075-420E-8A4B-F1B73A0CC7CE}" destId="{58D0C268-9F9E-42EF-8C6C-A44EC86A635C}" srcOrd="3" destOrd="0" presId="urn:microsoft.com/office/officeart/2018/5/layout/IconLeafLabelList"/>
    <dgm:cxn modelId="{BCE3EABD-4764-4615-A08A-882548D08B80}" type="presParOf" srcId="{C155A431-2CDD-4969-A6C9-7CC34980A94B}" destId="{D0A7ACCC-3FC2-4F2C-B7BE-6549B1D7DE36}" srcOrd="5" destOrd="0" presId="urn:microsoft.com/office/officeart/2018/5/layout/IconLeafLabelList"/>
    <dgm:cxn modelId="{24AECCCD-7536-4704-B54C-4B1C4241A39C}" type="presParOf" srcId="{C155A431-2CDD-4969-A6C9-7CC34980A94B}" destId="{098FE69F-28EE-4D0B-AA7F-416921DB2059}" srcOrd="6" destOrd="0" presId="urn:microsoft.com/office/officeart/2018/5/layout/IconLeafLabelList"/>
    <dgm:cxn modelId="{69DC16A9-0455-44CC-8947-BE46E1E02DDB}" type="presParOf" srcId="{098FE69F-28EE-4D0B-AA7F-416921DB2059}" destId="{93665123-5C0A-46C6-9E69-BDDC159730CE}" srcOrd="0" destOrd="0" presId="urn:microsoft.com/office/officeart/2018/5/layout/IconLeafLabelList"/>
    <dgm:cxn modelId="{020EC123-532F-42CD-A636-D36E1941A0F0}" type="presParOf" srcId="{098FE69F-28EE-4D0B-AA7F-416921DB2059}" destId="{85DBCA77-D14B-4FD5-8D3A-BBEB5F7D32BD}" srcOrd="1" destOrd="0" presId="urn:microsoft.com/office/officeart/2018/5/layout/IconLeafLabelList"/>
    <dgm:cxn modelId="{515CF766-C189-49F0-B622-2E733FA05C42}" type="presParOf" srcId="{098FE69F-28EE-4D0B-AA7F-416921DB2059}" destId="{EB53A9E7-E1CB-4C22-9309-1868F4228BA0}" srcOrd="2" destOrd="0" presId="urn:microsoft.com/office/officeart/2018/5/layout/IconLeafLabelList"/>
    <dgm:cxn modelId="{4BBDFC0C-F15C-414C-8146-B159C2E67148}" type="presParOf" srcId="{098FE69F-28EE-4D0B-AA7F-416921DB2059}" destId="{72B548A6-1021-4A65-AE8C-CFC6BF85B656}" srcOrd="3" destOrd="0" presId="urn:microsoft.com/office/officeart/2018/5/layout/IconLeafLabelList"/>
    <dgm:cxn modelId="{C9870F30-583A-4493-A366-B36FB3400CF6}" type="presParOf" srcId="{C155A431-2CDD-4969-A6C9-7CC34980A94B}" destId="{4D0C689D-57F9-4ABE-87DB-475CD48C30F5}" srcOrd="7" destOrd="0" presId="urn:microsoft.com/office/officeart/2018/5/layout/IconLeafLabelList"/>
    <dgm:cxn modelId="{2E2449A3-98B4-43E8-ADFF-BC4FBFA826CD}" type="presParOf" srcId="{C155A431-2CDD-4969-A6C9-7CC34980A94B}" destId="{6731BD85-74C6-4BD9-B2ED-90921BDDCF88}" srcOrd="8" destOrd="0" presId="urn:microsoft.com/office/officeart/2018/5/layout/IconLeafLabelList"/>
    <dgm:cxn modelId="{0C347A9A-5172-45F7-9348-7E1340BB6438}" type="presParOf" srcId="{6731BD85-74C6-4BD9-B2ED-90921BDDCF88}" destId="{3261830B-DFB6-4B9A-A61F-2F1E139AA6A0}" srcOrd="0" destOrd="0" presId="urn:microsoft.com/office/officeart/2018/5/layout/IconLeafLabelList"/>
    <dgm:cxn modelId="{4A08A144-A61E-46B3-9351-1E7BCAF0F5FE}" type="presParOf" srcId="{6731BD85-74C6-4BD9-B2ED-90921BDDCF88}" destId="{6D80FD3F-F43C-4568-BAE6-915618601588}" srcOrd="1" destOrd="0" presId="urn:microsoft.com/office/officeart/2018/5/layout/IconLeafLabelList"/>
    <dgm:cxn modelId="{F5F280D3-520F-40F1-860B-E09510AA8579}" type="presParOf" srcId="{6731BD85-74C6-4BD9-B2ED-90921BDDCF88}" destId="{34C9CE44-96D0-4015-9D3A-80889BA994A9}" srcOrd="2" destOrd="0" presId="urn:microsoft.com/office/officeart/2018/5/layout/IconLeafLabelList"/>
    <dgm:cxn modelId="{6E596291-0A82-427D-A27D-009575B35AEB}" type="presParOf" srcId="{6731BD85-74C6-4BD9-B2ED-90921BDDCF88}" destId="{9BEC48E3-D5A2-43B5-97A2-3EA6E129ADF8}" srcOrd="3" destOrd="0" presId="urn:microsoft.com/office/officeart/2018/5/layout/IconLeafLabelList"/>
    <dgm:cxn modelId="{F2DB0335-5CD3-4DB2-9C10-1BC095A5322B}" type="presParOf" srcId="{C155A431-2CDD-4969-A6C9-7CC34980A94B}" destId="{DDD906F6-0614-4C5A-9C8A-CFB8D2AAC748}" srcOrd="9" destOrd="0" presId="urn:microsoft.com/office/officeart/2018/5/layout/IconLeafLabelList"/>
    <dgm:cxn modelId="{548D9E00-FF59-45FE-BDA5-A2C6F8FEE32A}" type="presParOf" srcId="{C155A431-2CDD-4969-A6C9-7CC34980A94B}" destId="{5F77A249-F900-414F-8FA9-2016C202B559}" srcOrd="10" destOrd="0" presId="urn:microsoft.com/office/officeart/2018/5/layout/IconLeafLabelList"/>
    <dgm:cxn modelId="{E99EDC20-B561-440D-8117-4A301D43B402}" type="presParOf" srcId="{5F77A249-F900-414F-8FA9-2016C202B559}" destId="{D53F0CB5-71B0-4455-B974-9C58DD23483B}" srcOrd="0" destOrd="0" presId="urn:microsoft.com/office/officeart/2018/5/layout/IconLeafLabelList"/>
    <dgm:cxn modelId="{D658A906-759E-467F-BBD2-021709BCF241}" type="presParOf" srcId="{5F77A249-F900-414F-8FA9-2016C202B559}" destId="{167CE0EF-0041-41BD-900D-AAEB8E8D948B}" srcOrd="1" destOrd="0" presId="urn:microsoft.com/office/officeart/2018/5/layout/IconLeafLabelList"/>
    <dgm:cxn modelId="{2D2E995D-DFC5-4BBF-A796-5A2A5C625B13}" type="presParOf" srcId="{5F77A249-F900-414F-8FA9-2016C202B559}" destId="{4A11F7CE-052F-4832-95BA-EE12E746FC6B}" srcOrd="2" destOrd="0" presId="urn:microsoft.com/office/officeart/2018/5/layout/IconLeafLabelList"/>
    <dgm:cxn modelId="{5D88BB8B-BD93-4314-BC9B-B4390B1D6EBD}" type="presParOf" srcId="{5F77A249-F900-414F-8FA9-2016C202B559}" destId="{8BC4251E-CC49-4E5B-B2E8-F1105D9C4C24}" srcOrd="3" destOrd="0" presId="urn:microsoft.com/office/officeart/2018/5/layout/IconLeafLabelList"/>
    <dgm:cxn modelId="{953A0A87-9E9D-49DF-B0E9-49E4316AD10B}" type="presParOf" srcId="{C155A431-2CDD-4969-A6C9-7CC34980A94B}" destId="{A8EC683B-7FEB-4C9E-B129-84A78B210FC3}" srcOrd="11" destOrd="0" presId="urn:microsoft.com/office/officeart/2018/5/layout/IconLeafLabelList"/>
    <dgm:cxn modelId="{CA95D688-9DD1-4A87-8C42-DA68D0DBCEBA}" type="presParOf" srcId="{C155A431-2CDD-4969-A6C9-7CC34980A94B}" destId="{4B62E699-7C00-4B9B-9759-C58EC7F7B194}" srcOrd="12" destOrd="0" presId="urn:microsoft.com/office/officeart/2018/5/layout/IconLeafLabelList"/>
    <dgm:cxn modelId="{6C58B913-54AF-48DA-ADAB-3E42685BE181}" type="presParOf" srcId="{4B62E699-7C00-4B9B-9759-C58EC7F7B194}" destId="{020BBA38-35C3-478B-9DF4-A1998C06A8CE}" srcOrd="0" destOrd="0" presId="urn:microsoft.com/office/officeart/2018/5/layout/IconLeafLabelList"/>
    <dgm:cxn modelId="{12720BCD-44A9-4F38-BAB1-95F4AC71E7FC}" type="presParOf" srcId="{4B62E699-7C00-4B9B-9759-C58EC7F7B194}" destId="{7D7C4935-4113-4740-AEBB-DC4DD223D90C}" srcOrd="1" destOrd="0" presId="urn:microsoft.com/office/officeart/2018/5/layout/IconLeafLabelList"/>
    <dgm:cxn modelId="{C95D0175-4B95-4A26-BF25-720CD505C3DD}" type="presParOf" srcId="{4B62E699-7C00-4B9B-9759-C58EC7F7B194}" destId="{D65012D0-A374-4DBE-AE88-83E974ACA47E}" srcOrd="2" destOrd="0" presId="urn:microsoft.com/office/officeart/2018/5/layout/IconLeafLabelList"/>
    <dgm:cxn modelId="{83757330-4439-4255-8EAD-D25F3418395C}" type="presParOf" srcId="{4B62E699-7C00-4B9B-9759-C58EC7F7B194}" destId="{87577ADE-A514-4B91-B077-5AC8E0CDE4E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CC07A2-8F65-4DFA-B579-F9BDAC48607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NZ"/>
        </a:p>
      </dgm:t>
    </dgm:pt>
    <dgm:pt modelId="{63983957-408C-42FF-9165-59D149B780B7}">
      <dgm:prSet phldrT="[Text]" custT="1"/>
      <dgm:spPr>
        <a:solidFill>
          <a:schemeClr val="accent6">
            <a:lumMod val="75000"/>
          </a:schemeClr>
        </a:solidFill>
      </dgm:spPr>
      <dgm:t>
        <a:bodyPr/>
        <a:lstStyle/>
        <a:p>
          <a:r>
            <a:rPr lang="en-NZ" sz="1200" dirty="0"/>
            <a:t>P1 - We are good Te Tiriti partners with Māori and with other stakeholders to guide all aspects of the data life cycle</a:t>
          </a:r>
        </a:p>
      </dgm:t>
    </dgm:pt>
    <dgm:pt modelId="{F8921125-F8B0-4632-86DF-1939FA3987A5}" type="parTrans" cxnId="{95E2B3B2-9E5A-4E01-B7B5-B2655BA279A8}">
      <dgm:prSet/>
      <dgm:spPr/>
      <dgm:t>
        <a:bodyPr/>
        <a:lstStyle/>
        <a:p>
          <a:endParaRPr lang="en-NZ"/>
        </a:p>
      </dgm:t>
    </dgm:pt>
    <dgm:pt modelId="{9F7F9AA9-06B9-4DA5-83C6-6F0EC581E788}" type="sibTrans" cxnId="{95E2B3B2-9E5A-4E01-B7B5-B2655BA279A8}">
      <dgm:prSet/>
      <dgm:spPr/>
      <dgm:t>
        <a:bodyPr/>
        <a:lstStyle/>
        <a:p>
          <a:endParaRPr lang="en-NZ"/>
        </a:p>
      </dgm:t>
    </dgm:pt>
    <dgm:pt modelId="{BBA8A264-7A6D-4568-A7B7-2D75BE064C97}">
      <dgm:prSet phldrT="[Text]" custT="1"/>
      <dgm:spPr/>
      <dgm:t>
        <a:bodyPr/>
        <a:lstStyle/>
        <a:p>
          <a:r>
            <a:rPr lang="en-NZ" sz="1000" dirty="0"/>
            <a:t>P2 - We collect, manage and use data within ethical frameworks</a:t>
          </a:r>
        </a:p>
      </dgm:t>
    </dgm:pt>
    <dgm:pt modelId="{4575931B-FCF5-434D-A13D-2FCB8C06D103}" type="parTrans" cxnId="{11D4BCDA-C469-4D99-9C9B-E17E3DF90CBC}">
      <dgm:prSet/>
      <dgm:spPr/>
      <dgm:t>
        <a:bodyPr/>
        <a:lstStyle/>
        <a:p>
          <a:endParaRPr lang="en-NZ"/>
        </a:p>
      </dgm:t>
    </dgm:pt>
    <dgm:pt modelId="{50FE6403-0CBD-448A-8DCC-AF31F8F5369B}" type="sibTrans" cxnId="{11D4BCDA-C469-4D99-9C9B-E17E3DF90CBC}">
      <dgm:prSet/>
      <dgm:spPr/>
      <dgm:t>
        <a:bodyPr/>
        <a:lstStyle/>
        <a:p>
          <a:endParaRPr lang="en-NZ"/>
        </a:p>
      </dgm:t>
    </dgm:pt>
    <dgm:pt modelId="{043D43C9-970E-4C58-963D-AE975895F5CC}">
      <dgm:prSet phldrT="[Text]"/>
      <dgm:spPr/>
      <dgm:t>
        <a:bodyPr/>
        <a:lstStyle/>
        <a:p>
          <a:r>
            <a:rPr lang="en-NZ" dirty="0"/>
            <a:t>P4 - We collect, manage and use data within legal frameworks</a:t>
          </a:r>
        </a:p>
      </dgm:t>
    </dgm:pt>
    <dgm:pt modelId="{489B9EE3-EE2A-4BE6-BFFF-4F82D262881B}" type="parTrans" cxnId="{1C50714E-3987-4027-AC1E-9138CCEA1EF4}">
      <dgm:prSet/>
      <dgm:spPr/>
      <dgm:t>
        <a:bodyPr/>
        <a:lstStyle/>
        <a:p>
          <a:endParaRPr lang="en-NZ"/>
        </a:p>
      </dgm:t>
    </dgm:pt>
    <dgm:pt modelId="{90DA639B-6F1E-4850-ADE3-1A1217A08593}" type="sibTrans" cxnId="{1C50714E-3987-4027-AC1E-9138CCEA1EF4}">
      <dgm:prSet/>
      <dgm:spPr/>
      <dgm:t>
        <a:bodyPr/>
        <a:lstStyle/>
        <a:p>
          <a:endParaRPr lang="en-NZ"/>
        </a:p>
      </dgm:t>
    </dgm:pt>
    <dgm:pt modelId="{298FBB8D-505E-47B1-9359-503460220997}">
      <dgm:prSet phldrT="[Text]" custT="1"/>
      <dgm:spPr/>
      <dgm:t>
        <a:bodyPr/>
        <a:lstStyle/>
        <a:p>
          <a:r>
            <a:rPr lang="en-NZ" sz="1000" dirty="0"/>
            <a:t>P5 - We collect, manage, use and share data for the benefit of Aotearoa New Zealand</a:t>
          </a:r>
        </a:p>
      </dgm:t>
    </dgm:pt>
    <dgm:pt modelId="{A056DB8B-157C-484F-B64D-B68C8FB90584}" type="parTrans" cxnId="{28AF1E69-A4CA-454F-A1A0-417D554595FE}">
      <dgm:prSet/>
      <dgm:spPr/>
      <dgm:t>
        <a:bodyPr/>
        <a:lstStyle/>
        <a:p>
          <a:endParaRPr lang="en-NZ"/>
        </a:p>
      </dgm:t>
    </dgm:pt>
    <dgm:pt modelId="{D7A0B557-D9BD-4E9B-9B48-AA5896DC8B7A}" type="sibTrans" cxnId="{28AF1E69-A4CA-454F-A1A0-417D554595FE}">
      <dgm:prSet/>
      <dgm:spPr/>
      <dgm:t>
        <a:bodyPr/>
        <a:lstStyle/>
        <a:p>
          <a:endParaRPr lang="en-NZ"/>
        </a:p>
      </dgm:t>
    </dgm:pt>
    <dgm:pt modelId="{17768320-381E-4EB7-8527-DE0AC8E20838}">
      <dgm:prSet phldrT="[Text]" custT="1"/>
      <dgm:spPr/>
      <dgm:t>
        <a:bodyPr/>
        <a:lstStyle/>
        <a:p>
          <a:r>
            <a:rPr lang="en-NZ" sz="1000" dirty="0"/>
            <a:t>P3 - We collect data for scientific endeavours</a:t>
          </a:r>
        </a:p>
      </dgm:t>
    </dgm:pt>
    <dgm:pt modelId="{626C2FFC-C0CF-4973-B51F-35611EB944FF}" type="parTrans" cxnId="{645A0244-84A8-4D76-9B63-EDF55655AEBA}">
      <dgm:prSet/>
      <dgm:spPr/>
      <dgm:t>
        <a:bodyPr/>
        <a:lstStyle/>
        <a:p>
          <a:endParaRPr lang="en-NZ"/>
        </a:p>
      </dgm:t>
    </dgm:pt>
    <dgm:pt modelId="{585EBE18-F853-4C65-A32E-E5043B4FD225}" type="sibTrans" cxnId="{645A0244-84A8-4D76-9B63-EDF55655AEBA}">
      <dgm:prSet/>
      <dgm:spPr/>
      <dgm:t>
        <a:bodyPr/>
        <a:lstStyle/>
        <a:p>
          <a:endParaRPr lang="en-NZ"/>
        </a:p>
      </dgm:t>
    </dgm:pt>
    <dgm:pt modelId="{7870B4E9-20A4-47CC-96A6-8909A46CE02F}" type="pres">
      <dgm:prSet presAssocID="{0FCC07A2-8F65-4DFA-B579-F9BDAC486079}" presName="Name0" presStyleCnt="0">
        <dgm:presLayoutVars>
          <dgm:chMax val="1"/>
          <dgm:dir/>
          <dgm:animLvl val="ctr"/>
          <dgm:resizeHandles val="exact"/>
        </dgm:presLayoutVars>
      </dgm:prSet>
      <dgm:spPr/>
    </dgm:pt>
    <dgm:pt modelId="{520FD049-CBA2-417F-BF7F-E9EB85529B78}" type="pres">
      <dgm:prSet presAssocID="{63983957-408C-42FF-9165-59D149B780B7}" presName="centerShape" presStyleLbl="node0" presStyleIdx="0" presStyleCnt="1"/>
      <dgm:spPr/>
    </dgm:pt>
    <dgm:pt modelId="{146B3208-B617-4B15-86F8-BAFF5E4C061D}" type="pres">
      <dgm:prSet presAssocID="{BBA8A264-7A6D-4568-A7B7-2D75BE064C97}" presName="node" presStyleLbl="node1" presStyleIdx="0" presStyleCnt="4">
        <dgm:presLayoutVars>
          <dgm:bulletEnabled val="1"/>
        </dgm:presLayoutVars>
      </dgm:prSet>
      <dgm:spPr/>
    </dgm:pt>
    <dgm:pt modelId="{559D5A92-623A-495A-855C-8B98880E05B3}" type="pres">
      <dgm:prSet presAssocID="{BBA8A264-7A6D-4568-A7B7-2D75BE064C97}" presName="dummy" presStyleCnt="0"/>
      <dgm:spPr/>
    </dgm:pt>
    <dgm:pt modelId="{64722D4C-D09F-469D-9E67-A3D8DA557AE8}" type="pres">
      <dgm:prSet presAssocID="{50FE6403-0CBD-448A-8DCC-AF31F8F5369B}" presName="sibTrans" presStyleLbl="sibTrans2D1" presStyleIdx="0" presStyleCnt="4"/>
      <dgm:spPr/>
    </dgm:pt>
    <dgm:pt modelId="{C06B05E3-AF4C-469C-83D7-BAF70611E3AC}" type="pres">
      <dgm:prSet presAssocID="{17768320-381E-4EB7-8527-DE0AC8E20838}" presName="node" presStyleLbl="node1" presStyleIdx="1" presStyleCnt="4">
        <dgm:presLayoutVars>
          <dgm:bulletEnabled val="1"/>
        </dgm:presLayoutVars>
      </dgm:prSet>
      <dgm:spPr/>
    </dgm:pt>
    <dgm:pt modelId="{2625BF1C-5A59-4E2E-8073-DFD7AA4C17A1}" type="pres">
      <dgm:prSet presAssocID="{17768320-381E-4EB7-8527-DE0AC8E20838}" presName="dummy" presStyleCnt="0"/>
      <dgm:spPr/>
    </dgm:pt>
    <dgm:pt modelId="{CAE45D2D-AE10-4A48-AFD8-1DB0F399491D}" type="pres">
      <dgm:prSet presAssocID="{585EBE18-F853-4C65-A32E-E5043B4FD225}" presName="sibTrans" presStyleLbl="sibTrans2D1" presStyleIdx="1" presStyleCnt="4"/>
      <dgm:spPr/>
    </dgm:pt>
    <dgm:pt modelId="{073BA6C0-82A6-4D39-86BC-E7ADA1FD5B3A}" type="pres">
      <dgm:prSet presAssocID="{043D43C9-970E-4C58-963D-AE975895F5CC}" presName="node" presStyleLbl="node1" presStyleIdx="2" presStyleCnt="4">
        <dgm:presLayoutVars>
          <dgm:bulletEnabled val="1"/>
        </dgm:presLayoutVars>
      </dgm:prSet>
      <dgm:spPr/>
    </dgm:pt>
    <dgm:pt modelId="{F24BD31D-85A5-4E97-80B8-F81D5B0B51C7}" type="pres">
      <dgm:prSet presAssocID="{043D43C9-970E-4C58-963D-AE975895F5CC}" presName="dummy" presStyleCnt="0"/>
      <dgm:spPr/>
    </dgm:pt>
    <dgm:pt modelId="{16652334-887B-4864-AF9E-5D65913315F3}" type="pres">
      <dgm:prSet presAssocID="{90DA639B-6F1E-4850-ADE3-1A1217A08593}" presName="sibTrans" presStyleLbl="sibTrans2D1" presStyleIdx="2" presStyleCnt="4"/>
      <dgm:spPr/>
    </dgm:pt>
    <dgm:pt modelId="{274C53E9-861A-42D7-804B-B165C0A13DAD}" type="pres">
      <dgm:prSet presAssocID="{298FBB8D-505E-47B1-9359-503460220997}" presName="node" presStyleLbl="node1" presStyleIdx="3" presStyleCnt="4">
        <dgm:presLayoutVars>
          <dgm:bulletEnabled val="1"/>
        </dgm:presLayoutVars>
      </dgm:prSet>
      <dgm:spPr/>
    </dgm:pt>
    <dgm:pt modelId="{0EF19AA9-2A6C-4E00-9483-F5DE80737483}" type="pres">
      <dgm:prSet presAssocID="{298FBB8D-505E-47B1-9359-503460220997}" presName="dummy" presStyleCnt="0"/>
      <dgm:spPr/>
    </dgm:pt>
    <dgm:pt modelId="{98223479-10FA-4576-B895-790C32D67F10}" type="pres">
      <dgm:prSet presAssocID="{D7A0B557-D9BD-4E9B-9B48-AA5896DC8B7A}" presName="sibTrans" presStyleLbl="sibTrans2D1" presStyleIdx="3" presStyleCnt="4"/>
      <dgm:spPr/>
    </dgm:pt>
  </dgm:ptLst>
  <dgm:cxnLst>
    <dgm:cxn modelId="{F6E6E000-9E37-437C-8881-951B685E9CF4}" type="presOf" srcId="{585EBE18-F853-4C65-A32E-E5043B4FD225}" destId="{CAE45D2D-AE10-4A48-AFD8-1DB0F399491D}" srcOrd="0" destOrd="0" presId="urn:microsoft.com/office/officeart/2005/8/layout/radial6"/>
    <dgm:cxn modelId="{86D55523-D959-4EEB-A490-952D1DC9EDF6}" type="presOf" srcId="{298FBB8D-505E-47B1-9359-503460220997}" destId="{274C53E9-861A-42D7-804B-B165C0A13DAD}" srcOrd="0" destOrd="0" presId="urn:microsoft.com/office/officeart/2005/8/layout/radial6"/>
    <dgm:cxn modelId="{645A0244-84A8-4D76-9B63-EDF55655AEBA}" srcId="{63983957-408C-42FF-9165-59D149B780B7}" destId="{17768320-381E-4EB7-8527-DE0AC8E20838}" srcOrd="1" destOrd="0" parTransId="{626C2FFC-C0CF-4973-B51F-35611EB944FF}" sibTransId="{585EBE18-F853-4C65-A32E-E5043B4FD225}"/>
    <dgm:cxn modelId="{26927B46-916A-469A-B939-5F3E3AADE92D}" type="presOf" srcId="{63983957-408C-42FF-9165-59D149B780B7}" destId="{520FD049-CBA2-417F-BF7F-E9EB85529B78}" srcOrd="0" destOrd="0" presId="urn:microsoft.com/office/officeart/2005/8/layout/radial6"/>
    <dgm:cxn modelId="{28AF1E69-A4CA-454F-A1A0-417D554595FE}" srcId="{63983957-408C-42FF-9165-59D149B780B7}" destId="{298FBB8D-505E-47B1-9359-503460220997}" srcOrd="3" destOrd="0" parTransId="{A056DB8B-157C-484F-B64D-B68C8FB90584}" sibTransId="{D7A0B557-D9BD-4E9B-9B48-AA5896DC8B7A}"/>
    <dgm:cxn modelId="{B78F6249-5582-4F52-A78E-769D5594EDEA}" type="presOf" srcId="{90DA639B-6F1E-4850-ADE3-1A1217A08593}" destId="{16652334-887B-4864-AF9E-5D65913315F3}" srcOrd="0" destOrd="0" presId="urn:microsoft.com/office/officeart/2005/8/layout/radial6"/>
    <dgm:cxn modelId="{1C50714E-3987-4027-AC1E-9138CCEA1EF4}" srcId="{63983957-408C-42FF-9165-59D149B780B7}" destId="{043D43C9-970E-4C58-963D-AE975895F5CC}" srcOrd="2" destOrd="0" parTransId="{489B9EE3-EE2A-4BE6-BFFF-4F82D262881B}" sibTransId="{90DA639B-6F1E-4850-ADE3-1A1217A08593}"/>
    <dgm:cxn modelId="{31B04A5A-70AC-41B2-9B1D-590E4B4EB9A2}" type="presOf" srcId="{17768320-381E-4EB7-8527-DE0AC8E20838}" destId="{C06B05E3-AF4C-469C-83D7-BAF70611E3AC}" srcOrd="0" destOrd="0" presId="urn:microsoft.com/office/officeart/2005/8/layout/radial6"/>
    <dgm:cxn modelId="{C28EDD7A-78A4-4F3C-8690-75354EFAF77A}" type="presOf" srcId="{50FE6403-0CBD-448A-8DCC-AF31F8F5369B}" destId="{64722D4C-D09F-469D-9E67-A3D8DA557AE8}" srcOrd="0" destOrd="0" presId="urn:microsoft.com/office/officeart/2005/8/layout/radial6"/>
    <dgm:cxn modelId="{B28BF392-315F-418E-AE66-80AFF734A903}" type="presOf" srcId="{BBA8A264-7A6D-4568-A7B7-2D75BE064C97}" destId="{146B3208-B617-4B15-86F8-BAFF5E4C061D}" srcOrd="0" destOrd="0" presId="urn:microsoft.com/office/officeart/2005/8/layout/radial6"/>
    <dgm:cxn modelId="{95E2B3B2-9E5A-4E01-B7B5-B2655BA279A8}" srcId="{0FCC07A2-8F65-4DFA-B579-F9BDAC486079}" destId="{63983957-408C-42FF-9165-59D149B780B7}" srcOrd="0" destOrd="0" parTransId="{F8921125-F8B0-4632-86DF-1939FA3987A5}" sibTransId="{9F7F9AA9-06B9-4DA5-83C6-6F0EC581E788}"/>
    <dgm:cxn modelId="{191595B5-A0B9-4984-8A7B-C927B5DC9828}" type="presOf" srcId="{0FCC07A2-8F65-4DFA-B579-F9BDAC486079}" destId="{7870B4E9-20A4-47CC-96A6-8909A46CE02F}" srcOrd="0" destOrd="0" presId="urn:microsoft.com/office/officeart/2005/8/layout/radial6"/>
    <dgm:cxn modelId="{11D4BCDA-C469-4D99-9C9B-E17E3DF90CBC}" srcId="{63983957-408C-42FF-9165-59D149B780B7}" destId="{BBA8A264-7A6D-4568-A7B7-2D75BE064C97}" srcOrd="0" destOrd="0" parTransId="{4575931B-FCF5-434D-A13D-2FCB8C06D103}" sibTransId="{50FE6403-0CBD-448A-8DCC-AF31F8F5369B}"/>
    <dgm:cxn modelId="{53EADFE0-83B9-499D-AA34-94687FA89FFD}" type="presOf" srcId="{D7A0B557-D9BD-4E9B-9B48-AA5896DC8B7A}" destId="{98223479-10FA-4576-B895-790C32D67F10}" srcOrd="0" destOrd="0" presId="urn:microsoft.com/office/officeart/2005/8/layout/radial6"/>
    <dgm:cxn modelId="{C30EE7FA-386F-4D6E-8419-EC13CA924B2F}" type="presOf" srcId="{043D43C9-970E-4C58-963D-AE975895F5CC}" destId="{073BA6C0-82A6-4D39-86BC-E7ADA1FD5B3A}" srcOrd="0" destOrd="0" presId="urn:microsoft.com/office/officeart/2005/8/layout/radial6"/>
    <dgm:cxn modelId="{AC086629-51E1-4C7C-BF74-6CEB91DBF8D3}" type="presParOf" srcId="{7870B4E9-20A4-47CC-96A6-8909A46CE02F}" destId="{520FD049-CBA2-417F-BF7F-E9EB85529B78}" srcOrd="0" destOrd="0" presId="urn:microsoft.com/office/officeart/2005/8/layout/radial6"/>
    <dgm:cxn modelId="{50274C78-5646-4397-8D5C-873E9E3730BD}" type="presParOf" srcId="{7870B4E9-20A4-47CC-96A6-8909A46CE02F}" destId="{146B3208-B617-4B15-86F8-BAFF5E4C061D}" srcOrd="1" destOrd="0" presId="urn:microsoft.com/office/officeart/2005/8/layout/radial6"/>
    <dgm:cxn modelId="{303A4EE1-7176-4D0A-8496-7DB991754D09}" type="presParOf" srcId="{7870B4E9-20A4-47CC-96A6-8909A46CE02F}" destId="{559D5A92-623A-495A-855C-8B98880E05B3}" srcOrd="2" destOrd="0" presId="urn:microsoft.com/office/officeart/2005/8/layout/radial6"/>
    <dgm:cxn modelId="{D62EF35C-278A-452C-82FE-D398F4023647}" type="presParOf" srcId="{7870B4E9-20A4-47CC-96A6-8909A46CE02F}" destId="{64722D4C-D09F-469D-9E67-A3D8DA557AE8}" srcOrd="3" destOrd="0" presId="urn:microsoft.com/office/officeart/2005/8/layout/radial6"/>
    <dgm:cxn modelId="{AC4C2A0A-EEDB-42D2-9D11-F41484A761D2}" type="presParOf" srcId="{7870B4E9-20A4-47CC-96A6-8909A46CE02F}" destId="{C06B05E3-AF4C-469C-83D7-BAF70611E3AC}" srcOrd="4" destOrd="0" presId="urn:microsoft.com/office/officeart/2005/8/layout/radial6"/>
    <dgm:cxn modelId="{B03AAAF1-710E-4D7E-A8E1-967558CF5080}" type="presParOf" srcId="{7870B4E9-20A4-47CC-96A6-8909A46CE02F}" destId="{2625BF1C-5A59-4E2E-8073-DFD7AA4C17A1}" srcOrd="5" destOrd="0" presId="urn:microsoft.com/office/officeart/2005/8/layout/radial6"/>
    <dgm:cxn modelId="{8F6D6E21-DDCD-4AD0-AB20-51659826E0F0}" type="presParOf" srcId="{7870B4E9-20A4-47CC-96A6-8909A46CE02F}" destId="{CAE45D2D-AE10-4A48-AFD8-1DB0F399491D}" srcOrd="6" destOrd="0" presId="urn:microsoft.com/office/officeart/2005/8/layout/radial6"/>
    <dgm:cxn modelId="{B521F0C2-93E8-42A1-98AE-C56A74122A5D}" type="presParOf" srcId="{7870B4E9-20A4-47CC-96A6-8909A46CE02F}" destId="{073BA6C0-82A6-4D39-86BC-E7ADA1FD5B3A}" srcOrd="7" destOrd="0" presId="urn:microsoft.com/office/officeart/2005/8/layout/radial6"/>
    <dgm:cxn modelId="{B3BC2B67-EC01-4EB3-AA98-A7FD9594AF69}" type="presParOf" srcId="{7870B4E9-20A4-47CC-96A6-8909A46CE02F}" destId="{F24BD31D-85A5-4E97-80B8-F81D5B0B51C7}" srcOrd="8" destOrd="0" presId="urn:microsoft.com/office/officeart/2005/8/layout/radial6"/>
    <dgm:cxn modelId="{FA4F5A87-B595-4483-B4C7-9D3FCAA96798}" type="presParOf" srcId="{7870B4E9-20A4-47CC-96A6-8909A46CE02F}" destId="{16652334-887B-4864-AF9E-5D65913315F3}" srcOrd="9" destOrd="0" presId="urn:microsoft.com/office/officeart/2005/8/layout/radial6"/>
    <dgm:cxn modelId="{E7419396-ADF6-4E4E-9B1B-A0A08811B18D}" type="presParOf" srcId="{7870B4E9-20A4-47CC-96A6-8909A46CE02F}" destId="{274C53E9-861A-42D7-804B-B165C0A13DAD}" srcOrd="10" destOrd="0" presId="urn:microsoft.com/office/officeart/2005/8/layout/radial6"/>
    <dgm:cxn modelId="{FF67D2EB-5C25-4218-8320-C84C9B768557}" type="presParOf" srcId="{7870B4E9-20A4-47CC-96A6-8909A46CE02F}" destId="{0EF19AA9-2A6C-4E00-9483-F5DE80737483}" srcOrd="11" destOrd="0" presId="urn:microsoft.com/office/officeart/2005/8/layout/radial6"/>
    <dgm:cxn modelId="{BECF0ED3-12E7-42BA-AAC1-ECCDF8443B83}" type="presParOf" srcId="{7870B4E9-20A4-47CC-96A6-8909A46CE02F}" destId="{98223479-10FA-4576-B895-790C32D67F10}" srcOrd="12" destOrd="0" presId="urn:microsoft.com/office/officeart/2005/8/layout/radial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65010C-2007-41F7-BFC0-CB7835B48723}"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92AC4E68-6F81-4477-A006-68D5AD175A88}">
      <dgm:prSet/>
      <dgm:spPr/>
      <dgm:t>
        <a:bodyPr/>
        <a:lstStyle/>
        <a:p>
          <a:r>
            <a:rPr lang="en-US" dirty="0"/>
            <a:t>should be classified as Māori data,</a:t>
          </a:r>
        </a:p>
      </dgm:t>
    </dgm:pt>
    <dgm:pt modelId="{A0B3529A-CA99-49B4-80D0-B83D89DBCFF9}" type="parTrans" cxnId="{69575113-3566-48C3-9D4C-1B5AB1852E30}">
      <dgm:prSet/>
      <dgm:spPr/>
      <dgm:t>
        <a:bodyPr/>
        <a:lstStyle/>
        <a:p>
          <a:endParaRPr lang="en-US"/>
        </a:p>
      </dgm:t>
    </dgm:pt>
    <dgm:pt modelId="{33F7F649-99CD-4695-931F-66B910E1B212}" type="sibTrans" cxnId="{69575113-3566-48C3-9D4C-1B5AB1852E30}">
      <dgm:prSet/>
      <dgm:spPr/>
      <dgm:t>
        <a:bodyPr/>
        <a:lstStyle/>
        <a:p>
          <a:endParaRPr lang="en-US"/>
        </a:p>
      </dgm:t>
    </dgm:pt>
    <dgm:pt modelId="{36511A7F-F329-4607-9D1C-AC12D4057A4D}">
      <dgm:prSet/>
      <dgm:spPr/>
      <dgm:t>
        <a:bodyPr/>
        <a:lstStyle/>
        <a:p>
          <a:r>
            <a:rPr lang="en-US" dirty="0"/>
            <a:t>is of special significance to specific Māori collectives</a:t>
          </a:r>
        </a:p>
      </dgm:t>
    </dgm:pt>
    <dgm:pt modelId="{8E22519D-3C99-467F-B452-BEF472118FDC}" type="parTrans" cxnId="{3BD79DB9-DA63-4743-84CF-2A2036CBA3C4}">
      <dgm:prSet/>
      <dgm:spPr/>
      <dgm:t>
        <a:bodyPr/>
        <a:lstStyle/>
        <a:p>
          <a:endParaRPr lang="en-US"/>
        </a:p>
      </dgm:t>
    </dgm:pt>
    <dgm:pt modelId="{8133ADC4-D6E1-4FAA-A0D6-A6968614B7F6}" type="sibTrans" cxnId="{3BD79DB9-DA63-4743-84CF-2A2036CBA3C4}">
      <dgm:prSet/>
      <dgm:spPr/>
      <dgm:t>
        <a:bodyPr/>
        <a:lstStyle/>
        <a:p>
          <a:endParaRPr lang="en-US"/>
        </a:p>
      </dgm:t>
    </dgm:pt>
    <dgm:pt modelId="{2DF53619-C63C-4321-B1A1-5DB95FCFCE13}">
      <dgm:prSet/>
      <dgm:spPr/>
      <dgm:t>
        <a:bodyPr/>
        <a:lstStyle/>
        <a:p>
          <a:r>
            <a:rPr lang="en-US"/>
            <a:t>is for Māori, about Māori, by Māori </a:t>
          </a:r>
        </a:p>
      </dgm:t>
    </dgm:pt>
    <dgm:pt modelId="{C70CC5D7-E001-4E03-8906-D1567341D343}" type="parTrans" cxnId="{DE736C7C-ED53-434D-BE2A-F0F3D7C5AEA7}">
      <dgm:prSet/>
      <dgm:spPr/>
      <dgm:t>
        <a:bodyPr/>
        <a:lstStyle/>
        <a:p>
          <a:endParaRPr lang="en-US"/>
        </a:p>
      </dgm:t>
    </dgm:pt>
    <dgm:pt modelId="{A96EAE3F-9493-4EAE-80F7-690BB4DE1B6D}" type="sibTrans" cxnId="{DE736C7C-ED53-434D-BE2A-F0F3D7C5AEA7}">
      <dgm:prSet/>
      <dgm:spPr/>
      <dgm:t>
        <a:bodyPr/>
        <a:lstStyle/>
        <a:p>
          <a:endParaRPr lang="en-US"/>
        </a:p>
      </dgm:t>
    </dgm:pt>
    <dgm:pt modelId="{027C5376-8CBB-4B0F-9A6E-4F3FCA27217D}">
      <dgm:prSet/>
      <dgm:spPr/>
      <dgm:t>
        <a:bodyPr/>
        <a:lstStyle/>
        <a:p>
          <a:r>
            <a:rPr lang="en-US" dirty="0"/>
            <a:t>requires special legal or extralegal protections</a:t>
          </a:r>
        </a:p>
      </dgm:t>
    </dgm:pt>
    <dgm:pt modelId="{2E2C663C-4451-4F4B-B788-212F2791603B}" type="parTrans" cxnId="{2E895CAF-0FF1-4BE8-8108-6B3004A89E04}">
      <dgm:prSet/>
      <dgm:spPr/>
      <dgm:t>
        <a:bodyPr/>
        <a:lstStyle/>
        <a:p>
          <a:endParaRPr lang="en-US"/>
        </a:p>
      </dgm:t>
    </dgm:pt>
    <dgm:pt modelId="{4F8E76B8-7597-497B-8290-ACD17422F5B5}" type="sibTrans" cxnId="{2E895CAF-0FF1-4BE8-8108-6B3004A89E04}">
      <dgm:prSet/>
      <dgm:spPr/>
      <dgm:t>
        <a:bodyPr/>
        <a:lstStyle/>
        <a:p>
          <a:endParaRPr lang="en-US"/>
        </a:p>
      </dgm:t>
    </dgm:pt>
    <dgm:pt modelId="{CA786544-B7E3-4F1E-B9B2-2AFE5E295ED1}">
      <dgm:prSet/>
      <dgm:spPr/>
      <dgm:t>
        <a:bodyPr/>
        <a:lstStyle/>
        <a:p>
          <a:r>
            <a:rPr lang="en-US" dirty="0"/>
            <a:t>can generate economic opportunities (e.g., </a:t>
          </a:r>
          <a:r>
            <a:rPr lang="en-US" dirty="0" err="1"/>
            <a:t>commercialisation</a:t>
          </a:r>
          <a:r>
            <a:rPr lang="en-US" dirty="0"/>
            <a:t>) </a:t>
          </a:r>
        </a:p>
      </dgm:t>
    </dgm:pt>
    <dgm:pt modelId="{3879D83E-0EDE-4D04-B433-FCA15FF77D12}" type="parTrans" cxnId="{625DB78A-1E9D-46CE-B7F7-055D962652E4}">
      <dgm:prSet/>
      <dgm:spPr/>
      <dgm:t>
        <a:bodyPr/>
        <a:lstStyle/>
        <a:p>
          <a:endParaRPr lang="en-US"/>
        </a:p>
      </dgm:t>
    </dgm:pt>
    <dgm:pt modelId="{22C2F9D3-ED0B-4460-8D69-7042A14781C8}" type="sibTrans" cxnId="{625DB78A-1E9D-46CE-B7F7-055D962652E4}">
      <dgm:prSet/>
      <dgm:spPr/>
      <dgm:t>
        <a:bodyPr/>
        <a:lstStyle/>
        <a:p>
          <a:endParaRPr lang="en-US"/>
        </a:p>
      </dgm:t>
    </dgm:pt>
    <dgm:pt modelId="{2D1F36E9-924A-4E05-90B5-C6424A95412D}">
      <dgm:prSet/>
      <dgm:spPr/>
      <dgm:t>
        <a:bodyPr/>
        <a:lstStyle/>
        <a:p>
          <a:r>
            <a:rPr lang="en-US" dirty="0"/>
            <a:t>is sensitive because, if disclosed or misused, has a greater risk of resulting in harm</a:t>
          </a:r>
        </a:p>
      </dgm:t>
    </dgm:pt>
    <dgm:pt modelId="{6B6C4F1A-F9AF-41A0-946A-79FDDE520603}" type="parTrans" cxnId="{CEC868F6-E1DD-4047-A12E-3A7F6AD3D012}">
      <dgm:prSet/>
      <dgm:spPr/>
      <dgm:t>
        <a:bodyPr/>
        <a:lstStyle/>
        <a:p>
          <a:endParaRPr lang="en-US"/>
        </a:p>
      </dgm:t>
    </dgm:pt>
    <dgm:pt modelId="{2751573D-0E3E-4A26-A7F1-EDFE90028076}" type="sibTrans" cxnId="{CEC868F6-E1DD-4047-A12E-3A7F6AD3D012}">
      <dgm:prSet/>
      <dgm:spPr/>
      <dgm:t>
        <a:bodyPr/>
        <a:lstStyle/>
        <a:p>
          <a:endParaRPr lang="en-US"/>
        </a:p>
      </dgm:t>
    </dgm:pt>
    <dgm:pt modelId="{553A08F6-B875-4215-9F0B-5BC592FD58D3}" type="pres">
      <dgm:prSet presAssocID="{5B65010C-2007-41F7-BFC0-CB7835B48723}" presName="vert0" presStyleCnt="0">
        <dgm:presLayoutVars>
          <dgm:dir/>
          <dgm:animOne val="branch"/>
          <dgm:animLvl val="lvl"/>
        </dgm:presLayoutVars>
      </dgm:prSet>
      <dgm:spPr/>
    </dgm:pt>
    <dgm:pt modelId="{945798A2-B2C2-44CC-BFFE-A24E1616046D}" type="pres">
      <dgm:prSet presAssocID="{92AC4E68-6F81-4477-A006-68D5AD175A88}" presName="thickLine" presStyleLbl="alignNode1" presStyleIdx="0" presStyleCnt="6"/>
      <dgm:spPr/>
    </dgm:pt>
    <dgm:pt modelId="{63072C39-D656-4C4D-8B61-D6153A23F68D}" type="pres">
      <dgm:prSet presAssocID="{92AC4E68-6F81-4477-A006-68D5AD175A88}" presName="horz1" presStyleCnt="0"/>
      <dgm:spPr/>
    </dgm:pt>
    <dgm:pt modelId="{2ADF096E-BE44-4CFA-853E-FD624BB32E96}" type="pres">
      <dgm:prSet presAssocID="{92AC4E68-6F81-4477-A006-68D5AD175A88}" presName="tx1" presStyleLbl="revTx" presStyleIdx="0" presStyleCnt="6"/>
      <dgm:spPr/>
    </dgm:pt>
    <dgm:pt modelId="{56CF9E00-7467-4686-9D6D-096268679751}" type="pres">
      <dgm:prSet presAssocID="{92AC4E68-6F81-4477-A006-68D5AD175A88}" presName="vert1" presStyleCnt="0"/>
      <dgm:spPr/>
    </dgm:pt>
    <dgm:pt modelId="{30E95DD9-7F61-49F3-AC9E-6F24EDADDB76}" type="pres">
      <dgm:prSet presAssocID="{36511A7F-F329-4607-9D1C-AC12D4057A4D}" presName="thickLine" presStyleLbl="alignNode1" presStyleIdx="1" presStyleCnt="6"/>
      <dgm:spPr/>
    </dgm:pt>
    <dgm:pt modelId="{7450C802-1A72-4996-88EA-C1F6C0ED6F7E}" type="pres">
      <dgm:prSet presAssocID="{36511A7F-F329-4607-9D1C-AC12D4057A4D}" presName="horz1" presStyleCnt="0"/>
      <dgm:spPr/>
    </dgm:pt>
    <dgm:pt modelId="{B71D6C56-2BEC-433C-B30F-54EEEF9BAF7A}" type="pres">
      <dgm:prSet presAssocID="{36511A7F-F329-4607-9D1C-AC12D4057A4D}" presName="tx1" presStyleLbl="revTx" presStyleIdx="1" presStyleCnt="6"/>
      <dgm:spPr/>
    </dgm:pt>
    <dgm:pt modelId="{15BA00A1-6BD6-4C12-960C-FE4788FAB127}" type="pres">
      <dgm:prSet presAssocID="{36511A7F-F329-4607-9D1C-AC12D4057A4D}" presName="vert1" presStyleCnt="0"/>
      <dgm:spPr/>
    </dgm:pt>
    <dgm:pt modelId="{81EE7112-5DE3-4D24-9DC8-252880B298F9}" type="pres">
      <dgm:prSet presAssocID="{2DF53619-C63C-4321-B1A1-5DB95FCFCE13}" presName="thickLine" presStyleLbl="alignNode1" presStyleIdx="2" presStyleCnt="6"/>
      <dgm:spPr/>
    </dgm:pt>
    <dgm:pt modelId="{458A5174-5D53-479A-9425-B6CB9044928B}" type="pres">
      <dgm:prSet presAssocID="{2DF53619-C63C-4321-B1A1-5DB95FCFCE13}" presName="horz1" presStyleCnt="0"/>
      <dgm:spPr/>
    </dgm:pt>
    <dgm:pt modelId="{48CC8EA2-B2BF-4D2D-AEA5-619F5EF160DA}" type="pres">
      <dgm:prSet presAssocID="{2DF53619-C63C-4321-B1A1-5DB95FCFCE13}" presName="tx1" presStyleLbl="revTx" presStyleIdx="2" presStyleCnt="6"/>
      <dgm:spPr/>
    </dgm:pt>
    <dgm:pt modelId="{D33A0FED-C0AD-41F7-81E3-6CC589C95DCD}" type="pres">
      <dgm:prSet presAssocID="{2DF53619-C63C-4321-B1A1-5DB95FCFCE13}" presName="vert1" presStyleCnt="0"/>
      <dgm:spPr/>
    </dgm:pt>
    <dgm:pt modelId="{456A7D36-D430-4A8C-BD64-A5B724E86175}" type="pres">
      <dgm:prSet presAssocID="{027C5376-8CBB-4B0F-9A6E-4F3FCA27217D}" presName="thickLine" presStyleLbl="alignNode1" presStyleIdx="3" presStyleCnt="6"/>
      <dgm:spPr/>
    </dgm:pt>
    <dgm:pt modelId="{F729705D-450F-4788-9DEE-98A00718771C}" type="pres">
      <dgm:prSet presAssocID="{027C5376-8CBB-4B0F-9A6E-4F3FCA27217D}" presName="horz1" presStyleCnt="0"/>
      <dgm:spPr/>
    </dgm:pt>
    <dgm:pt modelId="{3235C884-78B5-4BD6-8B64-C2854C9DEC8A}" type="pres">
      <dgm:prSet presAssocID="{027C5376-8CBB-4B0F-9A6E-4F3FCA27217D}" presName="tx1" presStyleLbl="revTx" presStyleIdx="3" presStyleCnt="6"/>
      <dgm:spPr/>
    </dgm:pt>
    <dgm:pt modelId="{28169A80-E6E8-41D3-BCAF-AC9EAC4511EF}" type="pres">
      <dgm:prSet presAssocID="{027C5376-8CBB-4B0F-9A6E-4F3FCA27217D}" presName="vert1" presStyleCnt="0"/>
      <dgm:spPr/>
    </dgm:pt>
    <dgm:pt modelId="{2BB4D8A9-1AB6-4FD1-B02C-1D2B0ED3D5A6}" type="pres">
      <dgm:prSet presAssocID="{CA786544-B7E3-4F1E-B9B2-2AFE5E295ED1}" presName="thickLine" presStyleLbl="alignNode1" presStyleIdx="4" presStyleCnt="6"/>
      <dgm:spPr/>
    </dgm:pt>
    <dgm:pt modelId="{4FF9362B-3726-43DC-B4BD-5243F38B65D6}" type="pres">
      <dgm:prSet presAssocID="{CA786544-B7E3-4F1E-B9B2-2AFE5E295ED1}" presName="horz1" presStyleCnt="0"/>
      <dgm:spPr/>
    </dgm:pt>
    <dgm:pt modelId="{9D3AC16D-75DE-4F4B-B22A-895F59CEEF43}" type="pres">
      <dgm:prSet presAssocID="{CA786544-B7E3-4F1E-B9B2-2AFE5E295ED1}" presName="tx1" presStyleLbl="revTx" presStyleIdx="4" presStyleCnt="6"/>
      <dgm:spPr/>
    </dgm:pt>
    <dgm:pt modelId="{A4B5B661-5BCD-475B-B80C-4ED712DD28D5}" type="pres">
      <dgm:prSet presAssocID="{CA786544-B7E3-4F1E-B9B2-2AFE5E295ED1}" presName="vert1" presStyleCnt="0"/>
      <dgm:spPr/>
    </dgm:pt>
    <dgm:pt modelId="{91974839-5A69-4FED-AD19-08A8D63099E6}" type="pres">
      <dgm:prSet presAssocID="{2D1F36E9-924A-4E05-90B5-C6424A95412D}" presName="thickLine" presStyleLbl="alignNode1" presStyleIdx="5" presStyleCnt="6"/>
      <dgm:spPr/>
    </dgm:pt>
    <dgm:pt modelId="{9D3B03A0-2665-4CC4-93E9-7D88A09A02C7}" type="pres">
      <dgm:prSet presAssocID="{2D1F36E9-924A-4E05-90B5-C6424A95412D}" presName="horz1" presStyleCnt="0"/>
      <dgm:spPr/>
    </dgm:pt>
    <dgm:pt modelId="{EB27A5C0-DE14-4192-AFA7-2399DFCDE0CC}" type="pres">
      <dgm:prSet presAssocID="{2D1F36E9-924A-4E05-90B5-C6424A95412D}" presName="tx1" presStyleLbl="revTx" presStyleIdx="5" presStyleCnt="6"/>
      <dgm:spPr/>
    </dgm:pt>
    <dgm:pt modelId="{C857195A-EE1D-4CE1-A7BD-934FD7728611}" type="pres">
      <dgm:prSet presAssocID="{2D1F36E9-924A-4E05-90B5-C6424A95412D}" presName="vert1" presStyleCnt="0"/>
      <dgm:spPr/>
    </dgm:pt>
  </dgm:ptLst>
  <dgm:cxnLst>
    <dgm:cxn modelId="{CB4BD806-7A17-47EB-B1A2-6AE63C34B31B}" type="presOf" srcId="{CA786544-B7E3-4F1E-B9B2-2AFE5E295ED1}" destId="{9D3AC16D-75DE-4F4B-B22A-895F59CEEF43}" srcOrd="0" destOrd="0" presId="urn:microsoft.com/office/officeart/2008/layout/LinedList"/>
    <dgm:cxn modelId="{69575113-3566-48C3-9D4C-1B5AB1852E30}" srcId="{5B65010C-2007-41F7-BFC0-CB7835B48723}" destId="{92AC4E68-6F81-4477-A006-68D5AD175A88}" srcOrd="0" destOrd="0" parTransId="{A0B3529A-CA99-49B4-80D0-B83D89DBCFF9}" sibTransId="{33F7F649-99CD-4695-931F-66B910E1B212}"/>
    <dgm:cxn modelId="{64422062-01A0-4FE5-9DD0-92C0ECDD8FCC}" type="presOf" srcId="{2DF53619-C63C-4321-B1A1-5DB95FCFCE13}" destId="{48CC8EA2-B2BF-4D2D-AEA5-619F5EF160DA}" srcOrd="0" destOrd="0" presId="urn:microsoft.com/office/officeart/2008/layout/LinedList"/>
    <dgm:cxn modelId="{D2010868-9A5B-461B-A6C2-3C4F9AEC52C1}" type="presOf" srcId="{2D1F36E9-924A-4E05-90B5-C6424A95412D}" destId="{EB27A5C0-DE14-4192-AFA7-2399DFCDE0CC}" srcOrd="0" destOrd="0" presId="urn:microsoft.com/office/officeart/2008/layout/LinedList"/>
    <dgm:cxn modelId="{0EE4FD6C-16CF-4F63-AB4A-6AE59A7D29E5}" type="presOf" srcId="{5B65010C-2007-41F7-BFC0-CB7835B48723}" destId="{553A08F6-B875-4215-9F0B-5BC592FD58D3}" srcOrd="0" destOrd="0" presId="urn:microsoft.com/office/officeart/2008/layout/LinedList"/>
    <dgm:cxn modelId="{C21AD05A-6EB8-4179-AA01-35748B04AB98}" type="presOf" srcId="{027C5376-8CBB-4B0F-9A6E-4F3FCA27217D}" destId="{3235C884-78B5-4BD6-8B64-C2854C9DEC8A}" srcOrd="0" destOrd="0" presId="urn:microsoft.com/office/officeart/2008/layout/LinedList"/>
    <dgm:cxn modelId="{DE736C7C-ED53-434D-BE2A-F0F3D7C5AEA7}" srcId="{5B65010C-2007-41F7-BFC0-CB7835B48723}" destId="{2DF53619-C63C-4321-B1A1-5DB95FCFCE13}" srcOrd="2" destOrd="0" parTransId="{C70CC5D7-E001-4E03-8906-D1567341D343}" sibTransId="{A96EAE3F-9493-4EAE-80F7-690BB4DE1B6D}"/>
    <dgm:cxn modelId="{625DB78A-1E9D-46CE-B7F7-055D962652E4}" srcId="{5B65010C-2007-41F7-BFC0-CB7835B48723}" destId="{CA786544-B7E3-4F1E-B9B2-2AFE5E295ED1}" srcOrd="4" destOrd="0" parTransId="{3879D83E-0EDE-4D04-B433-FCA15FF77D12}" sibTransId="{22C2F9D3-ED0B-4460-8D69-7042A14781C8}"/>
    <dgm:cxn modelId="{2E895CAF-0FF1-4BE8-8108-6B3004A89E04}" srcId="{5B65010C-2007-41F7-BFC0-CB7835B48723}" destId="{027C5376-8CBB-4B0F-9A6E-4F3FCA27217D}" srcOrd="3" destOrd="0" parTransId="{2E2C663C-4451-4F4B-B788-212F2791603B}" sibTransId="{4F8E76B8-7597-497B-8290-ACD17422F5B5}"/>
    <dgm:cxn modelId="{3BD79DB9-DA63-4743-84CF-2A2036CBA3C4}" srcId="{5B65010C-2007-41F7-BFC0-CB7835B48723}" destId="{36511A7F-F329-4607-9D1C-AC12D4057A4D}" srcOrd="1" destOrd="0" parTransId="{8E22519D-3C99-467F-B452-BEF472118FDC}" sibTransId="{8133ADC4-D6E1-4FAA-A0D6-A6968614B7F6}"/>
    <dgm:cxn modelId="{4B1D12F3-9B47-4D40-99E3-09EDD0E48DFB}" type="presOf" srcId="{92AC4E68-6F81-4477-A006-68D5AD175A88}" destId="{2ADF096E-BE44-4CFA-853E-FD624BB32E96}" srcOrd="0" destOrd="0" presId="urn:microsoft.com/office/officeart/2008/layout/LinedList"/>
    <dgm:cxn modelId="{E3B4F7F4-5342-4A65-A9EC-4B095EAF0AC2}" type="presOf" srcId="{36511A7F-F329-4607-9D1C-AC12D4057A4D}" destId="{B71D6C56-2BEC-433C-B30F-54EEEF9BAF7A}" srcOrd="0" destOrd="0" presId="urn:microsoft.com/office/officeart/2008/layout/LinedList"/>
    <dgm:cxn modelId="{CEC868F6-E1DD-4047-A12E-3A7F6AD3D012}" srcId="{5B65010C-2007-41F7-BFC0-CB7835B48723}" destId="{2D1F36E9-924A-4E05-90B5-C6424A95412D}" srcOrd="5" destOrd="0" parTransId="{6B6C4F1A-F9AF-41A0-946A-79FDDE520603}" sibTransId="{2751573D-0E3E-4A26-A7F1-EDFE90028076}"/>
    <dgm:cxn modelId="{B0F66071-5C65-4303-BAD5-3824F2C2C81A}" type="presParOf" srcId="{553A08F6-B875-4215-9F0B-5BC592FD58D3}" destId="{945798A2-B2C2-44CC-BFFE-A24E1616046D}" srcOrd="0" destOrd="0" presId="urn:microsoft.com/office/officeart/2008/layout/LinedList"/>
    <dgm:cxn modelId="{3C6B932C-E5F7-46C6-ABCB-F8CC7EE5D9EE}" type="presParOf" srcId="{553A08F6-B875-4215-9F0B-5BC592FD58D3}" destId="{63072C39-D656-4C4D-8B61-D6153A23F68D}" srcOrd="1" destOrd="0" presId="urn:microsoft.com/office/officeart/2008/layout/LinedList"/>
    <dgm:cxn modelId="{7F0D0713-6E2E-4622-9837-D3720ECB375F}" type="presParOf" srcId="{63072C39-D656-4C4D-8B61-D6153A23F68D}" destId="{2ADF096E-BE44-4CFA-853E-FD624BB32E96}" srcOrd="0" destOrd="0" presId="urn:microsoft.com/office/officeart/2008/layout/LinedList"/>
    <dgm:cxn modelId="{20701DA2-315B-4EF6-AF9C-11ABF3F57B8B}" type="presParOf" srcId="{63072C39-D656-4C4D-8B61-D6153A23F68D}" destId="{56CF9E00-7467-4686-9D6D-096268679751}" srcOrd="1" destOrd="0" presId="urn:microsoft.com/office/officeart/2008/layout/LinedList"/>
    <dgm:cxn modelId="{3C9CE176-03E9-4BA6-AF43-717BE1D277A7}" type="presParOf" srcId="{553A08F6-B875-4215-9F0B-5BC592FD58D3}" destId="{30E95DD9-7F61-49F3-AC9E-6F24EDADDB76}" srcOrd="2" destOrd="0" presId="urn:microsoft.com/office/officeart/2008/layout/LinedList"/>
    <dgm:cxn modelId="{820E5070-48F5-4A57-808E-B785350CAA6A}" type="presParOf" srcId="{553A08F6-B875-4215-9F0B-5BC592FD58D3}" destId="{7450C802-1A72-4996-88EA-C1F6C0ED6F7E}" srcOrd="3" destOrd="0" presId="urn:microsoft.com/office/officeart/2008/layout/LinedList"/>
    <dgm:cxn modelId="{42A0E7B9-069F-4150-803B-A5C34874BE3B}" type="presParOf" srcId="{7450C802-1A72-4996-88EA-C1F6C0ED6F7E}" destId="{B71D6C56-2BEC-433C-B30F-54EEEF9BAF7A}" srcOrd="0" destOrd="0" presId="urn:microsoft.com/office/officeart/2008/layout/LinedList"/>
    <dgm:cxn modelId="{44F0CB39-B52F-4C97-B39E-09297DC7685E}" type="presParOf" srcId="{7450C802-1A72-4996-88EA-C1F6C0ED6F7E}" destId="{15BA00A1-6BD6-4C12-960C-FE4788FAB127}" srcOrd="1" destOrd="0" presId="urn:microsoft.com/office/officeart/2008/layout/LinedList"/>
    <dgm:cxn modelId="{8B198897-B68A-40CD-B5A4-8BBBE8739385}" type="presParOf" srcId="{553A08F6-B875-4215-9F0B-5BC592FD58D3}" destId="{81EE7112-5DE3-4D24-9DC8-252880B298F9}" srcOrd="4" destOrd="0" presId="urn:microsoft.com/office/officeart/2008/layout/LinedList"/>
    <dgm:cxn modelId="{C413EE9D-D34E-4E6C-84B8-B050749CEA2A}" type="presParOf" srcId="{553A08F6-B875-4215-9F0B-5BC592FD58D3}" destId="{458A5174-5D53-479A-9425-B6CB9044928B}" srcOrd="5" destOrd="0" presId="urn:microsoft.com/office/officeart/2008/layout/LinedList"/>
    <dgm:cxn modelId="{6F27BD46-48FA-4785-A3DD-F8AB542959EA}" type="presParOf" srcId="{458A5174-5D53-479A-9425-B6CB9044928B}" destId="{48CC8EA2-B2BF-4D2D-AEA5-619F5EF160DA}" srcOrd="0" destOrd="0" presId="urn:microsoft.com/office/officeart/2008/layout/LinedList"/>
    <dgm:cxn modelId="{0B47B7F5-C4BB-4C4D-895E-DD26993DB57E}" type="presParOf" srcId="{458A5174-5D53-479A-9425-B6CB9044928B}" destId="{D33A0FED-C0AD-41F7-81E3-6CC589C95DCD}" srcOrd="1" destOrd="0" presId="urn:microsoft.com/office/officeart/2008/layout/LinedList"/>
    <dgm:cxn modelId="{35910610-82DF-4912-8160-57644A5F7CE1}" type="presParOf" srcId="{553A08F6-B875-4215-9F0B-5BC592FD58D3}" destId="{456A7D36-D430-4A8C-BD64-A5B724E86175}" srcOrd="6" destOrd="0" presId="urn:microsoft.com/office/officeart/2008/layout/LinedList"/>
    <dgm:cxn modelId="{A67119D6-A83E-4D0D-BEF4-77D02D969F0F}" type="presParOf" srcId="{553A08F6-B875-4215-9F0B-5BC592FD58D3}" destId="{F729705D-450F-4788-9DEE-98A00718771C}" srcOrd="7" destOrd="0" presId="urn:microsoft.com/office/officeart/2008/layout/LinedList"/>
    <dgm:cxn modelId="{71F70953-E67E-4F10-8A0C-D87FD0F2AFEE}" type="presParOf" srcId="{F729705D-450F-4788-9DEE-98A00718771C}" destId="{3235C884-78B5-4BD6-8B64-C2854C9DEC8A}" srcOrd="0" destOrd="0" presId="urn:microsoft.com/office/officeart/2008/layout/LinedList"/>
    <dgm:cxn modelId="{3A37B749-2C23-4B5E-9C9E-343D70310A8F}" type="presParOf" srcId="{F729705D-450F-4788-9DEE-98A00718771C}" destId="{28169A80-E6E8-41D3-BCAF-AC9EAC4511EF}" srcOrd="1" destOrd="0" presId="urn:microsoft.com/office/officeart/2008/layout/LinedList"/>
    <dgm:cxn modelId="{33973CC7-1402-4144-8DAF-9C8EBAC995B1}" type="presParOf" srcId="{553A08F6-B875-4215-9F0B-5BC592FD58D3}" destId="{2BB4D8A9-1AB6-4FD1-B02C-1D2B0ED3D5A6}" srcOrd="8" destOrd="0" presId="urn:microsoft.com/office/officeart/2008/layout/LinedList"/>
    <dgm:cxn modelId="{BAFD2347-1ACD-4901-884D-08959F3B1D50}" type="presParOf" srcId="{553A08F6-B875-4215-9F0B-5BC592FD58D3}" destId="{4FF9362B-3726-43DC-B4BD-5243F38B65D6}" srcOrd="9" destOrd="0" presId="urn:microsoft.com/office/officeart/2008/layout/LinedList"/>
    <dgm:cxn modelId="{FF57F7FE-6DA6-44DD-A169-2BE64C4B13FE}" type="presParOf" srcId="{4FF9362B-3726-43DC-B4BD-5243F38B65D6}" destId="{9D3AC16D-75DE-4F4B-B22A-895F59CEEF43}" srcOrd="0" destOrd="0" presId="urn:microsoft.com/office/officeart/2008/layout/LinedList"/>
    <dgm:cxn modelId="{CD6C4FEA-72F8-4FB1-8FBA-5C09286E5A88}" type="presParOf" srcId="{4FF9362B-3726-43DC-B4BD-5243F38B65D6}" destId="{A4B5B661-5BCD-475B-B80C-4ED712DD28D5}" srcOrd="1" destOrd="0" presId="urn:microsoft.com/office/officeart/2008/layout/LinedList"/>
    <dgm:cxn modelId="{BE81EDFD-AAE1-4423-83E9-81DA4E5A89C5}" type="presParOf" srcId="{553A08F6-B875-4215-9F0B-5BC592FD58D3}" destId="{91974839-5A69-4FED-AD19-08A8D63099E6}" srcOrd="10" destOrd="0" presId="urn:microsoft.com/office/officeart/2008/layout/LinedList"/>
    <dgm:cxn modelId="{CB0377D1-831D-443D-A6DA-6C2C63A23C9A}" type="presParOf" srcId="{553A08F6-B875-4215-9F0B-5BC592FD58D3}" destId="{9D3B03A0-2665-4CC4-93E9-7D88A09A02C7}" srcOrd="11" destOrd="0" presId="urn:microsoft.com/office/officeart/2008/layout/LinedList"/>
    <dgm:cxn modelId="{DE47DCF7-ABD0-4C67-AE3B-E56AC9566FD8}" type="presParOf" srcId="{9D3B03A0-2665-4CC4-93E9-7D88A09A02C7}" destId="{EB27A5C0-DE14-4192-AFA7-2399DFCDE0CC}" srcOrd="0" destOrd="0" presId="urn:microsoft.com/office/officeart/2008/layout/LinedList"/>
    <dgm:cxn modelId="{EEEE4C05-CFE3-4CD5-9B88-4FE056B95A93}" type="presParOf" srcId="{9D3B03A0-2665-4CC4-93E9-7D88A09A02C7}" destId="{C857195A-EE1D-4CE1-A7BD-934FD772861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A9B75-C65E-4CDA-BB15-51974AA92C8A}">
      <dsp:nvSpPr>
        <dsp:cNvPr id="0" name=""/>
        <dsp:cNvSpPr/>
      </dsp:nvSpPr>
      <dsp:spPr>
        <a:xfrm>
          <a:off x="29380" y="263578"/>
          <a:ext cx="882205" cy="88220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A7F6B-0646-4ECB-9A3E-A4F7711A8D84}">
      <dsp:nvSpPr>
        <dsp:cNvPr id="0" name=""/>
        <dsp:cNvSpPr/>
      </dsp:nvSpPr>
      <dsp:spPr>
        <a:xfrm>
          <a:off x="306523" y="540721"/>
          <a:ext cx="327919" cy="32791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D89557-7AFD-4EC3-B010-5BE81D8E9502}">
      <dsp:nvSpPr>
        <dsp:cNvPr id="0" name=""/>
        <dsp:cNvSpPr/>
      </dsp:nvSpPr>
      <dsp:spPr>
        <a:xfrm>
          <a:off x="2026" y="1168454"/>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2026" y="1168454"/>
        <a:ext cx="936914" cy="374765"/>
      </dsp:txXfrm>
    </dsp:sp>
    <dsp:sp modelId="{9225C04D-EFD3-432F-B758-B7B38A27F917}">
      <dsp:nvSpPr>
        <dsp:cNvPr id="0" name=""/>
        <dsp:cNvSpPr/>
      </dsp:nvSpPr>
      <dsp:spPr>
        <a:xfrm>
          <a:off x="1130254" y="256514"/>
          <a:ext cx="882205" cy="910461"/>
        </a:xfrm>
        <a:prstGeom prst="round2DiagRect">
          <a:avLst>
            <a:gd name="adj1" fmla="val 29727"/>
            <a:gd name="adj2" fmla="val 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dsp:style>
    </dsp:sp>
    <dsp:sp modelId="{39094D47-5807-4734-AE52-632AE5EE9C19}">
      <dsp:nvSpPr>
        <dsp:cNvPr id="0" name=""/>
        <dsp:cNvSpPr/>
      </dsp:nvSpPr>
      <dsp:spPr>
        <a:xfrm>
          <a:off x="1262584" y="602958"/>
          <a:ext cx="617545" cy="21757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DE57F4-1E63-4706-BA5B-DBA6F7169145}">
      <dsp:nvSpPr>
        <dsp:cNvPr id="0" name=""/>
        <dsp:cNvSpPr/>
      </dsp:nvSpPr>
      <dsp:spPr>
        <a:xfrm>
          <a:off x="1102900" y="1175518"/>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1102900" y="1175518"/>
        <a:ext cx="936914" cy="374765"/>
      </dsp:txXfrm>
    </dsp:sp>
    <dsp:sp modelId="{E08AF6E8-69C9-4691-9A24-B24BBE291FCF}">
      <dsp:nvSpPr>
        <dsp:cNvPr id="0" name=""/>
        <dsp:cNvSpPr/>
      </dsp:nvSpPr>
      <dsp:spPr>
        <a:xfrm>
          <a:off x="2231128" y="256514"/>
          <a:ext cx="882205" cy="910461"/>
        </a:xfrm>
        <a:prstGeom prst="round2DiagRect">
          <a:avLst>
            <a:gd name="adj1" fmla="val 29727"/>
            <a:gd name="adj2" fmla="val 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dsp:style>
    </dsp:sp>
    <dsp:sp modelId="{1382600D-4F98-44A3-AE28-63AA65156948}">
      <dsp:nvSpPr>
        <dsp:cNvPr id="0" name=""/>
        <dsp:cNvSpPr/>
      </dsp:nvSpPr>
      <dsp:spPr>
        <a:xfrm>
          <a:off x="2284856" y="547785"/>
          <a:ext cx="774750" cy="32791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0C268-9F9E-42EF-8C6C-A44EC86A635C}">
      <dsp:nvSpPr>
        <dsp:cNvPr id="0" name=""/>
        <dsp:cNvSpPr/>
      </dsp:nvSpPr>
      <dsp:spPr>
        <a:xfrm>
          <a:off x="2203774" y="1175518"/>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2203774" y="1175518"/>
        <a:ext cx="936914" cy="374765"/>
      </dsp:txXfrm>
    </dsp:sp>
    <dsp:sp modelId="{93665123-5C0A-46C6-9E69-BDDC159730CE}">
      <dsp:nvSpPr>
        <dsp:cNvPr id="0" name=""/>
        <dsp:cNvSpPr/>
      </dsp:nvSpPr>
      <dsp:spPr>
        <a:xfrm>
          <a:off x="3332002" y="263578"/>
          <a:ext cx="882205" cy="882205"/>
        </a:xfrm>
        <a:prstGeom prst="round2DiagRect">
          <a:avLst>
            <a:gd name="adj1" fmla="val 29727"/>
            <a:gd name="adj2" fmla="val 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85DBCA77-D14B-4FD5-8D3A-BBEB5F7D32BD}">
      <dsp:nvSpPr>
        <dsp:cNvPr id="0" name=""/>
        <dsp:cNvSpPr/>
      </dsp:nvSpPr>
      <dsp:spPr>
        <a:xfrm>
          <a:off x="3609145" y="540721"/>
          <a:ext cx="327919" cy="327919"/>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548A6-1021-4A65-AE8C-CFC6BF85B656}">
      <dsp:nvSpPr>
        <dsp:cNvPr id="0" name=""/>
        <dsp:cNvSpPr/>
      </dsp:nvSpPr>
      <dsp:spPr>
        <a:xfrm>
          <a:off x="3304648" y="1168454"/>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3304648" y="1168454"/>
        <a:ext cx="936914" cy="374765"/>
      </dsp:txXfrm>
    </dsp:sp>
    <dsp:sp modelId="{3261830B-DFB6-4B9A-A61F-2F1E139AA6A0}">
      <dsp:nvSpPr>
        <dsp:cNvPr id="0" name=""/>
        <dsp:cNvSpPr/>
      </dsp:nvSpPr>
      <dsp:spPr>
        <a:xfrm>
          <a:off x="579817" y="1784512"/>
          <a:ext cx="882205" cy="882205"/>
        </a:xfrm>
        <a:prstGeom prst="round2DiagRect">
          <a:avLst>
            <a:gd name="adj1" fmla="val 29727"/>
            <a:gd name="adj2" fmla="val 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dsp:style>
    </dsp:sp>
    <dsp:sp modelId="{6D80FD3F-F43C-4568-BAE6-915618601588}">
      <dsp:nvSpPr>
        <dsp:cNvPr id="0" name=""/>
        <dsp:cNvSpPr/>
      </dsp:nvSpPr>
      <dsp:spPr>
        <a:xfrm>
          <a:off x="634955" y="2061655"/>
          <a:ext cx="771930" cy="32791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EC48E3-D5A2-43B5-97A2-3EA6E129ADF8}">
      <dsp:nvSpPr>
        <dsp:cNvPr id="0" name=""/>
        <dsp:cNvSpPr/>
      </dsp:nvSpPr>
      <dsp:spPr>
        <a:xfrm>
          <a:off x="552463" y="2689387"/>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552463" y="2689387"/>
        <a:ext cx="936914" cy="374765"/>
      </dsp:txXfrm>
    </dsp:sp>
    <dsp:sp modelId="{D53F0CB5-71B0-4455-B974-9C58DD23483B}">
      <dsp:nvSpPr>
        <dsp:cNvPr id="0" name=""/>
        <dsp:cNvSpPr/>
      </dsp:nvSpPr>
      <dsp:spPr>
        <a:xfrm>
          <a:off x="1680691" y="1784512"/>
          <a:ext cx="882205" cy="882205"/>
        </a:xfrm>
        <a:prstGeom prst="round2DiagRect">
          <a:avLst>
            <a:gd name="adj1" fmla="val 29727"/>
            <a:gd name="adj2" fmla="val 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dsp:style>
    </dsp:sp>
    <dsp:sp modelId="{167CE0EF-0041-41BD-900D-AAEB8E8D948B}">
      <dsp:nvSpPr>
        <dsp:cNvPr id="0" name=""/>
        <dsp:cNvSpPr/>
      </dsp:nvSpPr>
      <dsp:spPr>
        <a:xfrm>
          <a:off x="1863544" y="2061655"/>
          <a:ext cx="516500" cy="327919"/>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C4251E-CC49-4E5B-B2E8-F1105D9C4C24}">
      <dsp:nvSpPr>
        <dsp:cNvPr id="0" name=""/>
        <dsp:cNvSpPr/>
      </dsp:nvSpPr>
      <dsp:spPr>
        <a:xfrm>
          <a:off x="1653337" y="2689387"/>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1653337" y="2689387"/>
        <a:ext cx="936914" cy="374765"/>
      </dsp:txXfrm>
    </dsp:sp>
    <dsp:sp modelId="{020BBA38-35C3-478B-9DF4-A1998C06A8CE}">
      <dsp:nvSpPr>
        <dsp:cNvPr id="0" name=""/>
        <dsp:cNvSpPr/>
      </dsp:nvSpPr>
      <dsp:spPr>
        <a:xfrm>
          <a:off x="2781565" y="1784512"/>
          <a:ext cx="882205" cy="882205"/>
        </a:xfrm>
        <a:prstGeom prst="round2DiagRect">
          <a:avLst>
            <a:gd name="adj1" fmla="val 29727"/>
            <a:gd name="adj2" fmla="val 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7D7C4935-4113-4740-AEBB-DC4DD223D90C}">
      <dsp:nvSpPr>
        <dsp:cNvPr id="0" name=""/>
        <dsp:cNvSpPr/>
      </dsp:nvSpPr>
      <dsp:spPr>
        <a:xfrm>
          <a:off x="3003155" y="2006102"/>
          <a:ext cx="439025" cy="439025"/>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577ADE-A514-4B91-B077-5AC8E0CDE4E9}">
      <dsp:nvSpPr>
        <dsp:cNvPr id="0" name=""/>
        <dsp:cNvSpPr/>
      </dsp:nvSpPr>
      <dsp:spPr>
        <a:xfrm>
          <a:off x="2754211" y="2689387"/>
          <a:ext cx="936914" cy="37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endParaRPr lang="en-US" sz="2400" kern="1200"/>
        </a:p>
      </dsp:txBody>
      <dsp:txXfrm>
        <a:off x="2754211" y="2689387"/>
        <a:ext cx="936914" cy="374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23479-10FA-4576-B895-790C32D67F10}">
      <dsp:nvSpPr>
        <dsp:cNvPr id="0" name=""/>
        <dsp:cNvSpPr/>
      </dsp:nvSpPr>
      <dsp:spPr>
        <a:xfrm>
          <a:off x="1646159" y="644311"/>
          <a:ext cx="4294525" cy="4294525"/>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652334-887B-4864-AF9E-5D65913315F3}">
      <dsp:nvSpPr>
        <dsp:cNvPr id="0" name=""/>
        <dsp:cNvSpPr/>
      </dsp:nvSpPr>
      <dsp:spPr>
        <a:xfrm>
          <a:off x="1646159" y="644311"/>
          <a:ext cx="4294525" cy="4294525"/>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E45D2D-AE10-4A48-AFD8-1DB0F399491D}">
      <dsp:nvSpPr>
        <dsp:cNvPr id="0" name=""/>
        <dsp:cNvSpPr/>
      </dsp:nvSpPr>
      <dsp:spPr>
        <a:xfrm>
          <a:off x="1646159" y="644311"/>
          <a:ext cx="4294525" cy="4294525"/>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722D4C-D09F-469D-9E67-A3D8DA557AE8}">
      <dsp:nvSpPr>
        <dsp:cNvPr id="0" name=""/>
        <dsp:cNvSpPr/>
      </dsp:nvSpPr>
      <dsp:spPr>
        <a:xfrm>
          <a:off x="1646159" y="644311"/>
          <a:ext cx="4294525" cy="4294525"/>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FD049-CBA2-417F-BF7F-E9EB85529B78}">
      <dsp:nvSpPr>
        <dsp:cNvPr id="0" name=""/>
        <dsp:cNvSpPr/>
      </dsp:nvSpPr>
      <dsp:spPr>
        <a:xfrm>
          <a:off x="2804316" y="1802468"/>
          <a:ext cx="1978210" cy="1978210"/>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t>P1 - We are good Te Tiriti partners with Māori and with other stakeholders to guide all aspects of the data life cycle</a:t>
          </a:r>
        </a:p>
      </dsp:txBody>
      <dsp:txXfrm>
        <a:off x="3094018" y="2092170"/>
        <a:ext cx="1398806" cy="1398806"/>
      </dsp:txXfrm>
    </dsp:sp>
    <dsp:sp modelId="{146B3208-B617-4B15-86F8-BAFF5E4C061D}">
      <dsp:nvSpPr>
        <dsp:cNvPr id="0" name=""/>
        <dsp:cNvSpPr/>
      </dsp:nvSpPr>
      <dsp:spPr>
        <a:xfrm>
          <a:off x="3101048" y="1788"/>
          <a:ext cx="1384747" cy="1384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NZ" sz="1000" kern="1200" dirty="0"/>
            <a:t>P2 - We collect, manage and use data within ethical frameworks</a:t>
          </a:r>
        </a:p>
      </dsp:txBody>
      <dsp:txXfrm>
        <a:off x="3303840" y="204580"/>
        <a:ext cx="979163" cy="979163"/>
      </dsp:txXfrm>
    </dsp:sp>
    <dsp:sp modelId="{C06B05E3-AF4C-469C-83D7-BAF70611E3AC}">
      <dsp:nvSpPr>
        <dsp:cNvPr id="0" name=""/>
        <dsp:cNvSpPr/>
      </dsp:nvSpPr>
      <dsp:spPr>
        <a:xfrm>
          <a:off x="5198460" y="2099200"/>
          <a:ext cx="1384747" cy="1384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NZ" sz="1000" kern="1200" dirty="0"/>
            <a:t>P3 - We collect data for scientific endeavours</a:t>
          </a:r>
        </a:p>
      </dsp:txBody>
      <dsp:txXfrm>
        <a:off x="5401252" y="2301992"/>
        <a:ext cx="979163" cy="979163"/>
      </dsp:txXfrm>
    </dsp:sp>
    <dsp:sp modelId="{073BA6C0-82A6-4D39-86BC-E7ADA1FD5B3A}">
      <dsp:nvSpPr>
        <dsp:cNvPr id="0" name=""/>
        <dsp:cNvSpPr/>
      </dsp:nvSpPr>
      <dsp:spPr>
        <a:xfrm>
          <a:off x="3101048" y="4196612"/>
          <a:ext cx="1384747" cy="1384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NZ" sz="1100" kern="1200" dirty="0"/>
            <a:t>P4 - We collect, manage and use data within legal frameworks</a:t>
          </a:r>
        </a:p>
      </dsp:txBody>
      <dsp:txXfrm>
        <a:off x="3303840" y="4399404"/>
        <a:ext cx="979163" cy="979163"/>
      </dsp:txXfrm>
    </dsp:sp>
    <dsp:sp modelId="{274C53E9-861A-42D7-804B-B165C0A13DAD}">
      <dsp:nvSpPr>
        <dsp:cNvPr id="0" name=""/>
        <dsp:cNvSpPr/>
      </dsp:nvSpPr>
      <dsp:spPr>
        <a:xfrm>
          <a:off x="1003636" y="2099200"/>
          <a:ext cx="1384747" cy="1384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NZ" sz="1000" kern="1200" dirty="0"/>
            <a:t>P5 - We collect, manage, use and share data for the benefit of Aotearoa New Zealand</a:t>
          </a:r>
        </a:p>
      </dsp:txBody>
      <dsp:txXfrm>
        <a:off x="1206428" y="2301992"/>
        <a:ext cx="979163" cy="9791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798A2-B2C2-44CC-BFFE-A24E1616046D}">
      <dsp:nvSpPr>
        <dsp:cNvPr id="0" name=""/>
        <dsp:cNvSpPr/>
      </dsp:nvSpPr>
      <dsp:spPr>
        <a:xfrm>
          <a:off x="0" y="1621"/>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ADF096E-BE44-4CFA-853E-FD624BB32E96}">
      <dsp:nvSpPr>
        <dsp:cNvPr id="0" name=""/>
        <dsp:cNvSpPr/>
      </dsp:nvSpPr>
      <dsp:spPr>
        <a:xfrm>
          <a:off x="0" y="1621"/>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should be classified as Māori data,</a:t>
          </a:r>
        </a:p>
      </dsp:txBody>
      <dsp:txXfrm>
        <a:off x="0" y="1621"/>
        <a:ext cx="4243589" cy="552904"/>
      </dsp:txXfrm>
    </dsp:sp>
    <dsp:sp modelId="{30E95DD9-7F61-49F3-AC9E-6F24EDADDB76}">
      <dsp:nvSpPr>
        <dsp:cNvPr id="0" name=""/>
        <dsp:cNvSpPr/>
      </dsp:nvSpPr>
      <dsp:spPr>
        <a:xfrm>
          <a:off x="0" y="554525"/>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71D6C56-2BEC-433C-B30F-54EEEF9BAF7A}">
      <dsp:nvSpPr>
        <dsp:cNvPr id="0" name=""/>
        <dsp:cNvSpPr/>
      </dsp:nvSpPr>
      <dsp:spPr>
        <a:xfrm>
          <a:off x="0" y="554525"/>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is of special significance to specific Māori collectives</a:t>
          </a:r>
        </a:p>
      </dsp:txBody>
      <dsp:txXfrm>
        <a:off x="0" y="554525"/>
        <a:ext cx="4243589" cy="552904"/>
      </dsp:txXfrm>
    </dsp:sp>
    <dsp:sp modelId="{81EE7112-5DE3-4D24-9DC8-252880B298F9}">
      <dsp:nvSpPr>
        <dsp:cNvPr id="0" name=""/>
        <dsp:cNvSpPr/>
      </dsp:nvSpPr>
      <dsp:spPr>
        <a:xfrm>
          <a:off x="0" y="1107429"/>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8CC8EA2-B2BF-4D2D-AEA5-619F5EF160DA}">
      <dsp:nvSpPr>
        <dsp:cNvPr id="0" name=""/>
        <dsp:cNvSpPr/>
      </dsp:nvSpPr>
      <dsp:spPr>
        <a:xfrm>
          <a:off x="0" y="1107429"/>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is for Māori, about Māori, by Māori </a:t>
          </a:r>
        </a:p>
      </dsp:txBody>
      <dsp:txXfrm>
        <a:off x="0" y="1107429"/>
        <a:ext cx="4243589" cy="552904"/>
      </dsp:txXfrm>
    </dsp:sp>
    <dsp:sp modelId="{456A7D36-D430-4A8C-BD64-A5B724E86175}">
      <dsp:nvSpPr>
        <dsp:cNvPr id="0" name=""/>
        <dsp:cNvSpPr/>
      </dsp:nvSpPr>
      <dsp:spPr>
        <a:xfrm>
          <a:off x="0" y="1660333"/>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235C884-78B5-4BD6-8B64-C2854C9DEC8A}">
      <dsp:nvSpPr>
        <dsp:cNvPr id="0" name=""/>
        <dsp:cNvSpPr/>
      </dsp:nvSpPr>
      <dsp:spPr>
        <a:xfrm>
          <a:off x="0" y="1660334"/>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requires special legal or extralegal protections</a:t>
          </a:r>
        </a:p>
      </dsp:txBody>
      <dsp:txXfrm>
        <a:off x="0" y="1660334"/>
        <a:ext cx="4243589" cy="552904"/>
      </dsp:txXfrm>
    </dsp:sp>
    <dsp:sp modelId="{2BB4D8A9-1AB6-4FD1-B02C-1D2B0ED3D5A6}">
      <dsp:nvSpPr>
        <dsp:cNvPr id="0" name=""/>
        <dsp:cNvSpPr/>
      </dsp:nvSpPr>
      <dsp:spPr>
        <a:xfrm>
          <a:off x="0" y="2213238"/>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D3AC16D-75DE-4F4B-B22A-895F59CEEF43}">
      <dsp:nvSpPr>
        <dsp:cNvPr id="0" name=""/>
        <dsp:cNvSpPr/>
      </dsp:nvSpPr>
      <dsp:spPr>
        <a:xfrm>
          <a:off x="0" y="2213238"/>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can generate economic opportunities (e.g., </a:t>
          </a:r>
          <a:r>
            <a:rPr lang="en-US" sz="1500" kern="1200" dirty="0" err="1"/>
            <a:t>commercialisation</a:t>
          </a:r>
          <a:r>
            <a:rPr lang="en-US" sz="1500" kern="1200" dirty="0"/>
            <a:t>) </a:t>
          </a:r>
        </a:p>
      </dsp:txBody>
      <dsp:txXfrm>
        <a:off x="0" y="2213238"/>
        <a:ext cx="4243589" cy="552904"/>
      </dsp:txXfrm>
    </dsp:sp>
    <dsp:sp modelId="{91974839-5A69-4FED-AD19-08A8D63099E6}">
      <dsp:nvSpPr>
        <dsp:cNvPr id="0" name=""/>
        <dsp:cNvSpPr/>
      </dsp:nvSpPr>
      <dsp:spPr>
        <a:xfrm>
          <a:off x="0" y="2766142"/>
          <a:ext cx="424358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27A5C0-DE14-4192-AFA7-2399DFCDE0CC}">
      <dsp:nvSpPr>
        <dsp:cNvPr id="0" name=""/>
        <dsp:cNvSpPr/>
      </dsp:nvSpPr>
      <dsp:spPr>
        <a:xfrm>
          <a:off x="0" y="2766142"/>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is sensitive because, if disclosed or misused, has a greater risk of resulting in harm</a:t>
          </a:r>
        </a:p>
      </dsp:txBody>
      <dsp:txXfrm>
        <a:off x="0" y="2766142"/>
        <a:ext cx="4243589" cy="55290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9T00:02:35.923"/>
    </inkml:context>
    <inkml:brush xml:id="br0">
      <inkml:brushProperty name="width" value="0.05" units="cm"/>
      <inkml:brushProperty name="height" value="0.05" units="cm"/>
      <inkml:brushProperty name="color" value="#008C3A"/>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9T00:02:39.120"/>
    </inkml:context>
    <inkml:brush xml:id="br0">
      <inkml:brushProperty name="width" value="0.05" units="cm"/>
      <inkml:brushProperty name="height" value="0.05" units="cm"/>
      <inkml:brushProperty name="color" value="#008C3A"/>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09A81-FE5C-49A2-A5E4-78B24AD2AA38}" type="datetimeFigureOut">
              <a:rPr lang="en-NZ" smtClean="0"/>
              <a:t>29/11/2023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7ACE7-8A81-42C9-B3B9-2DCB148B3A84}" type="slidenum">
              <a:rPr lang="en-NZ" smtClean="0"/>
              <a:t>‹#›</a:t>
            </a:fld>
            <a:endParaRPr lang="en-NZ"/>
          </a:p>
        </p:txBody>
      </p:sp>
    </p:spTree>
    <p:extLst>
      <p:ext uri="{BB962C8B-B14F-4D97-AF65-F5344CB8AC3E}">
        <p14:creationId xmlns:p14="http://schemas.microsoft.com/office/powerpoint/2010/main" val="2741393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8467C42-05EA-421A-93E6-F17A40F180C7}" type="slidenum">
              <a:rPr lang="en-NZ" smtClean="0"/>
              <a:t>1</a:t>
            </a:fld>
            <a:endParaRPr lang="en-NZ"/>
          </a:p>
        </p:txBody>
      </p:sp>
    </p:spTree>
    <p:extLst>
      <p:ext uri="{BB962C8B-B14F-4D97-AF65-F5344CB8AC3E}">
        <p14:creationId xmlns:p14="http://schemas.microsoft.com/office/powerpoint/2010/main" val="37948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defRPr cap="all"/>
            </a:pPr>
            <a:r>
              <a:rPr lang="en-US" dirty="0"/>
              <a:t>2018 Ramona Radford –  Māori Relationships Manager at Scion contributed to MBIE data platform bidding workshop stood up and talked about WAI262 and why it was important</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Linley Jesson went back to PFR and got some internal SSIF funding to do an audit of processes around Māori data in PFR</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Nauman Maqbool in </a:t>
            </a:r>
            <a:r>
              <a:rPr lang="en-US" dirty="0" err="1"/>
              <a:t>AgR</a:t>
            </a:r>
            <a:r>
              <a:rPr lang="en-US" dirty="0"/>
              <a:t> developed data governance principles document which left ample space for inclusion of </a:t>
            </a:r>
            <a:r>
              <a:rPr lang="en-US" dirty="0" err="1"/>
              <a:t>pirnciples</a:t>
            </a:r>
            <a:r>
              <a:rPr lang="en-US" dirty="0"/>
              <a:t> as they developed</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In Manaaki Whenua have a Māori Data Governance Group</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key players in other CRI’s leading out initiatives… e.g. </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NIWA, GNS also active in setting up NEDC</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Then Linley decided to go big with Stacey’s support ultimately got pan CRI buy-in and sponsorship through </a:t>
            </a:r>
            <a:r>
              <a:rPr lang="en-US" dirty="0" err="1"/>
              <a:t>Te</a:t>
            </a:r>
            <a:r>
              <a:rPr lang="en-US" dirty="0"/>
              <a:t> Ara </a:t>
            </a:r>
            <a:r>
              <a:rPr lang="en-US" dirty="0" err="1"/>
              <a:t>Pūtaiao</a:t>
            </a:r>
            <a:r>
              <a:rPr lang="en-US" dirty="0"/>
              <a:t> (</a:t>
            </a:r>
            <a:r>
              <a:rPr lang="en-US" noProof="0" dirty="0"/>
              <a:t>directors of the </a:t>
            </a:r>
            <a:r>
              <a:rPr lang="en-US" noProof="0" dirty="0" err="1"/>
              <a:t>Maori</a:t>
            </a:r>
            <a:r>
              <a:rPr lang="en-US" noProof="0" dirty="0"/>
              <a:t> research and partnerships departments across all the CRI’s</a:t>
            </a:r>
            <a:r>
              <a:rPr lang="en-US" dirty="0"/>
              <a:t>) – pan-CRI </a:t>
            </a:r>
            <a:r>
              <a:rPr lang="en-US" dirty="0" err="1"/>
              <a:t>Maori</a:t>
            </a:r>
            <a:r>
              <a:rPr lang="en-US" dirty="0"/>
              <a:t> Data governance working group really got going ~2021</a:t>
            </a:r>
          </a:p>
          <a:p>
            <a:pPr marL="0" marR="0" lvl="0" indent="0" algn="l" defTabSz="914400" rtl="0" eaLnBrk="1" fontAlgn="auto" latinLnBrk="0" hangingPunct="1">
              <a:lnSpc>
                <a:spcPct val="100000"/>
              </a:lnSpc>
              <a:spcBef>
                <a:spcPts val="0"/>
              </a:spcBef>
              <a:spcAft>
                <a:spcPts val="0"/>
              </a:spcAft>
              <a:buClrTx/>
              <a:buSzTx/>
              <a:buFontTx/>
              <a:buNone/>
              <a:tabLst/>
              <a:defRPr cap="all"/>
            </a:pPr>
            <a:r>
              <a:rPr lang="en-US" dirty="0"/>
              <a:t>Although initially made up of data managers and </a:t>
            </a:r>
            <a:r>
              <a:rPr lang="en-US" dirty="0" err="1"/>
              <a:t>scienctists</a:t>
            </a:r>
            <a:r>
              <a:rPr lang="en-US" dirty="0"/>
              <a:t>, over time this has evolved, and the </a:t>
            </a:r>
            <a:r>
              <a:rPr lang="en-US" noProof="0" dirty="0"/>
              <a:t>working group now consists of data users, data managers, </a:t>
            </a:r>
            <a:r>
              <a:rPr lang="en-US" noProof="0" dirty="0" err="1"/>
              <a:t>Maori</a:t>
            </a:r>
            <a:r>
              <a:rPr lang="en-US" noProof="0" dirty="0"/>
              <a:t> researchers, and </a:t>
            </a:r>
            <a:r>
              <a:rPr lang="en-US" noProof="0" dirty="0" err="1"/>
              <a:t>Maori</a:t>
            </a:r>
            <a:r>
              <a:rPr lang="en-US" noProof="0" dirty="0"/>
              <a:t> engagement managers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cap="all"/>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cap="all"/>
            </a:pPr>
            <a:endParaRPr lang="en-US" dirty="0"/>
          </a:p>
        </p:txBody>
      </p:sp>
      <p:sp>
        <p:nvSpPr>
          <p:cNvPr id="4" name="Slide Number Placeholder 3"/>
          <p:cNvSpPr>
            <a:spLocks noGrp="1"/>
          </p:cNvSpPr>
          <p:nvPr>
            <p:ph type="sldNum" sz="quarter" idx="5"/>
          </p:nvPr>
        </p:nvSpPr>
        <p:spPr/>
        <p:txBody>
          <a:bodyPr/>
          <a:lstStyle/>
          <a:p>
            <a:fld id="{259F9006-CF95-DB4F-84D4-DB2E02F1BCE3}" type="slidenum">
              <a:rPr lang="en-NZ" smtClean="0"/>
              <a:t>10</a:t>
            </a:fld>
            <a:endParaRPr lang="en-NZ" dirty="0"/>
          </a:p>
        </p:txBody>
      </p:sp>
    </p:spTree>
    <p:extLst>
      <p:ext uri="{BB962C8B-B14F-4D97-AF65-F5344CB8AC3E}">
        <p14:creationId xmlns:p14="http://schemas.microsoft.com/office/powerpoint/2010/main" val="2781493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 these principles have been tested with broader CRI community who are interested in taonga data</a:t>
            </a:r>
          </a:p>
          <a:p>
            <a:r>
              <a:rPr lang="en-US" noProof="0" dirty="0"/>
              <a:t>- ratified by </a:t>
            </a:r>
            <a:r>
              <a:rPr lang="en-US" noProof="0" dirty="0" err="1"/>
              <a:t>Te</a:t>
            </a:r>
            <a:r>
              <a:rPr lang="en-US" noProof="0" dirty="0"/>
              <a:t> Ara </a:t>
            </a:r>
            <a:r>
              <a:rPr lang="en-US" noProof="0" dirty="0" err="1"/>
              <a:t>Putaiao</a:t>
            </a:r>
            <a:r>
              <a:rPr lang="en-US" noProof="0" dirty="0"/>
              <a:t> October 2023</a:t>
            </a:r>
            <a:endParaRPr lang="en-NZ" noProof="0" dirty="0"/>
          </a:p>
        </p:txBody>
      </p:sp>
      <p:sp>
        <p:nvSpPr>
          <p:cNvPr id="4" name="Slide Number Placeholder 3"/>
          <p:cNvSpPr>
            <a:spLocks noGrp="1"/>
          </p:cNvSpPr>
          <p:nvPr>
            <p:ph type="sldNum" sz="quarter" idx="5"/>
          </p:nvPr>
        </p:nvSpPr>
        <p:spPr/>
        <p:txBody>
          <a:bodyPr/>
          <a:lstStyle/>
          <a:p>
            <a:fld id="{259F9006-CF95-DB4F-84D4-DB2E02F1BCE3}" type="slidenum">
              <a:rPr lang="en-US" smtClean="0"/>
              <a:t>11</a:t>
            </a:fld>
            <a:endParaRPr lang="en-US" dirty="0"/>
          </a:p>
        </p:txBody>
      </p:sp>
    </p:spTree>
    <p:extLst>
      <p:ext uri="{BB962C8B-B14F-4D97-AF65-F5344CB8AC3E}">
        <p14:creationId xmlns:p14="http://schemas.microsoft.com/office/powerpoint/2010/main" val="313180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Māori data classification framework is urgently needed, rather than a series of ad hoc, disconnected </a:t>
            </a:r>
            <a:r>
              <a:rPr lang="en-US" sz="1200" dirty="0" err="1"/>
              <a:t>organisational</a:t>
            </a:r>
            <a:r>
              <a:rPr lang="en-US" sz="1200" dirty="0"/>
              <a:t> decisions and practices. Such a classification should </a:t>
            </a:r>
            <a:r>
              <a:rPr lang="en-US" sz="1200" dirty="0" err="1"/>
              <a:t>prioritise</a:t>
            </a:r>
            <a:r>
              <a:rPr lang="en-US" sz="1200" dirty="0"/>
              <a:t> Māori values and tikanga (e.g., </a:t>
            </a:r>
            <a:r>
              <a:rPr lang="en-US" sz="1200" dirty="0" err="1"/>
              <a:t>tapu</a:t>
            </a:r>
            <a:r>
              <a:rPr lang="en-US" sz="1200" dirty="0"/>
              <a:t>, </a:t>
            </a:r>
            <a:r>
              <a:rPr lang="en-US" sz="1200" dirty="0" err="1"/>
              <a:t>noa</a:t>
            </a:r>
            <a:r>
              <a:rPr lang="en-US" sz="1200" dirty="0"/>
              <a:t>, mana, </a:t>
            </a:r>
            <a:r>
              <a:rPr lang="en-US" sz="1200" dirty="0" err="1"/>
              <a:t>hau</a:t>
            </a:r>
            <a:r>
              <a:rPr lang="en-US" sz="1200" dirty="0"/>
              <a:t>, mauri) and relational ways of thinking about data, and be Māori-led and designed. It is critical to know which data:</a:t>
            </a:r>
          </a:p>
          <a:p>
            <a:endParaRPr lang="en-US" dirty="0"/>
          </a:p>
          <a:p>
            <a:endParaRPr lang="en-US" dirty="0"/>
          </a:p>
          <a:p>
            <a:endParaRPr lang="en-US" dirty="0"/>
          </a:p>
          <a:p>
            <a:r>
              <a:rPr lang="en-US" dirty="0"/>
              <a:t>For stats </a:t>
            </a:r>
            <a:r>
              <a:rPr lang="en-US" dirty="0" err="1"/>
              <a:t>nz</a:t>
            </a:r>
            <a:r>
              <a:rPr lang="en-US" dirty="0"/>
              <a:t>, </a:t>
            </a:r>
            <a:r>
              <a:rPr lang="en-US" dirty="0" err="1"/>
              <a:t>pou</a:t>
            </a:r>
            <a:r>
              <a:rPr lang="en-US" dirty="0"/>
              <a:t> 8 is the priority…. Summary of stats </a:t>
            </a:r>
            <a:r>
              <a:rPr lang="en-US" dirty="0" err="1"/>
              <a:t>nz</a:t>
            </a:r>
            <a:r>
              <a:rPr lang="en-US" dirty="0"/>
              <a:t> priorities.  They are encouraging agencies to do this work too. </a:t>
            </a: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PFR is not a Crown agency (hence why we have to enter contracts when dealing with Crown agencies such as MFAT or MPI),  PFR is not </a:t>
            </a:r>
            <a:r>
              <a:rPr lang="en-NZ"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ipso facto</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bound by the legal obligations of the Crown, such as the need to comply with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Tiriti</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Waitangi.   Nor is PFR legally bound to comply with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Tiriti</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Waitangi by virtue of the Crown Research Institutes Act 1992 (except in relation to property transfers) or the Crown Entities Act 2004.</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Although PFR is under no legal obligation to comply with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Tiriti</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Waitangi, I note, however, that the Annual Letter of Expectations for 2023/24 received from our shareholding minister, The Honourable Doctor Ayesha </a:t>
            </a:r>
            <a:r>
              <a:rPr lang="en-N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Verrall</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does contain the following direction:</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NZ"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 is expected that entities will: ….. Give effect to </a:t>
            </a:r>
            <a:r>
              <a:rPr lang="en-NZ"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a:t>
            </a:r>
            <a:r>
              <a:rPr lang="en-NZ"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NZ" sz="1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Tiriti</a:t>
            </a:r>
            <a:r>
              <a:rPr lang="en-NZ"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Waitangi obligations and expectations, …”.</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Whilst a shareholding minister’s expectations do not amount to legal obligations, they are backed up by the power of the majority shareholder to dismiss any or all PFR’s directors.   In this regard I note that “Minister dismisses the board” is classified as a “</a:t>
            </a:r>
            <a:r>
              <a:rPr lang="en-NZ"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Catastrophic</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consequence in the PFR Risk Framework and so anything that could trigger such a dismissal would warrant careful consideration by PFR management.</a:t>
            </a:r>
            <a:endParaRPr lang="en-NZ"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endParaRPr lang="en-US" dirty="0"/>
          </a:p>
          <a:p>
            <a:endParaRPr lang="en-NZ" dirty="0"/>
          </a:p>
        </p:txBody>
      </p:sp>
      <p:sp>
        <p:nvSpPr>
          <p:cNvPr id="4" name="Slide Number Placeholder 3"/>
          <p:cNvSpPr>
            <a:spLocks noGrp="1"/>
          </p:cNvSpPr>
          <p:nvPr>
            <p:ph type="sldNum" sz="quarter" idx="5"/>
          </p:nvPr>
        </p:nvSpPr>
        <p:spPr/>
        <p:txBody>
          <a:bodyPr/>
          <a:lstStyle/>
          <a:p>
            <a:fld id="{259F9006-CF95-DB4F-84D4-DB2E02F1BCE3}" type="slidenum">
              <a:rPr lang="en-NZ" smtClean="0"/>
              <a:t>12</a:t>
            </a:fld>
            <a:endParaRPr lang="en-NZ" dirty="0"/>
          </a:p>
        </p:txBody>
      </p:sp>
    </p:spTree>
    <p:extLst>
      <p:ext uri="{BB962C8B-B14F-4D97-AF65-F5344CB8AC3E}">
        <p14:creationId xmlns:p14="http://schemas.microsoft.com/office/powerpoint/2010/main" val="212169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Technologies and data</a:t>
            </a:r>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13</a:t>
            </a:fld>
            <a:endParaRPr lang="en-NZ"/>
          </a:p>
        </p:txBody>
      </p:sp>
    </p:spTree>
    <p:extLst>
      <p:ext uri="{BB962C8B-B14F-4D97-AF65-F5344CB8AC3E}">
        <p14:creationId xmlns:p14="http://schemas.microsoft.com/office/powerpoint/2010/main" val="1615916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p>
          <a:p>
            <a:r>
              <a:rPr lang="en-US" dirty="0"/>
              <a:t>- often on intensive primary sector </a:t>
            </a:r>
            <a:r>
              <a:rPr lang="en-US" dirty="0" err="1"/>
              <a:t>usecases</a:t>
            </a:r>
            <a:endParaRPr lang="en-US" dirty="0"/>
          </a:p>
          <a:p>
            <a:r>
              <a:rPr lang="en-US" dirty="0"/>
              <a:t>- smaller scale</a:t>
            </a:r>
          </a:p>
          <a:p>
            <a:r>
              <a:rPr lang="en-US" dirty="0"/>
              <a:t>- What is the value proposition for sheep/beef sector?</a:t>
            </a:r>
            <a:endParaRPr lang="en-NZ" dirty="0"/>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14</a:t>
            </a:fld>
            <a:endParaRPr lang="en-NZ"/>
          </a:p>
        </p:txBody>
      </p:sp>
    </p:spTree>
    <p:extLst>
      <p:ext uri="{BB962C8B-B14F-4D97-AF65-F5344CB8AC3E}">
        <p14:creationId xmlns:p14="http://schemas.microsoft.com/office/powerpoint/2010/main" val="339751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by doing, </a:t>
            </a:r>
            <a:r>
              <a:rPr lang="en-US" dirty="0" err="1"/>
              <a:t>waipori</a:t>
            </a:r>
            <a:r>
              <a:rPr lang="en-US" dirty="0"/>
              <a:t> virtual fencing project</a:t>
            </a:r>
          </a:p>
          <a:p>
            <a:endParaRPr lang="en-US" dirty="0"/>
          </a:p>
          <a:p>
            <a:r>
              <a:rPr lang="en-US" dirty="0"/>
              <a:t>- tech providers run the gamut of farmer focused/solutions to tech companies wanting to hold data to make money to </a:t>
            </a:r>
            <a:r>
              <a:rPr lang="en-US" dirty="0" err="1"/>
              <a:t>entrepeuneurs</a:t>
            </a:r>
            <a:r>
              <a:rPr lang="en-US" dirty="0"/>
              <a:t> in it for </a:t>
            </a:r>
            <a:r>
              <a:rPr lang="en-US" dirty="0" err="1"/>
              <a:t>profi</a:t>
            </a:r>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15</a:t>
            </a:fld>
            <a:endParaRPr lang="en-NZ"/>
          </a:p>
        </p:txBody>
      </p:sp>
    </p:spTree>
    <p:extLst>
      <p:ext uri="{BB962C8B-B14F-4D97-AF65-F5344CB8AC3E}">
        <p14:creationId xmlns:p14="http://schemas.microsoft.com/office/powerpoint/2010/main" val="94337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What is else is happening?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How can there be a ‘social </a:t>
            </a:r>
            <a:r>
              <a:rPr lang="en-US" sz="1200" dirty="0" err="1">
                <a:highlight>
                  <a:srgbClr val="FFFF00"/>
                </a:highlight>
              </a:rPr>
              <a:t>licence</a:t>
            </a:r>
            <a:r>
              <a:rPr lang="en-US" sz="1200" dirty="0">
                <a:highlight>
                  <a:srgbClr val="FFFF00"/>
                </a:highlight>
              </a:rPr>
              <a:t> to practice’ in a space where many of us feel like we are missing something?</a:t>
            </a:r>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16</a:t>
            </a:fld>
            <a:endParaRPr lang="en-NZ"/>
          </a:p>
        </p:txBody>
      </p:sp>
    </p:spTree>
    <p:extLst>
      <p:ext uri="{BB962C8B-B14F-4D97-AF65-F5344CB8AC3E}">
        <p14:creationId xmlns:p14="http://schemas.microsoft.com/office/powerpoint/2010/main" val="2739646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00FF00"/>
                </a:highlight>
              </a:rPr>
              <a:t>Relationships underpin smooth transitions through the stages </a:t>
            </a:r>
            <a:endParaRPr lang="en-NZ" sz="1200" dirty="0">
              <a:highlight>
                <a:srgbClr val="00FF00"/>
              </a:highlight>
              <a:latin typeface="Calibri"/>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highlight>
                  <a:srgbClr val="00FF00"/>
                </a:highlight>
                <a:latin typeface="Calibri"/>
                <a:cs typeface="Arial"/>
              </a:rPr>
              <a:t>through providing a checklist of ethical, technical, &amp;  legal steps</a:t>
            </a:r>
          </a:p>
          <a:p>
            <a:endParaRPr lang="en-NZ" dirty="0"/>
          </a:p>
          <a:p>
            <a:pPr marL="285750" indent="-285750">
              <a:buFont typeface="Arial" panose="020B0604020202020204" pitchFamily="34" charset="0"/>
              <a:buChar char="•"/>
            </a:pPr>
            <a:r>
              <a:rPr lang="en-NZ" sz="1200" dirty="0">
                <a:highlight>
                  <a:srgbClr val="00FF00"/>
                </a:highlight>
                <a:latin typeface="Calibri"/>
                <a:cs typeface="Arial"/>
              </a:rPr>
              <a:t>Explicitly defines, </a:t>
            </a:r>
            <a:r>
              <a:rPr lang="en-NZ" sz="1200" b="1" dirty="0">
                <a:highlight>
                  <a:srgbClr val="00FF00"/>
                </a:highlight>
                <a:latin typeface="Calibri"/>
                <a:cs typeface="Arial"/>
              </a:rPr>
              <a:t>and keeps safe, ALL </a:t>
            </a:r>
            <a:r>
              <a:rPr lang="en-NZ" sz="1200" dirty="0">
                <a:highlight>
                  <a:srgbClr val="00FF00"/>
                </a:highlight>
                <a:latin typeface="Calibri"/>
                <a:cs typeface="Arial"/>
              </a:rPr>
              <a:t>citizens involved in data throughout the process</a:t>
            </a:r>
          </a:p>
          <a:p>
            <a:pPr marL="285750" indent="-285750">
              <a:buFont typeface="Arial" panose="020B0604020202020204" pitchFamily="34" charset="0"/>
              <a:buChar char="•"/>
            </a:pPr>
            <a:r>
              <a:rPr lang="en-NZ" sz="1200" dirty="0">
                <a:highlight>
                  <a:srgbClr val="00FF00"/>
                </a:highlight>
                <a:latin typeface="Calibri"/>
                <a:cs typeface="Arial"/>
              </a:rPr>
              <a:t>Engaged citizens able to see when, where, what and why actions are taken</a:t>
            </a:r>
          </a:p>
          <a:p>
            <a:endParaRPr lang="en-US" dirty="0"/>
          </a:p>
          <a:p>
            <a:endParaRPr lang="en-US" dirty="0"/>
          </a:p>
          <a:p>
            <a:endParaRPr lang="en-US" dirty="0"/>
          </a:p>
          <a:p>
            <a:endParaRPr lang="en-US" dirty="0"/>
          </a:p>
          <a:p>
            <a:r>
              <a:rPr lang="en-US" dirty="0"/>
              <a:t>Think about how we can manage this -&gt; not just the way that IBM manages the lifecycle;  if we think about objectives around</a:t>
            </a:r>
          </a:p>
          <a:p>
            <a:r>
              <a:rPr lang="en-US" dirty="0">
                <a:highlight>
                  <a:srgbClr val="00FF00"/>
                </a:highlight>
              </a:rPr>
              <a:t>- Address some of the technical and social barriers to adoption </a:t>
            </a:r>
          </a:p>
          <a:p>
            <a:r>
              <a:rPr lang="en-US" dirty="0">
                <a:highlight>
                  <a:srgbClr val="00FF00"/>
                </a:highlight>
              </a:rPr>
              <a:t>- Strategic cultural and business partnerships</a:t>
            </a:r>
          </a:p>
          <a:p>
            <a:r>
              <a:rPr lang="en-NZ" dirty="0"/>
              <a:t>- The role of relationships during that lifecycle becomes emergent, which is why the transdisciplinary nature of the project enabled novel discovery – completion of the ‘task’ is relatively trivial (doable), the challenge is in that output actually adding value to ALL the citizens needs’ and reality.</a:t>
            </a:r>
            <a:br>
              <a:rPr lang="en-NZ" dirty="0"/>
            </a:br>
            <a:endParaRPr lang="en-NZ" dirty="0"/>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17</a:t>
            </a:fld>
            <a:endParaRPr lang="en-NZ"/>
          </a:p>
        </p:txBody>
      </p:sp>
    </p:spTree>
    <p:extLst>
      <p:ext uri="{BB962C8B-B14F-4D97-AF65-F5344CB8AC3E}">
        <p14:creationId xmlns:p14="http://schemas.microsoft.com/office/powerpoint/2010/main" val="3747046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18</a:t>
            </a:fld>
            <a:endParaRPr lang="en-NZ"/>
          </a:p>
        </p:txBody>
      </p:sp>
    </p:spTree>
    <p:extLst>
      <p:ext uri="{BB962C8B-B14F-4D97-AF65-F5344CB8AC3E}">
        <p14:creationId xmlns:p14="http://schemas.microsoft.com/office/powerpoint/2010/main" val="4201081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19</a:t>
            </a:fld>
            <a:endParaRPr lang="en-NZ"/>
          </a:p>
        </p:txBody>
      </p:sp>
    </p:spTree>
    <p:extLst>
      <p:ext uri="{BB962C8B-B14F-4D97-AF65-F5344CB8AC3E}">
        <p14:creationId xmlns:p14="http://schemas.microsoft.com/office/powerpoint/2010/main" val="345650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Acknowledging those here in the room today</a:t>
            </a:r>
          </a:p>
          <a:p>
            <a:r>
              <a:rPr lang="en-US" dirty="0"/>
              <a:t>- Mana Whenua, the local people, Ngati Kawa</a:t>
            </a:r>
          </a:p>
          <a:p>
            <a:r>
              <a:rPr lang="en-US" dirty="0"/>
              <a:t>- </a:t>
            </a:r>
            <a:r>
              <a:rPr lang="en-US" dirty="0" err="1"/>
              <a:t>AgResearch’s</a:t>
            </a:r>
            <a:r>
              <a:rPr lang="en-US" dirty="0"/>
              <a:t> partner </a:t>
            </a:r>
            <a:r>
              <a:rPr lang="en-US" dirty="0" err="1"/>
              <a:t>Te</a:t>
            </a:r>
            <a:r>
              <a:rPr lang="en-US" dirty="0"/>
              <a:t> Pu </a:t>
            </a:r>
            <a:r>
              <a:rPr lang="en-US" dirty="0" err="1"/>
              <a:t>Oranga</a:t>
            </a:r>
            <a:r>
              <a:rPr lang="en-US" dirty="0"/>
              <a:t> Whenua, Lisa</a:t>
            </a:r>
          </a:p>
          <a:p>
            <a:endParaRPr lang="en-US" dirty="0"/>
          </a:p>
          <a:p>
            <a:r>
              <a:rPr lang="en-US" dirty="0"/>
              <a:t>- Lisa has discussed tikanga, what good practice looks like, my focus today is really digging into pieces of work done to attempt to </a:t>
            </a:r>
            <a:r>
              <a:rPr lang="en-US" dirty="0" err="1"/>
              <a:t>procedularise</a:t>
            </a:r>
            <a:r>
              <a:rPr lang="en-US" dirty="0"/>
              <a:t> these MDS principles in primarily non-</a:t>
            </a:r>
            <a:r>
              <a:rPr lang="en-US" dirty="0" err="1"/>
              <a:t>maori</a:t>
            </a:r>
            <a:r>
              <a:rPr lang="en-US" dirty="0"/>
              <a:t> environments; i.e. the crown research institutes.</a:t>
            </a:r>
          </a:p>
          <a:p>
            <a:r>
              <a:rPr lang="en-US" dirty="0"/>
              <a:t>- the focus is very much going to be on some work that I’ve done with lisa on describing concrete, actionable best practices during the data lifecycle, and I will also discuss on Linley Jesson’s behalf a significant piece of work that she has led in developing a shared set of principles for the 7 CRI’s</a:t>
            </a:r>
          </a:p>
        </p:txBody>
      </p:sp>
      <p:sp>
        <p:nvSpPr>
          <p:cNvPr id="4" name="Slide Number Placeholder 3"/>
          <p:cNvSpPr>
            <a:spLocks noGrp="1"/>
          </p:cNvSpPr>
          <p:nvPr>
            <p:ph type="sldNum" sz="quarter" idx="5"/>
          </p:nvPr>
        </p:nvSpPr>
        <p:spPr/>
        <p:txBody>
          <a:bodyPr/>
          <a:lstStyle/>
          <a:p>
            <a:fld id="{8357ACE7-8A81-42C9-B3B9-2DCB148B3A84}" type="slidenum">
              <a:rPr lang="en-NZ" smtClean="0"/>
              <a:t>2</a:t>
            </a:fld>
            <a:endParaRPr lang="en-NZ"/>
          </a:p>
        </p:txBody>
      </p:sp>
    </p:spTree>
    <p:extLst>
      <p:ext uri="{BB962C8B-B14F-4D97-AF65-F5344CB8AC3E}">
        <p14:creationId xmlns:p14="http://schemas.microsoft.com/office/powerpoint/2010/main" val="759261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20</a:t>
            </a:fld>
            <a:endParaRPr lang="en-NZ"/>
          </a:p>
        </p:txBody>
      </p:sp>
    </p:spTree>
    <p:extLst>
      <p:ext uri="{BB962C8B-B14F-4D97-AF65-F5344CB8AC3E}">
        <p14:creationId xmlns:p14="http://schemas.microsoft.com/office/powerpoint/2010/main" val="612874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awareness is everyone’s responsibility and</a:t>
            </a:r>
          </a:p>
          <a:p>
            <a:r>
              <a:rPr lang="en-US" sz="1200" dirty="0"/>
              <a:t>Data ethics is everyone’s concern</a:t>
            </a:r>
          </a:p>
          <a:p>
            <a:r>
              <a:rPr lang="en-US" sz="1200" dirty="0"/>
              <a:t>Return to Dr Tahu </a:t>
            </a:r>
            <a:r>
              <a:rPr lang="en-US" sz="1200" dirty="0" err="1"/>
              <a:t>Kukutai</a:t>
            </a:r>
            <a:r>
              <a:rPr lang="en-US" sz="1200" dirty="0"/>
              <a:t>… “we need new ways of thinking about data…. And Mātauranga Māori and other indigenous knowledge systems provide a foundation for this”</a:t>
            </a:r>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21</a:t>
            </a:fld>
            <a:endParaRPr lang="en-NZ"/>
          </a:p>
        </p:txBody>
      </p:sp>
    </p:spTree>
    <p:extLst>
      <p:ext uri="{BB962C8B-B14F-4D97-AF65-F5344CB8AC3E}">
        <p14:creationId xmlns:p14="http://schemas.microsoft.com/office/powerpoint/2010/main" val="155216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8467C42-05EA-421A-93E6-F17A40F180C7}" type="slidenum">
              <a:rPr lang="en-NZ" smtClean="0"/>
              <a:t>22</a:t>
            </a:fld>
            <a:endParaRPr lang="en-NZ"/>
          </a:p>
        </p:txBody>
      </p:sp>
    </p:spTree>
    <p:extLst>
      <p:ext uri="{BB962C8B-B14F-4D97-AF65-F5344CB8AC3E}">
        <p14:creationId xmlns:p14="http://schemas.microsoft.com/office/powerpoint/2010/main" val="376033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8467C42-05EA-421A-93E6-F17A40F180C7}" type="slidenum">
              <a:rPr lang="en-NZ" smtClean="0"/>
              <a:t>23</a:t>
            </a:fld>
            <a:endParaRPr lang="en-NZ"/>
          </a:p>
        </p:txBody>
      </p:sp>
    </p:spTree>
    <p:extLst>
      <p:ext uri="{BB962C8B-B14F-4D97-AF65-F5344CB8AC3E}">
        <p14:creationId xmlns:p14="http://schemas.microsoft.com/office/powerpoint/2010/main" val="3099733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supply chain, consumers</a:t>
            </a:r>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24</a:t>
            </a:fld>
            <a:endParaRPr lang="en-NZ"/>
          </a:p>
        </p:txBody>
      </p:sp>
    </p:spTree>
    <p:extLst>
      <p:ext uri="{BB962C8B-B14F-4D97-AF65-F5344CB8AC3E}">
        <p14:creationId xmlns:p14="http://schemas.microsoft.com/office/powerpoint/2010/main" val="4183839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 awareness is everyone’s responsibility and</a:t>
            </a:r>
          </a:p>
          <a:p>
            <a:r>
              <a:rPr lang="en-US" sz="1200" dirty="0"/>
              <a:t>Data ethics is everyone’s concern</a:t>
            </a:r>
          </a:p>
          <a:p>
            <a:r>
              <a:rPr lang="en-US" sz="1200" dirty="0"/>
              <a:t>Return to Dr Tahu </a:t>
            </a:r>
            <a:r>
              <a:rPr lang="en-US" sz="1200" dirty="0" err="1"/>
              <a:t>Kukutai</a:t>
            </a:r>
            <a:r>
              <a:rPr lang="en-US" sz="1200" dirty="0"/>
              <a:t>… “we need new ways of thinking about data…. And Mātauranga Māori and other indigenous knowledge systems provide a foundation for this”</a:t>
            </a:r>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25</a:t>
            </a:fld>
            <a:endParaRPr lang="en-NZ"/>
          </a:p>
        </p:txBody>
      </p:sp>
    </p:spTree>
    <p:extLst>
      <p:ext uri="{BB962C8B-B14F-4D97-AF65-F5344CB8AC3E}">
        <p14:creationId xmlns:p14="http://schemas.microsoft.com/office/powerpoint/2010/main" val="263104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pPr>
              <a:lnSpc>
                <a:spcPct val="150000"/>
              </a:lnSpc>
            </a:pPr>
            <a:r>
              <a:rPr lang="en-US" b="0" i="0" dirty="0">
                <a:solidFill>
                  <a:schemeClr val="tx1"/>
                </a:solidFill>
                <a:effectLst/>
                <a:latin typeface="arial" panose="020B0604020202020204" pitchFamily="34" charset="0"/>
              </a:rPr>
              <a:t>Do flyover here, talk about the conference we have taken this to</a:t>
            </a:r>
          </a:p>
          <a:p>
            <a:pPr>
              <a:lnSpc>
                <a:spcPct val="150000"/>
              </a:lnSpc>
            </a:pPr>
            <a:endParaRPr lang="en-US" b="0" i="0" dirty="0">
              <a:solidFill>
                <a:schemeClr val="tx1"/>
              </a:solidFill>
              <a:effectLst/>
              <a:latin typeface="arial" panose="020B0604020202020204" pitchFamily="34" charset="0"/>
            </a:endParaRPr>
          </a:p>
          <a:p>
            <a:pPr>
              <a:lnSpc>
                <a:spcPct val="150000"/>
              </a:lnSpc>
            </a:pPr>
            <a:r>
              <a:rPr lang="en-US" b="0" i="0" dirty="0" err="1">
                <a:solidFill>
                  <a:schemeClr val="tx1"/>
                </a:solidFill>
                <a:effectLst/>
                <a:latin typeface="arial" panose="020B0604020202020204" pitchFamily="34" charset="0"/>
              </a:rPr>
              <a:t>Waipori</a:t>
            </a:r>
            <a:r>
              <a:rPr lang="en-US" b="0" i="0" dirty="0">
                <a:solidFill>
                  <a:schemeClr val="tx1"/>
                </a:solidFill>
                <a:effectLst/>
                <a:latin typeface="arial" panose="020B0604020202020204" pitchFamily="34" charset="0"/>
              </a:rPr>
              <a:t> Station is a significant backcountry station in Central Otago that is owned by Landcorp Farming Limited, a state-owned enterprise of the New Zealand government. Its brand name is </a:t>
            </a:r>
            <a:r>
              <a:rPr lang="en-US" b="0" i="0" dirty="0" err="1">
                <a:solidFill>
                  <a:schemeClr val="tx1"/>
                </a:solidFill>
                <a:effectLst/>
                <a:latin typeface="arial" panose="020B0604020202020204" pitchFamily="34" charset="0"/>
              </a:rPr>
              <a:t>Pāmu</a:t>
            </a:r>
            <a:r>
              <a:rPr lang="en-US" b="0" i="0" dirty="0">
                <a:solidFill>
                  <a:schemeClr val="tx1"/>
                </a:solidFill>
                <a:effectLst/>
                <a:latin typeface="arial" panose="020B0604020202020204" pitchFamily="34" charset="0"/>
              </a:rPr>
              <a:t>, </a:t>
            </a:r>
            <a:r>
              <a:rPr lang="en-US" b="0" i="0" dirty="0" err="1">
                <a:solidFill>
                  <a:schemeClr val="tx1"/>
                </a:solidFill>
                <a:effectLst/>
                <a:latin typeface="arial" panose="020B0604020202020204" pitchFamily="34" charset="0"/>
              </a:rPr>
              <a:t>Te</a:t>
            </a:r>
            <a:r>
              <a:rPr lang="en-US" b="0" i="0" dirty="0">
                <a:solidFill>
                  <a:schemeClr val="tx1"/>
                </a:solidFill>
                <a:effectLst/>
                <a:latin typeface="arial" panose="020B0604020202020204" pitchFamily="34" charset="0"/>
              </a:rPr>
              <a:t> </a:t>
            </a:r>
            <a:r>
              <a:rPr lang="en-US" b="0" i="0" dirty="0" err="1">
                <a:solidFill>
                  <a:schemeClr val="tx1"/>
                </a:solidFill>
                <a:effectLst/>
                <a:latin typeface="arial" panose="020B0604020202020204" pitchFamily="34" charset="0"/>
              </a:rPr>
              <a:t>Reo</a:t>
            </a:r>
            <a:r>
              <a:rPr lang="en-US" b="0" i="0" dirty="0">
                <a:solidFill>
                  <a:schemeClr val="tx1"/>
                </a:solidFill>
                <a:effectLst/>
                <a:latin typeface="arial" panose="020B0604020202020204" pitchFamily="34" charset="0"/>
              </a:rPr>
              <a:t> Māori word 'to farm’.</a:t>
            </a:r>
            <a:endParaRPr lang="en-NZ" sz="1600" b="0" i="0" dirty="0">
              <a:solidFill>
                <a:schemeClr val="tx1"/>
              </a:solidFill>
              <a:effectLst/>
              <a:latin typeface="arial" panose="020B0604020202020204" pitchFamily="34" charset="0"/>
            </a:endParaRPr>
          </a:p>
          <a:p>
            <a:pPr>
              <a:lnSpc>
                <a:spcPct val="150000"/>
              </a:lnSpc>
            </a:pPr>
            <a:endParaRPr lang="en-NZ" b="0" i="0" dirty="0">
              <a:solidFill>
                <a:schemeClr val="tx1"/>
              </a:solidFill>
              <a:latin typeface="arial" panose="020B0604020202020204" pitchFamily="34" charset="0"/>
            </a:endParaRPr>
          </a:p>
          <a:p>
            <a:pPr>
              <a:lnSpc>
                <a:spcPct val="150000"/>
              </a:lnSpc>
            </a:pPr>
            <a:r>
              <a:rPr lang="en-NZ" b="0" i="0" dirty="0">
                <a:solidFill>
                  <a:schemeClr val="tx1"/>
                </a:solidFill>
                <a:latin typeface="arial" panose="020B0604020202020204" pitchFamily="34" charset="0"/>
              </a:rPr>
              <a:t>Its catchment includes several waterways that ultimately feed into Lake </a:t>
            </a:r>
            <a:r>
              <a:rPr lang="en-NZ" b="0" i="0" dirty="0" err="1">
                <a:solidFill>
                  <a:schemeClr val="tx1"/>
                </a:solidFill>
                <a:latin typeface="arial" panose="020B0604020202020204" pitchFamily="34" charset="0"/>
              </a:rPr>
              <a:t>Mahinerangi</a:t>
            </a:r>
            <a:r>
              <a:rPr lang="en-NZ" b="0" i="0" dirty="0">
                <a:solidFill>
                  <a:schemeClr val="tx1"/>
                </a:solidFill>
                <a:latin typeface="arial" panose="020B0604020202020204" pitchFamily="34" charset="0"/>
              </a:rPr>
              <a:t> and Sinclair Wetlands, and is intersected by the traditional lands of several Hapu in the Kai Tahu Iwi</a:t>
            </a:r>
          </a:p>
          <a:p>
            <a:pPr>
              <a:lnSpc>
                <a:spcPct val="150000"/>
              </a:lnSpc>
            </a:pPr>
            <a:endParaRPr lang="en-NZ" b="0" i="0" dirty="0">
              <a:solidFill>
                <a:schemeClr val="tx1"/>
              </a:solidFill>
              <a:latin typeface="arial" panose="020B0604020202020204" pitchFamily="34" charset="0"/>
            </a:endParaRPr>
          </a:p>
          <a:p>
            <a:pPr>
              <a:lnSpc>
                <a:spcPct val="150000"/>
              </a:lnSpc>
            </a:pPr>
            <a:r>
              <a:rPr lang="en-NZ" b="0" i="0" dirty="0">
                <a:solidFill>
                  <a:schemeClr val="tx1"/>
                </a:solidFill>
                <a:latin typeface="arial" panose="020B0604020202020204" pitchFamily="34" charset="0"/>
              </a:rPr>
              <a:t>The land comprises tussock clad slopes that are populated by beef cattle and sheep.</a:t>
            </a:r>
          </a:p>
          <a:p>
            <a:endParaRPr lang="en-NZ" b="0" i="0" dirty="0">
              <a:solidFill>
                <a:schemeClr val="tx1"/>
              </a:solidFill>
              <a:latin typeface="arial" panose="020B0604020202020204" pitchFamily="34" charset="0"/>
            </a:endParaRPr>
          </a:p>
          <a:p>
            <a:r>
              <a:rPr lang="en-NZ" b="0" i="0" dirty="0">
                <a:solidFill>
                  <a:schemeClr val="tx1"/>
                </a:solidFill>
                <a:latin typeface="arial" panose="020B0604020202020204" pitchFamily="34" charset="0"/>
              </a:rPr>
              <a:t>Technologies being explored were primarily virtual fencing/</a:t>
            </a:r>
            <a:r>
              <a:rPr lang="en-NZ" b="0" i="0" dirty="0" err="1">
                <a:solidFill>
                  <a:schemeClr val="tx1"/>
                </a:solidFill>
                <a:latin typeface="arial" panose="020B0604020202020204" pitchFamily="34" charset="0"/>
              </a:rPr>
              <a:t>gps</a:t>
            </a:r>
            <a:r>
              <a:rPr lang="en-NZ" b="0" i="0" dirty="0">
                <a:solidFill>
                  <a:schemeClr val="tx1"/>
                </a:solidFill>
                <a:latin typeface="arial" panose="020B0604020202020204" pitchFamily="34" charset="0"/>
              </a:rPr>
              <a:t> collars, NRT instream water quality sensors, with data also entering from weather stations and modelled information.  </a:t>
            </a:r>
          </a:p>
          <a:p>
            <a:endParaRPr lang="en-NZ" b="0" i="0" dirty="0">
              <a:solidFill>
                <a:schemeClr val="tx1"/>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4E2A5CB-8241-4380-87EC-473F3E70BD81}" type="slidenum">
              <a:rPr lang="en-NZ" smtClean="0"/>
              <a:t>26</a:t>
            </a:fld>
            <a:endParaRPr lang="en-NZ"/>
          </a:p>
        </p:txBody>
      </p:sp>
    </p:spTree>
    <p:extLst>
      <p:ext uri="{BB962C8B-B14F-4D97-AF65-F5344CB8AC3E}">
        <p14:creationId xmlns:p14="http://schemas.microsoft.com/office/powerpoint/2010/main" val="376549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27</a:t>
            </a:fld>
            <a:endParaRPr lang="en-NZ"/>
          </a:p>
        </p:txBody>
      </p:sp>
    </p:spTree>
    <p:extLst>
      <p:ext uri="{BB962C8B-B14F-4D97-AF65-F5344CB8AC3E}">
        <p14:creationId xmlns:p14="http://schemas.microsoft.com/office/powerpoint/2010/main" val="2333998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29</a:t>
            </a:fld>
            <a:endParaRPr lang="en-NZ"/>
          </a:p>
        </p:txBody>
      </p:sp>
    </p:spTree>
    <p:extLst>
      <p:ext uri="{BB962C8B-B14F-4D97-AF65-F5344CB8AC3E}">
        <p14:creationId xmlns:p14="http://schemas.microsoft.com/office/powerpoint/2010/main" val="311181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31</a:t>
            </a:fld>
            <a:endParaRPr lang="en-NZ"/>
          </a:p>
        </p:txBody>
      </p:sp>
    </p:spTree>
    <p:extLst>
      <p:ext uri="{BB962C8B-B14F-4D97-AF65-F5344CB8AC3E}">
        <p14:creationId xmlns:p14="http://schemas.microsoft.com/office/powerpoint/2010/main" val="314161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working closely with Lisa, who in this context was wearing her hat as one of 3 </a:t>
            </a:r>
            <a:r>
              <a:rPr lang="en-US" dirty="0" err="1"/>
              <a:t>pou</a:t>
            </a:r>
            <a:r>
              <a:rPr lang="en-US" dirty="0"/>
              <a:t> -&gt;leaders of </a:t>
            </a:r>
            <a:r>
              <a:rPr lang="en-US" dirty="0" err="1"/>
              <a:t>te</a:t>
            </a:r>
            <a:r>
              <a:rPr lang="en-US" dirty="0"/>
              <a:t> </a:t>
            </a:r>
            <a:r>
              <a:rPr lang="en-US" dirty="0" err="1"/>
              <a:t>pu</a:t>
            </a:r>
            <a:r>
              <a:rPr lang="en-US" dirty="0"/>
              <a:t> orange whenua, which is an interregional collective of Māori Agribusinesses which are led by </a:t>
            </a:r>
            <a:r>
              <a:rPr lang="en-US" dirty="0" err="1"/>
              <a:t>Wahine</a:t>
            </a:r>
            <a:r>
              <a:rPr lang="en-US" dirty="0"/>
              <a:t> (the ladies)</a:t>
            </a:r>
          </a:p>
          <a:p>
            <a:endParaRPr lang="en-US" dirty="0"/>
          </a:p>
          <a:p>
            <a:endParaRPr lang="en-US" dirty="0"/>
          </a:p>
        </p:txBody>
      </p:sp>
      <p:sp>
        <p:nvSpPr>
          <p:cNvPr id="4" name="Slide Number Placeholder 3"/>
          <p:cNvSpPr>
            <a:spLocks noGrp="1"/>
          </p:cNvSpPr>
          <p:nvPr>
            <p:ph type="sldNum" sz="quarter" idx="5"/>
          </p:nvPr>
        </p:nvSpPr>
        <p:spPr/>
        <p:txBody>
          <a:bodyPr/>
          <a:lstStyle/>
          <a:p>
            <a:fld id="{8357ACE7-8A81-42C9-B3B9-2DCB148B3A84}" type="slidenum">
              <a:rPr lang="en-NZ" smtClean="0"/>
              <a:t>3</a:t>
            </a:fld>
            <a:endParaRPr lang="en-NZ"/>
          </a:p>
        </p:txBody>
      </p:sp>
    </p:spTree>
    <p:extLst>
      <p:ext uri="{BB962C8B-B14F-4D97-AF65-F5344CB8AC3E}">
        <p14:creationId xmlns:p14="http://schemas.microsoft.com/office/powerpoint/2010/main" val="3610901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8467C42-05EA-421A-93E6-F17A40F180C7}" type="slidenum">
              <a:rPr lang="en-NZ" smtClean="0"/>
              <a:t>34</a:t>
            </a:fld>
            <a:endParaRPr lang="en-NZ"/>
          </a:p>
        </p:txBody>
      </p:sp>
    </p:spTree>
    <p:extLst>
      <p:ext uri="{BB962C8B-B14F-4D97-AF65-F5344CB8AC3E}">
        <p14:creationId xmlns:p14="http://schemas.microsoft.com/office/powerpoint/2010/main" val="319786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of our understanding of what a ‘good’ solution would look like, and what the barriers to developing that were when in fact, the solution was much more heavily driven by the people in the process and their requirements, needs and way that they already do things (familiar)</a:t>
            </a:r>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35</a:t>
            </a:fld>
            <a:endParaRPr lang="en-NZ"/>
          </a:p>
        </p:txBody>
      </p:sp>
    </p:spTree>
    <p:extLst>
      <p:ext uri="{BB962C8B-B14F-4D97-AF65-F5344CB8AC3E}">
        <p14:creationId xmlns:p14="http://schemas.microsoft.com/office/powerpoint/2010/main" val="369749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Hugely influential in how this </a:t>
            </a:r>
            <a:r>
              <a:rPr lang="en-US" dirty="0" err="1"/>
              <a:t>programme</a:t>
            </a:r>
            <a:r>
              <a:rPr lang="en-US" dirty="0"/>
              <a:t> played out, and where we ended up with a co-innovation data </a:t>
            </a:r>
            <a:r>
              <a:rPr lang="en-US" dirty="0" err="1"/>
              <a:t>lifecyle</a:t>
            </a:r>
            <a:r>
              <a:rPr lang="en-US" dirty="0"/>
              <a:t> framework, leading to the idea that this ongoing conversational characteristic of data providers vs. data users be flipped on its head…formalizing the opportunity to take a more collective approach</a:t>
            </a:r>
          </a:p>
          <a:p>
            <a:endParaRPr lang="en-US" dirty="0"/>
          </a:p>
          <a:p>
            <a:r>
              <a:rPr lang="en-US" dirty="0"/>
              <a:t>How was this enabled?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 Fortnightly informal hui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 Regular formal workshops, wananga, seminars and workshops, and </a:t>
            </a:r>
            <a:r>
              <a:rPr lang="en-US" sz="1200" b="0" dirty="0" err="1">
                <a:latin typeface="+mn-lt"/>
              </a:rPr>
              <a:t>noho</a:t>
            </a:r>
            <a:r>
              <a:rPr lang="en-US" sz="1200" b="0" dirty="0">
                <a:latin typeface="+mn-lt"/>
              </a:rPr>
              <a:t> marae hosted by both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Co-design - </a:t>
            </a:r>
            <a:r>
              <a:rPr lang="en-US" sz="1200" dirty="0"/>
              <a:t>Outcomes driven by reciprocity, transdisciplinarity, and continuous co-design, development and implementation</a:t>
            </a: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endParaRPr>
          </a:p>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4</a:t>
            </a:fld>
            <a:endParaRPr lang="en-NZ"/>
          </a:p>
        </p:txBody>
      </p:sp>
    </p:spTree>
    <p:extLst>
      <p:ext uri="{BB962C8B-B14F-4D97-AF65-F5344CB8AC3E}">
        <p14:creationId xmlns:p14="http://schemas.microsoft.com/office/powerpoint/2010/main" val="122208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This is a very </a:t>
            </a:r>
            <a:r>
              <a:rPr lang="en-US" sz="1200" dirty="0" err="1">
                <a:highlight>
                  <a:srgbClr val="FFFF00"/>
                </a:highlight>
              </a:rPr>
              <a:t>VERY</a:t>
            </a:r>
            <a:r>
              <a:rPr lang="en-US" sz="1200" dirty="0">
                <a:highlight>
                  <a:srgbClr val="FFFF00"/>
                </a:highlight>
              </a:rPr>
              <a:t> brief outline of salient points, and the main message I want to takeaway from this slide is, the fact that, from our point view within the CRI’s, and others in the cri’s the challenge was, how do we implement and operationalize </a:t>
            </a:r>
            <a:r>
              <a:rPr lang="en-US" sz="1200" i="1" dirty="0">
                <a:highlight>
                  <a:srgbClr val="FFFF00"/>
                </a:highlight>
              </a:rPr>
              <a:t>existing</a:t>
            </a:r>
            <a:r>
              <a:rPr lang="en-US" sz="1200" i="0" dirty="0">
                <a:highlight>
                  <a:srgbClr val="FFFF00"/>
                </a:highlight>
              </a:rPr>
              <a:t> principles for </a:t>
            </a:r>
            <a:r>
              <a:rPr lang="en-US" sz="1200" i="0" dirty="0" err="1">
                <a:highlight>
                  <a:srgbClr val="FFFF00"/>
                </a:highlight>
              </a:rPr>
              <a:t>maori</a:t>
            </a:r>
            <a:r>
              <a:rPr lang="en-US" sz="1200" i="0" dirty="0">
                <a:highlight>
                  <a:srgbClr val="FFFF00"/>
                </a:highlight>
              </a:rPr>
              <a:t> data governance? And this included more high level, pan cri- activities such as the Pan CRI MDG working group to develop shared principles, but also more grass roots research </a:t>
            </a:r>
            <a:r>
              <a:rPr lang="en-US" sz="1200" i="0" dirty="0" err="1">
                <a:highlight>
                  <a:srgbClr val="FFFF00"/>
                </a:highlight>
              </a:rPr>
              <a:t>programmes</a:t>
            </a:r>
            <a:r>
              <a:rPr lang="en-US" sz="1200" i="0" dirty="0">
                <a:highlight>
                  <a:srgbClr val="FFFF00"/>
                </a:highlight>
              </a:rPr>
              <a:t> that focus on co-innovation an understanding of what ‘good’/ or ‘tikanga’ looks like in terms of how we think about and work with data from the ground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highlight>
                  <a:srgbClr val="FFFF00"/>
                </a:highlight>
              </a:rPr>
              <a:t>At the same time, the iwi-leaders group in </a:t>
            </a:r>
            <a:r>
              <a:rPr lang="en-US" sz="1200" i="0" dirty="0" err="1">
                <a:highlight>
                  <a:srgbClr val="FFFF00"/>
                </a:highlight>
              </a:rPr>
              <a:t>te</a:t>
            </a:r>
            <a:r>
              <a:rPr lang="en-US" sz="1200" i="0" dirty="0">
                <a:highlight>
                  <a:srgbClr val="FFFF00"/>
                </a:highlight>
              </a:rPr>
              <a:t> </a:t>
            </a:r>
            <a:r>
              <a:rPr lang="en-US" sz="1200" i="0" dirty="0" err="1">
                <a:highlight>
                  <a:srgbClr val="FFFF00"/>
                </a:highlight>
              </a:rPr>
              <a:t>kahui</a:t>
            </a:r>
            <a:r>
              <a:rPr lang="en-US" sz="1200" i="0" dirty="0">
                <a:highlight>
                  <a:srgbClr val="FFFF00"/>
                </a:highlight>
              </a:rPr>
              <a:t> </a:t>
            </a:r>
            <a:r>
              <a:rPr lang="en-US" sz="1200" i="0" dirty="0" err="1">
                <a:highlight>
                  <a:srgbClr val="FFFF00"/>
                </a:highlight>
              </a:rPr>
              <a:t>Raraunga</a:t>
            </a:r>
            <a:r>
              <a:rPr lang="en-US" sz="1200" i="0" dirty="0">
                <a:highlight>
                  <a:srgbClr val="FFFF00"/>
                </a:highlight>
              </a:rPr>
              <a:t> were developing the framework that was released a few short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5</a:t>
            </a:fld>
            <a:endParaRPr lang="en-NZ"/>
          </a:p>
        </p:txBody>
      </p:sp>
    </p:spTree>
    <p:extLst>
      <p:ext uri="{BB962C8B-B14F-4D97-AF65-F5344CB8AC3E}">
        <p14:creationId xmlns:p14="http://schemas.microsoft.com/office/powerpoint/2010/main" val="36146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6</a:t>
            </a:fld>
            <a:endParaRPr lang="en-NZ"/>
          </a:p>
        </p:txBody>
      </p:sp>
    </p:spTree>
    <p:extLst>
      <p:ext uri="{BB962C8B-B14F-4D97-AF65-F5344CB8AC3E}">
        <p14:creationId xmlns:p14="http://schemas.microsoft.com/office/powerpoint/2010/main" val="2136017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1" i="0" dirty="0">
              <a:solidFill>
                <a:srgbClr val="000000"/>
              </a:solidFill>
              <a:effectLst/>
              <a:latin typeface="Arial" panose="020B0604020202020204" pitchFamily="34" charset="0"/>
            </a:endParaRPr>
          </a:p>
          <a:p>
            <a:pPr algn="l" rtl="0" fontAlgn="base"/>
            <a:r>
              <a:rPr lang="en-US" b="1" i="0" dirty="0" err="1">
                <a:solidFill>
                  <a:srgbClr val="000000"/>
                </a:solidFill>
                <a:effectLst/>
                <a:latin typeface="Arial" panose="020B0604020202020204" pitchFamily="34" charset="0"/>
              </a:rPr>
              <a:t>Te</a:t>
            </a:r>
            <a:r>
              <a:rPr lang="en-US" b="1" i="0" dirty="0">
                <a:solidFill>
                  <a:srgbClr val="000000"/>
                </a:solidFill>
                <a:effectLst/>
                <a:latin typeface="Arial" panose="020B0604020202020204" pitchFamily="34" charset="0"/>
              </a:rPr>
              <a:t> Kahui </a:t>
            </a:r>
            <a:r>
              <a:rPr lang="en-US" b="1" i="0" dirty="0" err="1">
                <a:solidFill>
                  <a:srgbClr val="000000"/>
                </a:solidFill>
                <a:effectLst/>
                <a:latin typeface="Arial" panose="020B0604020202020204" pitchFamily="34" charset="0"/>
              </a:rPr>
              <a:t>Raruanga</a:t>
            </a:r>
            <a:r>
              <a:rPr lang="en-US" b="1" i="0" dirty="0">
                <a:solidFill>
                  <a:srgbClr val="000000"/>
                </a:solidFill>
                <a:effectLst/>
                <a:latin typeface="Arial" panose="020B0604020202020204" pitchFamily="34" charset="0"/>
              </a:rPr>
              <a:t> Co-Designed a Māori Data Governance </a:t>
            </a:r>
            <a:r>
              <a:rPr lang="en-US" b="1" i="0" dirty="0" err="1">
                <a:solidFill>
                  <a:srgbClr val="000000"/>
                </a:solidFill>
                <a:effectLst/>
                <a:latin typeface="Arial" panose="020B0604020202020204" pitchFamily="34" charset="0"/>
              </a:rPr>
              <a:t>frameoworkwith</a:t>
            </a:r>
            <a:r>
              <a:rPr lang="en-US" b="1" i="0" dirty="0">
                <a:solidFill>
                  <a:srgbClr val="000000"/>
                </a:solidFill>
                <a:effectLst/>
                <a:latin typeface="Arial" panose="020B0604020202020204" pitchFamily="34" charset="0"/>
              </a:rPr>
              <a:t> the Crown led by Dr Tahu </a:t>
            </a:r>
            <a:r>
              <a:rPr lang="en-US" b="1" i="0" dirty="0" err="1">
                <a:solidFill>
                  <a:srgbClr val="000000"/>
                </a:solidFill>
                <a:effectLst/>
                <a:latin typeface="Arial" panose="020B0604020202020204" pitchFamily="34" charset="0"/>
              </a:rPr>
              <a:t>Kukutai</a:t>
            </a:r>
            <a:endParaRPr lang="en-US" b="1" i="0" dirty="0">
              <a:solidFill>
                <a:srgbClr val="000000"/>
              </a:solidFill>
              <a:effectLst/>
              <a:latin typeface="Arial" panose="020B0604020202020204" pitchFamily="34" charset="0"/>
            </a:endParaRPr>
          </a:p>
          <a:p>
            <a:pPr algn="l" rtl="0" fontAlgn="base"/>
            <a:endParaRPr lang="en-US" b="1" i="0" dirty="0">
              <a:solidFill>
                <a:srgbClr val="000000"/>
              </a:solidFill>
              <a:effectLst/>
              <a:latin typeface="Arial" panose="020B0604020202020204" pitchFamily="34" charset="0"/>
            </a:endParaRPr>
          </a:p>
          <a:p>
            <a:r>
              <a:rPr lang="en-US" dirty="0"/>
              <a:t>*This data governance model has just come out</a:t>
            </a:r>
          </a:p>
          <a:p>
            <a:r>
              <a:rPr lang="en-US" dirty="0"/>
              <a:t>*serious thinking from Data Iwi Leaders group</a:t>
            </a:r>
          </a:p>
          <a:p>
            <a:r>
              <a:rPr lang="en-US" dirty="0"/>
              <a:t>*stats NZ are in partnership with </a:t>
            </a:r>
            <a:r>
              <a:rPr lang="en-US" dirty="0" err="1"/>
              <a:t>Te</a:t>
            </a:r>
            <a:r>
              <a:rPr lang="en-US" dirty="0"/>
              <a:t> Kahui </a:t>
            </a:r>
            <a:r>
              <a:rPr lang="en-US" dirty="0" err="1"/>
              <a:t>Raraunga</a:t>
            </a:r>
            <a:r>
              <a:rPr lang="en-US" dirty="0"/>
              <a:t> to see this enacted</a:t>
            </a:r>
          </a:p>
          <a:p>
            <a:pPr algn="l" rtl="0" fontAlgn="base"/>
            <a:endParaRPr lang="en-US" b="1" i="0" dirty="0">
              <a:solidFill>
                <a:srgbClr val="000000"/>
              </a:solidFill>
              <a:effectLst/>
              <a:latin typeface="Arial" panose="020B0604020202020204" pitchFamily="34" charset="0"/>
            </a:endParaRPr>
          </a:p>
          <a:p>
            <a:pPr algn="l" rtl="0" fontAlgn="base"/>
            <a:r>
              <a:rPr lang="en-US" b="1" i="0" dirty="0">
                <a:solidFill>
                  <a:srgbClr val="000000"/>
                </a:solidFill>
                <a:effectLst/>
                <a:latin typeface="Arial" panose="020B0604020202020204" pitchFamily="34" charset="0"/>
              </a:rPr>
              <a:t>The stated objective is that this framework will build on MDS principles and “design, operationalize and implement what good governance look like for good data” – Dr Tahu </a:t>
            </a:r>
            <a:r>
              <a:rPr lang="en-US" b="1" i="0" dirty="0" err="1">
                <a:solidFill>
                  <a:srgbClr val="000000"/>
                </a:solidFill>
                <a:effectLst/>
                <a:latin typeface="Arial" panose="020B0604020202020204" pitchFamily="34" charset="0"/>
              </a:rPr>
              <a:t>Kukutai</a:t>
            </a:r>
            <a:endParaRPr lang="en-US" b="1" i="0" dirty="0">
              <a:solidFill>
                <a:srgbClr val="000000"/>
              </a:solidFill>
              <a:effectLst/>
              <a:latin typeface="Arial" panose="020B0604020202020204" pitchFamily="34" charset="0"/>
            </a:endParaRPr>
          </a:p>
          <a:p>
            <a:pPr algn="l" rtl="0" fontAlgn="base"/>
            <a:endParaRPr lang="en-US" b="1" i="0" dirty="0">
              <a:solidFill>
                <a:srgbClr val="000000"/>
              </a:solidFill>
              <a:effectLst/>
              <a:latin typeface="Arial" panose="020B0604020202020204" pitchFamily="34" charset="0"/>
            </a:endParaRPr>
          </a:p>
          <a:p>
            <a:pPr algn="l" rtl="0" fontAlgn="base"/>
            <a:endParaRPr lang="en-US" b="1" i="0" dirty="0">
              <a:solidFill>
                <a:srgbClr val="000000"/>
              </a:solidFill>
              <a:effectLst/>
              <a:latin typeface="Arial" panose="020B0604020202020204" pitchFamily="34" charset="0"/>
            </a:endParaRPr>
          </a:p>
          <a:p>
            <a:pPr algn="l" rtl="0" fontAlgn="base"/>
            <a:r>
              <a:rPr lang="en-US" b="1" i="0" dirty="0">
                <a:solidFill>
                  <a:srgbClr val="000000"/>
                </a:solidFill>
                <a:effectLst/>
                <a:latin typeface="Arial" panose="020B0604020202020204" pitchFamily="34" charset="0"/>
              </a:rPr>
              <a:t>Acknowledging this is a whole korero which is not mine to speak to, I encourage you to check this out online, but some key points and phrases</a:t>
            </a:r>
          </a:p>
          <a:p>
            <a:pPr algn="l" rtl="0" fontAlgn="base"/>
            <a:endParaRPr lang="en-US"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“fixation with privacy and personal data doesn’t address the fundamental issues with data that is conceived of and belongs to the collective – we need a new way of thinking about data” -&gt; this co-design approach is the foundation of our work in </a:t>
            </a:r>
            <a:r>
              <a:rPr lang="en-US" b="1" dirty="0" err="1"/>
              <a:t>AgR</a:t>
            </a:r>
            <a:r>
              <a:rPr lang="en-US" b="1"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259F9006-CF95-DB4F-84D4-DB2E02F1BCE3}" type="slidenum">
              <a:rPr lang="en-NZ" smtClean="0"/>
              <a:t>7</a:t>
            </a:fld>
            <a:endParaRPr lang="en-NZ" dirty="0"/>
          </a:p>
        </p:txBody>
      </p:sp>
    </p:spTree>
    <p:extLst>
      <p:ext uri="{BB962C8B-B14F-4D97-AF65-F5344CB8AC3E}">
        <p14:creationId xmlns:p14="http://schemas.microsoft.com/office/powerpoint/2010/main" val="39311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357ACE7-8A81-42C9-B3B9-2DCB148B3A84}" type="slidenum">
              <a:rPr lang="en-NZ" smtClean="0"/>
              <a:t>8</a:t>
            </a:fld>
            <a:endParaRPr lang="en-NZ"/>
          </a:p>
        </p:txBody>
      </p:sp>
    </p:spTree>
    <p:extLst>
      <p:ext uri="{BB962C8B-B14F-4D97-AF65-F5344CB8AC3E}">
        <p14:creationId xmlns:p14="http://schemas.microsoft.com/office/powerpoint/2010/main" val="66595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effectLst/>
                <a:latin typeface="Calibri" panose="020F0502020204030204" pitchFamily="34" charset="0"/>
                <a:ea typeface="Calibri" panose="020F0502020204030204" pitchFamily="34" charset="0"/>
              </a:rPr>
              <a:t>CRIs hold considerable amounts of data. Much of this data is about Māori, about the environments Māori have relationships with or about species considered taonga. Sovereignty of these taonga is guaranteed by </a:t>
            </a:r>
            <a:r>
              <a:rPr lang="en-NZ" sz="1200" dirty="0" err="1">
                <a:effectLst/>
                <a:latin typeface="Calibri" panose="020F0502020204030204" pitchFamily="34" charset="0"/>
                <a:ea typeface="Calibri" panose="020F0502020204030204" pitchFamily="34" charset="0"/>
              </a:rPr>
              <a:t>Te</a:t>
            </a:r>
            <a:r>
              <a:rPr lang="en-NZ" sz="1200" dirty="0">
                <a:effectLst/>
                <a:latin typeface="Calibri" panose="020F0502020204030204" pitchFamily="34" charset="0"/>
                <a:ea typeface="Calibri" panose="020F0502020204030204" pitchFamily="34" charset="0"/>
              </a:rPr>
              <a:t> </a:t>
            </a:r>
            <a:r>
              <a:rPr lang="en-NZ" sz="1200" dirty="0" err="1">
                <a:effectLst/>
                <a:latin typeface="Calibri" panose="020F0502020204030204" pitchFamily="34" charset="0"/>
                <a:ea typeface="Calibri" panose="020F0502020204030204" pitchFamily="34" charset="0"/>
              </a:rPr>
              <a:t>Tiriti</a:t>
            </a:r>
            <a:r>
              <a:rPr lang="en-NZ" sz="1200" dirty="0">
                <a:effectLst/>
                <a:latin typeface="Calibri" panose="020F0502020204030204" pitchFamily="34" charset="0"/>
                <a:ea typeface="Calibri" panose="020F0502020204030204" pitchFamily="34" charset="0"/>
              </a:rPr>
              <a:t>, but it is only recently that CRIs have started to consider the implications of what this means</a:t>
            </a:r>
            <a:endParaRPr lang="en-NZ" dirty="0"/>
          </a:p>
          <a:p>
            <a:endParaRPr lang="en-US" dirty="0"/>
          </a:p>
          <a:p>
            <a:endParaRPr lang="en-US" dirty="0"/>
          </a:p>
          <a:p>
            <a:r>
              <a:rPr lang="en-US" dirty="0"/>
              <a:t>Here we directly STATE ‘search the directory to discover more about our taonga’   we are acknowledging across the cri’s that the data we hold is taonga</a:t>
            </a:r>
          </a:p>
          <a:p>
            <a:endParaRPr lang="en-US" dirty="0"/>
          </a:p>
        </p:txBody>
      </p:sp>
      <p:sp>
        <p:nvSpPr>
          <p:cNvPr id="4" name="Slide Number Placeholder 3"/>
          <p:cNvSpPr>
            <a:spLocks noGrp="1"/>
          </p:cNvSpPr>
          <p:nvPr>
            <p:ph type="sldNum" sz="quarter" idx="5"/>
          </p:nvPr>
        </p:nvSpPr>
        <p:spPr/>
        <p:txBody>
          <a:bodyPr/>
          <a:lstStyle/>
          <a:p>
            <a:fld id="{259F9006-CF95-DB4F-84D4-DB2E02F1BCE3}" type="slidenum">
              <a:rPr lang="en-NZ" smtClean="0"/>
              <a:t>9</a:t>
            </a:fld>
            <a:endParaRPr lang="en-NZ" dirty="0"/>
          </a:p>
        </p:txBody>
      </p:sp>
    </p:spTree>
    <p:extLst>
      <p:ext uri="{BB962C8B-B14F-4D97-AF65-F5344CB8AC3E}">
        <p14:creationId xmlns:p14="http://schemas.microsoft.com/office/powerpoint/2010/main" val="331936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4895-7D81-9364-A948-F4B5831EF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1A14124-35D7-BC81-912F-E4E8663B25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1E30A3F-85C4-0D45-9663-8CA64FD2D310}"/>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4FAA2405-4347-C7E1-D021-2AC5EBA3339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C248327-D925-46C5-95AC-5B42F0F9A516}"/>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184039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643B-205E-1FDF-A9A8-50C04158FB7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600F9C4-8C31-AE0B-F68C-0F6948FCF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4556220-06F4-8F83-BC74-F7BA56432B7B}"/>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81D1E65E-F51D-7E63-352E-706030FA184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593A8AC-7EAE-F5E8-ABB5-F767FBFE7D87}"/>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1850683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89A7E4-5F08-0475-35BF-738EF59AF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A4C8BA5-46E1-C055-783A-319663D103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3662ACA-E1B1-4F8A-3D30-5B27473709CE}"/>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037C977B-D33D-EC9F-ABE6-35DBBD4BDAF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4EB5045-89B3-3AC1-B9FA-CE2BEB4A63A6}"/>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2742655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eefies Tit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userDrawn="1"/>
        </p:nvSpPr>
        <p:spPr>
          <a:xfrm>
            <a:off x="0" y="1"/>
            <a:ext cx="12192001" cy="685800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descr="AgResearch White_hir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4734" y="5356852"/>
            <a:ext cx="2334409" cy="589231"/>
          </a:xfrm>
          <a:prstGeom prst="rect">
            <a:avLst/>
          </a:prstGeom>
        </p:spPr>
      </p:pic>
      <p:sp>
        <p:nvSpPr>
          <p:cNvPr id="9" name="Title 1"/>
          <p:cNvSpPr>
            <a:spLocks noGrp="1"/>
          </p:cNvSpPr>
          <p:nvPr>
            <p:ph type="title" hasCustomPrompt="1"/>
          </p:nvPr>
        </p:nvSpPr>
        <p:spPr>
          <a:xfrm>
            <a:off x="994734" y="1413972"/>
            <a:ext cx="10202531" cy="1143000"/>
          </a:xfrm>
        </p:spPr>
        <p:txBody>
          <a:bodyPr lIns="0">
            <a:noAutofit/>
          </a:bodyPr>
          <a:lstStyle>
            <a:lvl1pPr algn="l">
              <a:defRPr sz="6000" b="1" i="0" spc="-220" baseline="0">
                <a:solidFill>
                  <a:schemeClr val="bg1"/>
                </a:solidFill>
                <a:latin typeface="Arial"/>
              </a:defRPr>
            </a:lvl1pPr>
          </a:lstStyle>
          <a:p>
            <a:r>
              <a:rPr lang="en-AU"/>
              <a:t>Presentation Title</a:t>
            </a:r>
            <a:endParaRPr lang="en-US"/>
          </a:p>
        </p:txBody>
      </p:sp>
      <p:sp>
        <p:nvSpPr>
          <p:cNvPr id="2" name="Date Placeholder 1">
            <a:extLst>
              <a:ext uri="{FF2B5EF4-FFF2-40B4-BE49-F238E27FC236}">
                <a16:creationId xmlns:a16="http://schemas.microsoft.com/office/drawing/2014/main" id="{5266FD27-AFE4-4297-A7DF-090F21FBADA8}"/>
              </a:ext>
            </a:extLst>
          </p:cNvPr>
          <p:cNvSpPr>
            <a:spLocks noGrp="1"/>
          </p:cNvSpPr>
          <p:nvPr>
            <p:ph type="dt" sz="half" idx="10"/>
          </p:nvPr>
        </p:nvSpPr>
        <p:spPr/>
        <p:txBody>
          <a:bodyPr/>
          <a:lstStyle>
            <a:lvl1pPr>
              <a:defRPr>
                <a:solidFill>
                  <a:schemeClr val="bg1"/>
                </a:solidFill>
              </a:defRPr>
            </a:lvl1pPr>
          </a:lstStyle>
          <a:p>
            <a:fld id="{C612DB17-3291-4CA7-B72A-CB61B1543609}" type="datetimeFigureOut">
              <a:rPr lang="en-NZ" smtClean="0"/>
              <a:pPr/>
              <a:t>29/11/2023</a:t>
            </a:fld>
            <a:endParaRPr lang="en-NZ"/>
          </a:p>
        </p:txBody>
      </p:sp>
      <p:sp>
        <p:nvSpPr>
          <p:cNvPr id="3" name="Footer Placeholder 2">
            <a:extLst>
              <a:ext uri="{FF2B5EF4-FFF2-40B4-BE49-F238E27FC236}">
                <a16:creationId xmlns:a16="http://schemas.microsoft.com/office/drawing/2014/main" id="{BA754965-6454-4661-954B-626D43B72634}"/>
              </a:ext>
            </a:extLst>
          </p:cNvPr>
          <p:cNvSpPr>
            <a:spLocks noGrp="1"/>
          </p:cNvSpPr>
          <p:nvPr>
            <p:ph type="ftr" sz="quarter" idx="11"/>
          </p:nvPr>
        </p:nvSpPr>
        <p:spPr/>
        <p:txBody>
          <a:bodyPr/>
          <a:lstStyle>
            <a:lvl1pPr>
              <a:defRPr>
                <a:solidFill>
                  <a:schemeClr val="bg1"/>
                </a:solidFill>
              </a:defRPr>
            </a:lvl1pPr>
          </a:lstStyle>
          <a:p>
            <a:endParaRPr lang="en-NZ"/>
          </a:p>
        </p:txBody>
      </p:sp>
      <p:sp>
        <p:nvSpPr>
          <p:cNvPr id="7" name="Slide Number Placeholder 6">
            <a:extLst>
              <a:ext uri="{FF2B5EF4-FFF2-40B4-BE49-F238E27FC236}">
                <a16:creationId xmlns:a16="http://schemas.microsoft.com/office/drawing/2014/main" id="{1DBE3000-101F-4116-838C-F4E771783B68}"/>
              </a:ext>
            </a:extLst>
          </p:cNvPr>
          <p:cNvSpPr>
            <a:spLocks noGrp="1"/>
          </p:cNvSpPr>
          <p:nvPr>
            <p:ph type="sldNum" sz="quarter" idx="12"/>
          </p:nvPr>
        </p:nvSpPr>
        <p:spPr/>
        <p:txBody>
          <a:bodyPr/>
          <a:lstStyle>
            <a:lvl1pPr>
              <a:defRPr>
                <a:solidFill>
                  <a:schemeClr val="bg1"/>
                </a:solidFill>
              </a:defRPr>
            </a:lvl1pPr>
          </a:lstStyle>
          <a:p>
            <a:fld id="{269F5187-BE1D-48F0-97C7-5C42C83C19BA}" type="slidenum">
              <a:rPr lang="en-NZ" smtClean="0"/>
              <a:pPr/>
              <a:t>‹#›</a:t>
            </a:fld>
            <a:endParaRPr lang="en-NZ"/>
          </a:p>
        </p:txBody>
      </p:sp>
    </p:spTree>
    <p:extLst>
      <p:ext uri="{BB962C8B-B14F-4D97-AF65-F5344CB8AC3E}">
        <p14:creationId xmlns:p14="http://schemas.microsoft.com/office/powerpoint/2010/main" val="293913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Text">
    <p:spTree>
      <p:nvGrpSpPr>
        <p:cNvPr id="1" name=""/>
        <p:cNvGrpSpPr/>
        <p:nvPr/>
      </p:nvGrpSpPr>
      <p:grpSpPr>
        <a:xfrm>
          <a:off x="0" y="0"/>
          <a:ext cx="0" cy="0"/>
          <a:chOff x="0" y="0"/>
          <a:chExt cx="0" cy="0"/>
        </a:xfrm>
      </p:grpSpPr>
      <p:sp>
        <p:nvSpPr>
          <p:cNvPr id="7" name="Rectangle 6"/>
          <p:cNvSpPr/>
          <p:nvPr userDrawn="1"/>
        </p:nvSpPr>
        <p:spPr>
          <a:xfrm>
            <a:off x="745869" y="6540500"/>
            <a:ext cx="2045884" cy="317500"/>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AgResearch Green_hire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5869" y="229489"/>
            <a:ext cx="2045884" cy="522632"/>
          </a:xfrm>
          <a:prstGeom prst="rect">
            <a:avLst/>
          </a:prstGeom>
        </p:spPr>
      </p:pic>
      <p:sp>
        <p:nvSpPr>
          <p:cNvPr id="9" name="Content Placeholder 3"/>
          <p:cNvSpPr>
            <a:spLocks noGrp="1"/>
          </p:cNvSpPr>
          <p:nvPr>
            <p:ph sz="half" idx="2" hasCustomPrompt="1"/>
          </p:nvPr>
        </p:nvSpPr>
        <p:spPr>
          <a:xfrm>
            <a:off x="693465" y="1205791"/>
            <a:ext cx="10809912" cy="880533"/>
          </a:xfrm>
        </p:spPr>
        <p:txBody>
          <a:bodyPr/>
          <a:lstStyle>
            <a:lvl1pPr marL="0" indent="0">
              <a:buNone/>
              <a:defRPr lang="en-US" sz="3200" b="1" i="0" kern="1200" baseline="0" dirty="0">
                <a:solidFill>
                  <a:srgbClr val="405965"/>
                </a:solidFill>
                <a:latin typeface="Arial"/>
                <a:ea typeface="+mn-ea"/>
                <a:cs typeface="Arial"/>
              </a:defRPr>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Page Heading longer heading here. </a:t>
            </a:r>
          </a:p>
          <a:p>
            <a:pPr lvl="0"/>
            <a:endParaRPr lang="en-US" sz="1600">
              <a:solidFill>
                <a:srgbClr val="002652"/>
              </a:solidFill>
              <a:latin typeface="Helvetica"/>
            </a:endParaRPr>
          </a:p>
        </p:txBody>
      </p:sp>
      <p:sp>
        <p:nvSpPr>
          <p:cNvPr id="6" name="Content Placeholder 2"/>
          <p:cNvSpPr>
            <a:spLocks noGrp="1"/>
          </p:cNvSpPr>
          <p:nvPr>
            <p:ph sz="quarter" idx="12"/>
          </p:nvPr>
        </p:nvSpPr>
        <p:spPr>
          <a:xfrm>
            <a:off x="693737" y="2252663"/>
            <a:ext cx="10809639" cy="3948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2" name="Date Placeholder 1">
            <a:extLst>
              <a:ext uri="{FF2B5EF4-FFF2-40B4-BE49-F238E27FC236}">
                <a16:creationId xmlns:a16="http://schemas.microsoft.com/office/drawing/2014/main" id="{7918621D-A4FE-470A-986F-A0D920CB3386}"/>
              </a:ext>
            </a:extLst>
          </p:cNvPr>
          <p:cNvSpPr>
            <a:spLocks noGrp="1"/>
          </p:cNvSpPr>
          <p:nvPr>
            <p:ph type="dt" sz="half" idx="13"/>
          </p:nvPr>
        </p:nvSpPr>
        <p:spPr/>
        <p:txBody>
          <a:bodyPr/>
          <a:lstStyle/>
          <a:p>
            <a:fld id="{C612DB17-3291-4CA7-B72A-CB61B1543609}" type="datetimeFigureOut">
              <a:rPr lang="en-NZ" smtClean="0"/>
              <a:pPr/>
              <a:t>29/11/2023</a:t>
            </a:fld>
            <a:endParaRPr lang="en-NZ"/>
          </a:p>
        </p:txBody>
      </p:sp>
      <p:sp>
        <p:nvSpPr>
          <p:cNvPr id="3" name="Footer Placeholder 2">
            <a:extLst>
              <a:ext uri="{FF2B5EF4-FFF2-40B4-BE49-F238E27FC236}">
                <a16:creationId xmlns:a16="http://schemas.microsoft.com/office/drawing/2014/main" id="{EE87A6AE-B7BE-4253-95E8-EE7464E5E4F9}"/>
              </a:ext>
            </a:extLst>
          </p:cNvPr>
          <p:cNvSpPr>
            <a:spLocks noGrp="1"/>
          </p:cNvSpPr>
          <p:nvPr>
            <p:ph type="ftr" sz="quarter" idx="14"/>
          </p:nvPr>
        </p:nvSpPr>
        <p:spPr/>
        <p:txBody>
          <a:bodyPr/>
          <a:lstStyle/>
          <a:p>
            <a:endParaRPr lang="en-NZ"/>
          </a:p>
        </p:txBody>
      </p:sp>
      <p:sp>
        <p:nvSpPr>
          <p:cNvPr id="4" name="Slide Number Placeholder 3">
            <a:extLst>
              <a:ext uri="{FF2B5EF4-FFF2-40B4-BE49-F238E27FC236}">
                <a16:creationId xmlns:a16="http://schemas.microsoft.com/office/drawing/2014/main" id="{7E4B46C8-BDC7-4370-92C1-6E36013FED42}"/>
              </a:ext>
            </a:extLst>
          </p:cNvPr>
          <p:cNvSpPr>
            <a:spLocks noGrp="1"/>
          </p:cNvSpPr>
          <p:nvPr>
            <p:ph type="sldNum" sz="quarter" idx="15"/>
          </p:nvPr>
        </p:nvSpPr>
        <p:spPr/>
        <p:txBody>
          <a:bodyPr/>
          <a:lstStyle/>
          <a:p>
            <a:fld id="{269F5187-BE1D-48F0-97C7-5C42C83C19BA}" type="slidenum">
              <a:rPr lang="en-NZ" smtClean="0"/>
              <a:pPr/>
              <a:t>‹#›</a:t>
            </a:fld>
            <a:endParaRPr lang="en-NZ"/>
          </a:p>
        </p:txBody>
      </p:sp>
    </p:spTree>
    <p:extLst>
      <p:ext uri="{BB962C8B-B14F-4D97-AF65-F5344CB8AC3E}">
        <p14:creationId xmlns:p14="http://schemas.microsoft.com/office/powerpoint/2010/main" val="105660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x 1">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93465" y="1464735"/>
            <a:ext cx="10809912" cy="880533"/>
          </a:xfrm>
        </p:spPr>
        <p:txBody>
          <a:bodyPr/>
          <a:lstStyle>
            <a:lvl1pPr marL="0" indent="0">
              <a:buNone/>
              <a:defRPr lang="en-US" sz="3200" b="1" i="0" kern="1200" baseline="0" dirty="0">
                <a:solidFill>
                  <a:srgbClr val="405965"/>
                </a:solidFill>
                <a:latin typeface="Arial"/>
                <a:ea typeface="+mn-ea"/>
                <a:cs typeface="Arial"/>
              </a:defRPr>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Page Heading longer heading here. </a:t>
            </a:r>
          </a:p>
          <a:p>
            <a:pPr lvl="0"/>
            <a:endParaRPr lang="en-US" sz="1600">
              <a:solidFill>
                <a:srgbClr val="002652"/>
              </a:solidFill>
              <a:latin typeface="Helvetica"/>
            </a:endParaRPr>
          </a:p>
        </p:txBody>
      </p:sp>
      <p:sp>
        <p:nvSpPr>
          <p:cNvPr id="8" name="Rectangle 7"/>
          <p:cNvSpPr/>
          <p:nvPr userDrawn="1"/>
        </p:nvSpPr>
        <p:spPr>
          <a:xfrm>
            <a:off x="745868" y="6540500"/>
            <a:ext cx="2639997" cy="317500"/>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descr="AgResearch Green_hire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868" y="229489"/>
            <a:ext cx="2639997" cy="522632"/>
          </a:xfrm>
          <a:prstGeom prst="rect">
            <a:avLst/>
          </a:prstGeom>
        </p:spPr>
      </p:pic>
      <p:sp>
        <p:nvSpPr>
          <p:cNvPr id="7" name="Content Placeholder 3"/>
          <p:cNvSpPr>
            <a:spLocks noGrp="1"/>
          </p:cNvSpPr>
          <p:nvPr>
            <p:ph sz="half" idx="10" hasCustomPrompt="1"/>
          </p:nvPr>
        </p:nvSpPr>
        <p:spPr>
          <a:xfrm>
            <a:off x="693465" y="2429933"/>
            <a:ext cx="10809912" cy="3826934"/>
          </a:xfrm>
        </p:spPr>
        <p:txBody>
          <a:bodyPr/>
          <a:lstStyle>
            <a:lvl1pPr marL="0" indent="0">
              <a:buNone/>
              <a:defRPr lang="en-US" sz="1800" b="0" i="0" kern="1200" baseline="0" dirty="0">
                <a:solidFill>
                  <a:srgbClr val="405965"/>
                </a:solidFill>
                <a:latin typeface="Arial"/>
                <a:ea typeface="+mn-ea"/>
                <a:cs typeface="Arial"/>
              </a:defRPr>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z="1800" err="1">
                <a:solidFill>
                  <a:srgbClr val="002652"/>
                </a:solidFill>
                <a:latin typeface="Helvetica"/>
              </a:rPr>
              <a:t>Lorem</a:t>
            </a:r>
            <a:r>
              <a:rPr lang="en-US" sz="1800">
                <a:solidFill>
                  <a:srgbClr val="002652"/>
                </a:solidFill>
                <a:latin typeface="Helvetica"/>
              </a:rPr>
              <a:t> </a:t>
            </a:r>
            <a:r>
              <a:rPr lang="en-US" sz="1800" err="1">
                <a:solidFill>
                  <a:srgbClr val="002652"/>
                </a:solidFill>
                <a:latin typeface="Helvetica"/>
              </a:rPr>
              <a:t>ipsum</a:t>
            </a:r>
            <a:r>
              <a:rPr lang="en-US" sz="1800">
                <a:solidFill>
                  <a:srgbClr val="002652"/>
                </a:solidFill>
                <a:latin typeface="Helvetica"/>
              </a:rPr>
              <a:t> dolor sit </a:t>
            </a:r>
            <a:r>
              <a:rPr lang="en-US" sz="1800" err="1">
                <a:solidFill>
                  <a:srgbClr val="002652"/>
                </a:solidFill>
                <a:latin typeface="Helvetica"/>
              </a:rPr>
              <a:t>amet</a:t>
            </a:r>
            <a:r>
              <a:rPr lang="en-US" sz="1800">
                <a:solidFill>
                  <a:srgbClr val="002652"/>
                </a:solidFill>
                <a:latin typeface="Helvetica"/>
              </a:rPr>
              <a:t>, </a:t>
            </a:r>
            <a:r>
              <a:rPr lang="en-US" sz="1800" err="1">
                <a:solidFill>
                  <a:srgbClr val="002652"/>
                </a:solidFill>
                <a:latin typeface="Helvetica"/>
              </a:rPr>
              <a:t>consectetuer</a:t>
            </a:r>
            <a:r>
              <a:rPr lang="en-US" sz="1800">
                <a:solidFill>
                  <a:srgbClr val="002652"/>
                </a:solidFill>
                <a:latin typeface="Helvetica"/>
              </a:rPr>
              <a:t> </a:t>
            </a:r>
            <a:r>
              <a:rPr lang="en-US" sz="1800" err="1">
                <a:solidFill>
                  <a:srgbClr val="002652"/>
                </a:solidFill>
                <a:latin typeface="Helvetica"/>
              </a:rPr>
              <a:t>adipiscing</a:t>
            </a:r>
            <a:r>
              <a:rPr lang="en-US" sz="1800">
                <a:solidFill>
                  <a:srgbClr val="002652"/>
                </a:solidFill>
                <a:latin typeface="Helvetica"/>
              </a:rPr>
              <a:t> </a:t>
            </a:r>
            <a:r>
              <a:rPr lang="en-US" sz="1800" err="1">
                <a:solidFill>
                  <a:srgbClr val="002652"/>
                </a:solidFill>
                <a:latin typeface="Helvetica"/>
              </a:rPr>
              <a:t>elit</a:t>
            </a:r>
            <a:r>
              <a:rPr lang="en-US" sz="1800">
                <a:solidFill>
                  <a:srgbClr val="002652"/>
                </a:solidFill>
                <a:latin typeface="Helvetica"/>
              </a:rPr>
              <a:t>, </a:t>
            </a:r>
            <a:r>
              <a:rPr lang="en-US" sz="1800" err="1">
                <a:solidFill>
                  <a:srgbClr val="002652"/>
                </a:solidFill>
                <a:latin typeface="Helvetica"/>
              </a:rPr>
              <a:t>sed</a:t>
            </a:r>
            <a:r>
              <a:rPr lang="en-US" sz="1800">
                <a:solidFill>
                  <a:srgbClr val="002652"/>
                </a:solidFill>
                <a:latin typeface="Helvetica"/>
              </a:rPr>
              <a:t> </a:t>
            </a:r>
            <a:r>
              <a:rPr lang="en-US" sz="1800" err="1">
                <a:solidFill>
                  <a:srgbClr val="002652"/>
                </a:solidFill>
                <a:latin typeface="Helvetica"/>
              </a:rPr>
              <a:t>diam</a:t>
            </a:r>
            <a:r>
              <a:rPr lang="en-US" sz="1800">
                <a:solidFill>
                  <a:srgbClr val="002652"/>
                </a:solidFill>
                <a:latin typeface="Helvetica"/>
              </a:rPr>
              <a:t> </a:t>
            </a:r>
            <a:r>
              <a:rPr lang="en-US" sz="1800" err="1">
                <a:solidFill>
                  <a:srgbClr val="002652"/>
                </a:solidFill>
                <a:latin typeface="Helvetica"/>
              </a:rPr>
              <a:t>nonummy</a:t>
            </a:r>
            <a:r>
              <a:rPr lang="en-US" sz="1800">
                <a:solidFill>
                  <a:srgbClr val="002652"/>
                </a:solidFill>
                <a:latin typeface="Helvetica"/>
              </a:rPr>
              <a:t> </a:t>
            </a:r>
            <a:r>
              <a:rPr lang="en-US" sz="1800" err="1">
                <a:solidFill>
                  <a:srgbClr val="002652"/>
                </a:solidFill>
                <a:latin typeface="Helvetica"/>
              </a:rPr>
              <a:t>nibheuismod</a:t>
            </a:r>
            <a:r>
              <a:rPr lang="en-US" sz="1800">
                <a:solidFill>
                  <a:srgbClr val="002652"/>
                </a:solidFill>
                <a:latin typeface="Helvetica"/>
              </a:rPr>
              <a:t> </a:t>
            </a:r>
            <a:r>
              <a:rPr lang="en-US" sz="1800" err="1">
                <a:solidFill>
                  <a:srgbClr val="002652"/>
                </a:solidFill>
                <a:latin typeface="Helvetica"/>
              </a:rPr>
              <a:t>tincidunt</a:t>
            </a:r>
            <a:r>
              <a:rPr lang="en-US" sz="1800">
                <a:solidFill>
                  <a:srgbClr val="002652"/>
                </a:solidFill>
                <a:latin typeface="Helvetica"/>
              </a:rPr>
              <a:t> </a:t>
            </a:r>
            <a:r>
              <a:rPr lang="en-US" sz="1800" err="1">
                <a:solidFill>
                  <a:srgbClr val="002652"/>
                </a:solidFill>
                <a:latin typeface="Helvetica"/>
              </a:rPr>
              <a:t>ut</a:t>
            </a:r>
            <a:r>
              <a:rPr lang="en-US" sz="1800">
                <a:solidFill>
                  <a:srgbClr val="002652"/>
                </a:solidFill>
                <a:latin typeface="Helvetica"/>
              </a:rPr>
              <a:t> </a:t>
            </a:r>
            <a:r>
              <a:rPr lang="en-US" sz="1800" err="1">
                <a:solidFill>
                  <a:srgbClr val="002652"/>
                </a:solidFill>
                <a:latin typeface="Helvetica"/>
              </a:rPr>
              <a:t>laoreet</a:t>
            </a:r>
            <a:r>
              <a:rPr lang="en-US" sz="1800">
                <a:solidFill>
                  <a:srgbClr val="002652"/>
                </a:solidFill>
                <a:latin typeface="Helvetica"/>
              </a:rPr>
              <a:t> </a:t>
            </a:r>
            <a:r>
              <a:rPr lang="en-US" sz="1800" err="1">
                <a:solidFill>
                  <a:srgbClr val="002652"/>
                </a:solidFill>
                <a:latin typeface="Helvetica"/>
              </a:rPr>
              <a:t>dolore</a:t>
            </a:r>
            <a:r>
              <a:rPr lang="en-US" sz="1800">
                <a:solidFill>
                  <a:srgbClr val="002652"/>
                </a:solidFill>
                <a:latin typeface="Helvetica"/>
              </a:rPr>
              <a:t> magna </a:t>
            </a:r>
            <a:r>
              <a:rPr lang="en-US" sz="1800" err="1">
                <a:solidFill>
                  <a:srgbClr val="002652"/>
                </a:solidFill>
                <a:latin typeface="Helvetica"/>
              </a:rPr>
              <a:t>aliquam</a:t>
            </a:r>
            <a:r>
              <a:rPr lang="en-US" sz="1800">
                <a:solidFill>
                  <a:srgbClr val="002652"/>
                </a:solidFill>
                <a:latin typeface="Helvetica"/>
              </a:rPr>
              <a:t> </a:t>
            </a:r>
            <a:r>
              <a:rPr lang="en-US" sz="1800" err="1">
                <a:solidFill>
                  <a:srgbClr val="002652"/>
                </a:solidFill>
                <a:latin typeface="Helvetica"/>
              </a:rPr>
              <a:t>erat</a:t>
            </a:r>
            <a:r>
              <a:rPr lang="en-US" sz="1800">
                <a:solidFill>
                  <a:srgbClr val="002652"/>
                </a:solidFill>
                <a:latin typeface="Helvetica"/>
              </a:rPr>
              <a:t> </a:t>
            </a:r>
            <a:r>
              <a:rPr lang="en-US" sz="1800" err="1">
                <a:solidFill>
                  <a:srgbClr val="002652"/>
                </a:solidFill>
                <a:latin typeface="Helvetica"/>
              </a:rPr>
              <a:t>volutpat</a:t>
            </a:r>
            <a:r>
              <a:rPr lang="en-US" sz="1800">
                <a:solidFill>
                  <a:srgbClr val="002652"/>
                </a:solidFill>
                <a:latin typeface="Helvetica"/>
              </a:rPr>
              <a:t>. </a:t>
            </a:r>
            <a:r>
              <a:rPr lang="en-US" sz="1800" err="1">
                <a:solidFill>
                  <a:srgbClr val="002652"/>
                </a:solidFill>
                <a:latin typeface="Helvetica"/>
              </a:rPr>
              <a:t>Ut</a:t>
            </a:r>
            <a:r>
              <a:rPr lang="en-US" sz="1800">
                <a:solidFill>
                  <a:srgbClr val="002652"/>
                </a:solidFill>
                <a:latin typeface="Helvetica"/>
              </a:rPr>
              <a:t> </a:t>
            </a:r>
            <a:r>
              <a:rPr lang="en-US" sz="1800" err="1">
                <a:solidFill>
                  <a:srgbClr val="002652"/>
                </a:solidFill>
                <a:latin typeface="Helvetica"/>
              </a:rPr>
              <a:t>wisi</a:t>
            </a:r>
            <a:r>
              <a:rPr lang="en-US" sz="1800">
                <a:solidFill>
                  <a:srgbClr val="002652"/>
                </a:solidFill>
                <a:latin typeface="Helvetica"/>
              </a:rPr>
              <a:t> </a:t>
            </a:r>
            <a:r>
              <a:rPr lang="en-US" sz="1800" err="1">
                <a:solidFill>
                  <a:srgbClr val="002652"/>
                </a:solidFill>
                <a:latin typeface="Helvetica"/>
              </a:rPr>
              <a:t>enim</a:t>
            </a:r>
            <a:r>
              <a:rPr lang="en-US" sz="1800">
                <a:solidFill>
                  <a:srgbClr val="002652"/>
                </a:solidFill>
                <a:latin typeface="Helvetica"/>
              </a:rPr>
              <a:t> </a:t>
            </a:r>
            <a:r>
              <a:rPr lang="en-US" sz="1800" err="1">
                <a:solidFill>
                  <a:srgbClr val="002652"/>
                </a:solidFill>
                <a:latin typeface="Helvetica"/>
              </a:rPr>
              <a:t>adminim</a:t>
            </a:r>
            <a:r>
              <a:rPr lang="en-US" sz="1800">
                <a:solidFill>
                  <a:srgbClr val="002652"/>
                </a:solidFill>
                <a:latin typeface="Helvetica"/>
              </a:rPr>
              <a:t> </a:t>
            </a:r>
            <a:r>
              <a:rPr lang="en-US" sz="1800" err="1">
                <a:solidFill>
                  <a:srgbClr val="002652"/>
                </a:solidFill>
                <a:latin typeface="Helvetica"/>
              </a:rPr>
              <a:t>veniam</a:t>
            </a:r>
            <a:r>
              <a:rPr lang="en-US" sz="1800">
                <a:solidFill>
                  <a:srgbClr val="002652"/>
                </a:solidFill>
                <a:latin typeface="Helvetica"/>
              </a:rPr>
              <a:t>, </a:t>
            </a:r>
            <a:r>
              <a:rPr lang="en-US" sz="1800" err="1">
                <a:solidFill>
                  <a:srgbClr val="002652"/>
                </a:solidFill>
                <a:latin typeface="Helvetica"/>
              </a:rPr>
              <a:t>quis</a:t>
            </a:r>
            <a:r>
              <a:rPr lang="en-US" sz="1800">
                <a:solidFill>
                  <a:srgbClr val="002652"/>
                </a:solidFill>
                <a:latin typeface="Helvetica"/>
              </a:rPr>
              <a:t> </a:t>
            </a:r>
            <a:r>
              <a:rPr lang="en-US" sz="1800" err="1">
                <a:solidFill>
                  <a:srgbClr val="002652"/>
                </a:solidFill>
                <a:latin typeface="Helvetica"/>
              </a:rPr>
              <a:t>nostrud</a:t>
            </a:r>
            <a:r>
              <a:rPr lang="en-US" sz="1800">
                <a:solidFill>
                  <a:srgbClr val="002652"/>
                </a:solidFill>
                <a:latin typeface="Helvetica"/>
              </a:rPr>
              <a:t> </a:t>
            </a:r>
            <a:r>
              <a:rPr lang="en-US" sz="1800" err="1">
                <a:solidFill>
                  <a:srgbClr val="002652"/>
                </a:solidFill>
                <a:latin typeface="Helvetica"/>
              </a:rPr>
              <a:t>exerci</a:t>
            </a:r>
            <a:r>
              <a:rPr lang="en-US" sz="1800">
                <a:solidFill>
                  <a:srgbClr val="002652"/>
                </a:solidFill>
                <a:latin typeface="Helvetica"/>
              </a:rPr>
              <a:t> </a:t>
            </a:r>
            <a:r>
              <a:rPr lang="en-US" sz="1800" err="1">
                <a:solidFill>
                  <a:srgbClr val="002652"/>
                </a:solidFill>
                <a:latin typeface="Helvetica"/>
              </a:rPr>
              <a:t>tation</a:t>
            </a:r>
            <a:r>
              <a:rPr lang="en-US" sz="1800">
                <a:solidFill>
                  <a:srgbClr val="002652"/>
                </a:solidFill>
                <a:latin typeface="Helvetica"/>
              </a:rPr>
              <a:t> </a:t>
            </a:r>
            <a:r>
              <a:rPr lang="en-US" sz="1800" err="1">
                <a:solidFill>
                  <a:srgbClr val="002652"/>
                </a:solidFill>
                <a:latin typeface="Helvetica"/>
              </a:rPr>
              <a:t>ullamcorper</a:t>
            </a:r>
            <a:r>
              <a:rPr lang="en-US" sz="1800">
                <a:solidFill>
                  <a:srgbClr val="002652"/>
                </a:solidFill>
                <a:latin typeface="Helvetica"/>
              </a:rPr>
              <a:t> </a:t>
            </a:r>
            <a:r>
              <a:rPr lang="en-US" sz="1800" err="1">
                <a:solidFill>
                  <a:srgbClr val="002652"/>
                </a:solidFill>
                <a:latin typeface="Helvetica"/>
              </a:rPr>
              <a:t>suscipit</a:t>
            </a:r>
            <a:r>
              <a:rPr lang="en-US" sz="1800">
                <a:solidFill>
                  <a:srgbClr val="002652"/>
                </a:solidFill>
                <a:latin typeface="Helvetica"/>
              </a:rPr>
              <a:t> </a:t>
            </a:r>
            <a:r>
              <a:rPr lang="en-US" sz="1800" err="1">
                <a:solidFill>
                  <a:srgbClr val="002652"/>
                </a:solidFill>
                <a:latin typeface="Helvetica"/>
              </a:rPr>
              <a:t>lobortis</a:t>
            </a:r>
            <a:r>
              <a:rPr lang="en-US" sz="1800">
                <a:solidFill>
                  <a:srgbClr val="002652"/>
                </a:solidFill>
                <a:latin typeface="Helvetica"/>
              </a:rPr>
              <a:t> </a:t>
            </a:r>
            <a:r>
              <a:rPr lang="en-US" sz="1800" err="1">
                <a:solidFill>
                  <a:srgbClr val="002652"/>
                </a:solidFill>
                <a:latin typeface="Helvetica"/>
              </a:rPr>
              <a:t>nisl</a:t>
            </a:r>
            <a:r>
              <a:rPr lang="en-US" sz="1800">
                <a:solidFill>
                  <a:srgbClr val="002652"/>
                </a:solidFill>
                <a:latin typeface="Helvetica"/>
              </a:rPr>
              <a:t> </a:t>
            </a:r>
            <a:r>
              <a:rPr lang="en-US" sz="1800" err="1">
                <a:solidFill>
                  <a:srgbClr val="002652"/>
                </a:solidFill>
                <a:latin typeface="Helvetica"/>
              </a:rPr>
              <a:t>ut</a:t>
            </a:r>
            <a:r>
              <a:rPr lang="en-US" sz="1800">
                <a:solidFill>
                  <a:srgbClr val="002652"/>
                </a:solidFill>
                <a:latin typeface="Helvetica"/>
              </a:rPr>
              <a:t> </a:t>
            </a:r>
            <a:r>
              <a:rPr lang="en-US" sz="1800" err="1">
                <a:solidFill>
                  <a:srgbClr val="002652"/>
                </a:solidFill>
                <a:latin typeface="Helvetica"/>
              </a:rPr>
              <a:t>aliquip</a:t>
            </a:r>
            <a:r>
              <a:rPr lang="en-US" sz="1800">
                <a:solidFill>
                  <a:srgbClr val="002652"/>
                </a:solidFill>
                <a:latin typeface="Helvetica"/>
              </a:rPr>
              <a:t> ex </a:t>
            </a:r>
            <a:r>
              <a:rPr lang="en-US" sz="1800" err="1">
                <a:solidFill>
                  <a:srgbClr val="002652"/>
                </a:solidFill>
                <a:latin typeface="Helvetica"/>
              </a:rPr>
              <a:t>ea</a:t>
            </a:r>
            <a:r>
              <a:rPr lang="en-US" sz="1800">
                <a:solidFill>
                  <a:srgbClr val="002652"/>
                </a:solidFill>
                <a:latin typeface="Helvetica"/>
              </a:rPr>
              <a:t> </a:t>
            </a:r>
            <a:r>
              <a:rPr lang="en-US" sz="1800" err="1">
                <a:solidFill>
                  <a:srgbClr val="002652"/>
                </a:solidFill>
                <a:latin typeface="Helvetica"/>
              </a:rPr>
              <a:t>commodo</a:t>
            </a:r>
            <a:r>
              <a:rPr lang="en-US" sz="1800">
                <a:solidFill>
                  <a:srgbClr val="002652"/>
                </a:solidFill>
                <a:latin typeface="Helvetica"/>
              </a:rPr>
              <a:t> </a:t>
            </a:r>
            <a:r>
              <a:rPr lang="en-US" sz="1800" err="1">
                <a:solidFill>
                  <a:srgbClr val="002652"/>
                </a:solidFill>
                <a:latin typeface="Helvetica"/>
              </a:rPr>
              <a:t>consequat</a:t>
            </a:r>
            <a:endParaRPr lang="en-US"/>
          </a:p>
          <a:p>
            <a:pPr lvl="0"/>
            <a:endParaRPr lang="en-US" sz="1600">
              <a:solidFill>
                <a:srgbClr val="002652"/>
              </a:solidFill>
              <a:latin typeface="Helvetica"/>
            </a:endParaRPr>
          </a:p>
        </p:txBody>
      </p:sp>
    </p:spTree>
    <p:extLst>
      <p:ext uri="{BB962C8B-B14F-4D97-AF65-F5344CB8AC3E}">
        <p14:creationId xmlns:p14="http://schemas.microsoft.com/office/powerpoint/2010/main" val="1389877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 Title + Content ">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3A466C6-431E-2D4E-AA86-24EEFBBD8D27}"/>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1">
                <a:solidFill>
                  <a:srgbClr val="3E5D58"/>
                </a:solidFill>
              </a:defRPr>
            </a:lvl1pPr>
          </a:lstStyle>
          <a:p>
            <a:pPr lvl="0"/>
            <a:r>
              <a:rPr lang="en-US" noProof="0"/>
              <a:t>Click to edit Master title style</a:t>
            </a:r>
            <a:endParaRPr lang="en-NZ" noProof="0"/>
          </a:p>
        </p:txBody>
      </p:sp>
      <p:sp>
        <p:nvSpPr>
          <p:cNvPr id="4" name="Content Placeholder 3">
            <a:extLst>
              <a:ext uri="{FF2B5EF4-FFF2-40B4-BE49-F238E27FC236}">
                <a16:creationId xmlns:a16="http://schemas.microsoft.com/office/drawing/2014/main" id="{31D65A56-84AD-C34E-B4B3-C50C1ED9DF88}"/>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Tree>
    <p:extLst>
      <p:ext uri="{BB962C8B-B14F-4D97-AF65-F5344CB8AC3E}">
        <p14:creationId xmlns:p14="http://schemas.microsoft.com/office/powerpoint/2010/main" val="764264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WHITE - Title and Content ">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3A466C6-431E-2D4E-AA86-24EEFBBD8D27}"/>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
        <p:nvSpPr>
          <p:cNvPr id="4" name="Content Placeholder 3">
            <a:extLst>
              <a:ext uri="{FF2B5EF4-FFF2-40B4-BE49-F238E27FC236}">
                <a16:creationId xmlns:a16="http://schemas.microsoft.com/office/drawing/2014/main" id="{05912D09-73F1-2D40-9661-DF8589BE4701}"/>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7798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CF51-74D8-7C8A-DE32-40D04BCC5D5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9E04C8E-01DA-C86E-AA9E-520515A913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C8A0A40-725F-F22D-75DE-2B6C21F58712}"/>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17727101-EFA4-7306-C6AB-F7B4267F79B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6966E45-0500-4046-9A71-79810BAF83F2}"/>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127136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CDE0-39B2-BB70-5C91-0ED095660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CD63DAB-B805-790E-6618-8EBCDDBB2E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16C3E-05E1-A43D-C7A9-CDF1762EB0FC}"/>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1C633816-97D5-4BCA-A61D-88113462B46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08B5968-DCE3-B3E5-6DC8-B572A648CC78}"/>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42499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C27B-E3BD-CA05-C138-7C035CC51A2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39E1A01-E693-7957-3021-5FC16A2FE5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8E92370-C56A-F0E0-1BB1-47D5A5E52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AFFEE7C-AA24-3CCD-F064-F9752973C3B1}"/>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6" name="Footer Placeholder 5">
            <a:extLst>
              <a:ext uri="{FF2B5EF4-FFF2-40B4-BE49-F238E27FC236}">
                <a16:creationId xmlns:a16="http://schemas.microsoft.com/office/drawing/2014/main" id="{78EFB0B1-A1A2-E83F-FDE6-0BA98616340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B42FCF3-F480-02D3-A8D6-7CB5832236DA}"/>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165356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0A75-DCE4-469B-904E-6B393F6C0833}"/>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CC8CF5D-B525-ADC6-C5B5-B63A7BD1BD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0F83A1-8DE6-9CD5-A692-E2E5CD48D4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5C8E1D3-E3B0-417B-BE33-621DCD97C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8F83D6-910F-D45C-C2C1-152374B87D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344FC7F-3F85-B10C-7FC0-A68E01247C25}"/>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8" name="Footer Placeholder 7">
            <a:extLst>
              <a:ext uri="{FF2B5EF4-FFF2-40B4-BE49-F238E27FC236}">
                <a16:creationId xmlns:a16="http://schemas.microsoft.com/office/drawing/2014/main" id="{68F8F7B7-A999-699B-F996-8C973F4858E0}"/>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4BD3974-6DE1-5D33-C23C-1AD5BC684CF3}"/>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3884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5815-BCBE-8BAA-ADE9-8A0C8645FF2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613192F5-9B6A-9708-9D45-1088F95990F5}"/>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4" name="Footer Placeholder 3">
            <a:extLst>
              <a:ext uri="{FF2B5EF4-FFF2-40B4-BE49-F238E27FC236}">
                <a16:creationId xmlns:a16="http://schemas.microsoft.com/office/drawing/2014/main" id="{7D9FABD2-38D5-F0F4-7F5E-3C645097131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5FAD63D-A20A-0153-C445-6806833DC1B9}"/>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251459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6CC8FC-17A9-FD1D-6CA6-D6128A923656}"/>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3" name="Footer Placeholder 2">
            <a:extLst>
              <a:ext uri="{FF2B5EF4-FFF2-40B4-BE49-F238E27FC236}">
                <a16:creationId xmlns:a16="http://schemas.microsoft.com/office/drawing/2014/main" id="{0190B200-DE28-943C-CD43-22034F15A05C}"/>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B9ED9E7-31B7-CBCC-7CC1-702A67BB41F9}"/>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145868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F82D-A1BE-A8ED-AE5B-E8A38B312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9953B58-1F4D-0A62-6920-3848BF839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10DE7FF-9102-92DA-AC66-A5CCC93CC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91889-3A32-E055-F78C-735BE26AB061}"/>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6" name="Footer Placeholder 5">
            <a:extLst>
              <a:ext uri="{FF2B5EF4-FFF2-40B4-BE49-F238E27FC236}">
                <a16:creationId xmlns:a16="http://schemas.microsoft.com/office/drawing/2014/main" id="{BC80DBBE-F0AA-5F84-3C78-82275BBE5F5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88853C1-D08D-65FF-C7CE-54D47F829668}"/>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2412199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484F-5789-29B1-739E-FB8542CB9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3EF645DD-1FAB-4798-26A1-0400FC45A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D326D9A0-70D0-E274-B244-040FD6F1C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BDB88-1AC0-DD92-62AB-9A274434E4DB}"/>
              </a:ext>
            </a:extLst>
          </p:cNvPr>
          <p:cNvSpPr>
            <a:spLocks noGrp="1"/>
          </p:cNvSpPr>
          <p:nvPr>
            <p:ph type="dt" sz="half" idx="10"/>
          </p:nvPr>
        </p:nvSpPr>
        <p:spPr/>
        <p:txBody>
          <a:bodyPr/>
          <a:lstStyle/>
          <a:p>
            <a:fld id="{E1BEB5A6-F078-4BDA-B274-EC0FD00074B5}" type="datetimeFigureOut">
              <a:rPr lang="en-NZ" smtClean="0"/>
              <a:t>29/11/2023</a:t>
            </a:fld>
            <a:endParaRPr lang="en-NZ"/>
          </a:p>
        </p:txBody>
      </p:sp>
      <p:sp>
        <p:nvSpPr>
          <p:cNvPr id="6" name="Footer Placeholder 5">
            <a:extLst>
              <a:ext uri="{FF2B5EF4-FFF2-40B4-BE49-F238E27FC236}">
                <a16:creationId xmlns:a16="http://schemas.microsoft.com/office/drawing/2014/main" id="{FAD439AF-C07D-0FF3-99CD-AC0B0A86293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5479DC0-50CB-3FEA-8F54-F390D29EE1B1}"/>
              </a:ext>
            </a:extLst>
          </p:cNvPr>
          <p:cNvSpPr>
            <a:spLocks noGrp="1"/>
          </p:cNvSpPr>
          <p:nvPr>
            <p:ph type="sldNum" sz="quarter" idx="12"/>
          </p:nvPr>
        </p:nvSpPr>
        <p:spPr/>
        <p:txBody>
          <a:bodyPr/>
          <a:lstStyle/>
          <a:p>
            <a:fld id="{74E37BF7-2712-4280-8770-FBF56B05955E}" type="slidenum">
              <a:rPr lang="en-NZ" smtClean="0"/>
              <a:t>‹#›</a:t>
            </a:fld>
            <a:endParaRPr lang="en-NZ"/>
          </a:p>
        </p:txBody>
      </p:sp>
    </p:spTree>
    <p:extLst>
      <p:ext uri="{BB962C8B-B14F-4D97-AF65-F5344CB8AC3E}">
        <p14:creationId xmlns:p14="http://schemas.microsoft.com/office/powerpoint/2010/main" val="304646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321BA-040C-A302-1302-A5DF1FAB6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426B779-FF69-EF55-1C5D-073B8AED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2642833-95D1-9DEC-4266-25FEEE4CF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EB5A6-F078-4BDA-B274-EC0FD00074B5}" type="datetimeFigureOut">
              <a:rPr lang="en-NZ" smtClean="0"/>
              <a:t>29/11/2023</a:t>
            </a:fld>
            <a:endParaRPr lang="en-NZ"/>
          </a:p>
        </p:txBody>
      </p:sp>
      <p:sp>
        <p:nvSpPr>
          <p:cNvPr id="5" name="Footer Placeholder 4">
            <a:extLst>
              <a:ext uri="{FF2B5EF4-FFF2-40B4-BE49-F238E27FC236}">
                <a16:creationId xmlns:a16="http://schemas.microsoft.com/office/drawing/2014/main" id="{EED90401-4976-8A10-7733-120237A63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CA3E287-A678-9F87-205B-8DEC44509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37BF7-2712-4280-8770-FBF56B05955E}" type="slidenum">
              <a:rPr lang="en-NZ" smtClean="0"/>
              <a:t>‹#›</a:t>
            </a:fld>
            <a:endParaRPr lang="en-NZ"/>
          </a:p>
        </p:txBody>
      </p:sp>
    </p:spTree>
    <p:extLst>
      <p:ext uri="{BB962C8B-B14F-4D97-AF65-F5344CB8AC3E}">
        <p14:creationId xmlns:p14="http://schemas.microsoft.com/office/powerpoint/2010/main" val="826230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B0B8-8DBA-1329-53D0-1E1B6FE09ACB}"/>
              </a:ext>
            </a:extLst>
          </p:cNvPr>
          <p:cNvSpPr>
            <a:spLocks noGrp="1"/>
          </p:cNvSpPr>
          <p:nvPr>
            <p:ph type="title"/>
          </p:nvPr>
        </p:nvSpPr>
        <p:spPr>
          <a:xfrm>
            <a:off x="994734" y="1267014"/>
            <a:ext cx="10202531" cy="2782471"/>
          </a:xfrm>
        </p:spPr>
        <p:txBody>
          <a:bodyPr/>
          <a:lstStyle/>
          <a:p>
            <a:pPr>
              <a:lnSpc>
                <a:spcPct val="107000"/>
              </a:lnSpc>
              <a:spcAft>
                <a:spcPts val="800"/>
              </a:spcAft>
            </a:pPr>
            <a:r>
              <a:rPr lang="en-NZ" sz="4400" b="1" dirty="0">
                <a:effectLst/>
                <a:latin typeface="Calibri" panose="020F0502020204030204" pitchFamily="34" charset="0"/>
                <a:ea typeface="Calibri" panose="020F0502020204030204" pitchFamily="34" charset="0"/>
                <a:cs typeface="Calibri" panose="020F0502020204030204" pitchFamily="34" charset="0"/>
              </a:rPr>
              <a:t>Toward PAN-CRI Māori Data Governance Principles</a:t>
            </a:r>
            <a:endParaRPr lang="en-NZ" sz="4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4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D0BCF-9DC0-4ECE-DFF2-8264E860BD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rPr>
              <a:t>Convening the governance Group</a:t>
            </a:r>
            <a:endParaRPr lang="en-US" sz="4200" dirty="0">
              <a:solidFill>
                <a:schemeClr val="tx1"/>
              </a:solidFill>
            </a:endParaRPr>
          </a:p>
        </p:txBody>
      </p:sp>
      <p:pic>
        <p:nvPicPr>
          <p:cNvPr id="4" name="Picture 3" descr="A group of people standing in a room&#10;&#10;Description automatically generated with medium confidence">
            <a:extLst>
              <a:ext uri="{FF2B5EF4-FFF2-40B4-BE49-F238E27FC236}">
                <a16:creationId xmlns:a16="http://schemas.microsoft.com/office/drawing/2014/main" id="{54A32749-C2A5-8DDC-8FBD-24F337177B7B}"/>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1140"/>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12" name="Content Placeholder 2">
            <a:extLst>
              <a:ext uri="{FF2B5EF4-FFF2-40B4-BE49-F238E27FC236}">
                <a16:creationId xmlns:a16="http://schemas.microsoft.com/office/drawing/2014/main" id="{9D64C220-4E5C-314B-9DBC-16F7B451F02C}"/>
              </a:ext>
            </a:extLst>
          </p:cNvPr>
          <p:cNvGraphicFramePr>
            <a:graphicFrameLocks noGrp="1"/>
          </p:cNvGraphicFramePr>
          <p:nvPr>
            <p:ph idx="1"/>
            <p:extLst>
              <p:ext uri="{D42A27DB-BD31-4B8C-83A1-F6EECF244321}">
                <p14:modId xmlns:p14="http://schemas.microsoft.com/office/powerpoint/2010/main" val="557591588"/>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3931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280C-B407-CE4D-AB93-5B81EFF607E0}"/>
              </a:ext>
            </a:extLst>
          </p:cNvPr>
          <p:cNvSpPr>
            <a:spLocks noGrp="1"/>
          </p:cNvSpPr>
          <p:nvPr>
            <p:ph type="title"/>
          </p:nvPr>
        </p:nvSpPr>
        <p:spPr>
          <a:xfrm>
            <a:off x="635000" y="640823"/>
            <a:ext cx="3597912" cy="5583148"/>
          </a:xfrm>
        </p:spPr>
        <p:txBody>
          <a:bodyPr vert="horz" lIns="91440" tIns="45720" rIns="91440" bIns="45720" rtlCol="0" anchor="ctr">
            <a:normAutofit/>
          </a:bodyPr>
          <a:lstStyle/>
          <a:p>
            <a:r>
              <a:rPr lang="en-US" sz="5000" kern="1200" dirty="0">
                <a:solidFill>
                  <a:schemeClr val="tx1"/>
                </a:solidFill>
                <a:latin typeface="+mj-lt"/>
                <a:ea typeface="+mj-ea"/>
                <a:cs typeface="+mj-cs"/>
              </a:rPr>
              <a:t>Ratified, Pan-CRI Principles for Māori Data Governance</a:t>
            </a:r>
          </a:p>
        </p:txBody>
      </p:sp>
      <p:graphicFrame>
        <p:nvGraphicFramePr>
          <p:cNvPr id="6" name="Diagram 5">
            <a:extLst>
              <a:ext uri="{FF2B5EF4-FFF2-40B4-BE49-F238E27FC236}">
                <a16:creationId xmlns:a16="http://schemas.microsoft.com/office/drawing/2014/main" id="{696732EC-3B44-D81A-2986-8AB617C63978}"/>
              </a:ext>
            </a:extLst>
          </p:cNvPr>
          <p:cNvGraphicFramePr/>
          <p:nvPr/>
        </p:nvGraphicFramePr>
        <p:xfrm>
          <a:off x="4605156" y="781528"/>
          <a:ext cx="7586844" cy="5583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749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69571-6029-0B5E-DB19-546B02EFA8F9}"/>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a:t>What next?  </a:t>
            </a:r>
            <a:r>
              <a:rPr lang="en-US" sz="5400" dirty="0" err="1"/>
              <a:t>Pou</a:t>
            </a:r>
            <a:r>
              <a:rPr lang="en-US" sz="5400" dirty="0"/>
              <a:t> 8…What data…</a:t>
            </a:r>
          </a:p>
        </p:txBody>
      </p:sp>
      <p:sp>
        <p:nvSpPr>
          <p:cNvPr id="10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2A1992D9-042A-07E8-0A9D-1A8776D269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02" r="1887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A3E1E5CE-827F-0C41-746A-DDC2E530D44D}"/>
              </a:ext>
            </a:extLst>
          </p:cNvPr>
          <p:cNvGraphicFramePr>
            <a:graphicFrameLocks noGrp="1"/>
          </p:cNvGraphicFramePr>
          <p:nvPr>
            <p:ph idx="1"/>
            <p:extLst>
              <p:ext uri="{D42A27DB-BD31-4B8C-83A1-F6EECF244321}">
                <p14:modId xmlns:p14="http://schemas.microsoft.com/office/powerpoint/2010/main" val="1420886762"/>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021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F734-428A-D032-274D-39FCA1DA9B8D}"/>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dirty="0" err="1">
                <a:solidFill>
                  <a:schemeClr val="tx1"/>
                </a:solidFill>
                <a:latin typeface="+mj-lt"/>
                <a:ea typeface="+mj-ea"/>
                <a:cs typeface="+mj-cs"/>
              </a:rPr>
              <a:t>AgResearch</a:t>
            </a:r>
            <a:r>
              <a:rPr lang="en-US" sz="6600" kern="1200" dirty="0">
                <a:solidFill>
                  <a:schemeClr val="tx1"/>
                </a:solidFill>
                <a:latin typeface="+mj-lt"/>
                <a:ea typeface="+mj-ea"/>
                <a:cs typeface="+mj-cs"/>
              </a:rPr>
              <a:t>: Digital Innovation Case study</a:t>
            </a:r>
          </a:p>
        </p:txBody>
      </p:sp>
      <p:sp>
        <p:nvSpPr>
          <p:cNvPr id="18"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7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40080"/>
            <a:ext cx="4818888" cy="1481328"/>
          </a:xfrm>
        </p:spPr>
        <p:txBody>
          <a:bodyPr anchor="b">
            <a:normAutofit fontScale="90000"/>
          </a:bodyPr>
          <a:lstStyle/>
          <a:p>
            <a:r>
              <a:rPr lang="en-US" sz="5400" dirty="0"/>
              <a:t>Imagining Digital Innovation</a:t>
            </a:r>
            <a:endParaRPr lang="en-NZ" sz="5400" dirty="0"/>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30936" y="2660904"/>
            <a:ext cx="4537376" cy="3547872"/>
          </a:xfrm>
        </p:spPr>
        <p:txBody>
          <a:bodyPr anchor="t">
            <a:normAutofit/>
          </a:bodyPr>
          <a:lstStyle/>
          <a:p>
            <a:pPr marL="0" indent="0">
              <a:buNone/>
            </a:pPr>
            <a:r>
              <a:rPr lang="en-US" sz="2400" dirty="0"/>
              <a:t>The vision is that of informed, timely decision making is based on the idea of passing information from different technologies to create an integrated story, both on farm and through the value chain</a:t>
            </a:r>
          </a:p>
          <a:p>
            <a:pPr marL="0" indent="0">
              <a:buNone/>
            </a:pPr>
            <a:endParaRPr lang="en-US" sz="2200" dirty="0"/>
          </a:p>
          <a:p>
            <a:endParaRPr lang="en-US" sz="2200" dirty="0"/>
          </a:p>
        </p:txBody>
      </p:sp>
      <p:pic>
        <p:nvPicPr>
          <p:cNvPr id="5" name="Picture 2" descr="Next-Generation Digital Transformation in Agriculture : NEC Insights | NEC">
            <a:extLst>
              <a:ext uri="{FF2B5EF4-FFF2-40B4-BE49-F238E27FC236}">
                <a16:creationId xmlns:a16="http://schemas.microsoft.com/office/drawing/2014/main" id="{F8F922DE-B7AB-AF9F-09A3-F35A08DA6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131" y="4985403"/>
            <a:ext cx="34956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Increasing Adoption of Digital Technologies in the Agriculture Industry">
            <a:extLst>
              <a:ext uri="{FF2B5EF4-FFF2-40B4-BE49-F238E27FC236}">
                <a16:creationId xmlns:a16="http://schemas.microsoft.com/office/drawing/2014/main" id="{5B402215-42F4-6CC5-37EE-8E2663DCB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161" y="567672"/>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igital Transformation in Agriculture">
            <a:extLst>
              <a:ext uri="{FF2B5EF4-FFF2-40B4-BE49-F238E27FC236}">
                <a16:creationId xmlns:a16="http://schemas.microsoft.com/office/drawing/2014/main" id="{91B8F12F-45FA-B2B0-F8CC-9A8B1462A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1063" y="280534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omoting comprehensive digital transformation in agricultural sector">
            <a:extLst>
              <a:ext uri="{FF2B5EF4-FFF2-40B4-BE49-F238E27FC236}">
                <a16:creationId xmlns:a16="http://schemas.microsoft.com/office/drawing/2014/main" id="{3FD6AFA7-5C5C-941A-ACC1-9EF611F08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874" y="883013"/>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2794743-6EA5-EE54-7DC5-5063FE23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6983" y="2983293"/>
            <a:ext cx="2867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armers Edge™ Releases Comprehensive 2018 R&amp;D Roadmap with Over 90 New Digital  Agricultural Innovations Focusing on Data-Driven Decision Support |  Business Wire">
            <a:extLst>
              <a:ext uri="{FF2B5EF4-FFF2-40B4-BE49-F238E27FC236}">
                <a16:creationId xmlns:a16="http://schemas.microsoft.com/office/drawing/2014/main" id="{6D300E00-A6D0-10DE-8431-EAEB6AFC9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9874" y="4920766"/>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915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1324760"/>
            <a:ext cx="3429000" cy="1258140"/>
          </a:xfrm>
        </p:spPr>
        <p:txBody>
          <a:bodyPr anchor="b">
            <a:normAutofit fontScale="90000"/>
          </a:bodyPr>
          <a:lstStyle/>
          <a:p>
            <a:br>
              <a:rPr lang="en-US" sz="4600" dirty="0"/>
            </a:br>
            <a:br>
              <a:rPr lang="en-US" sz="4600" dirty="0"/>
            </a:br>
            <a:br>
              <a:rPr lang="en-US" sz="4600" dirty="0"/>
            </a:br>
            <a:br>
              <a:rPr lang="en-US" sz="4600" dirty="0"/>
            </a:br>
            <a:r>
              <a:rPr lang="en-US" sz="4600" dirty="0"/>
              <a:t>But… </a:t>
            </a:r>
            <a:br>
              <a:rPr lang="en-US" sz="4600" dirty="0"/>
            </a:br>
            <a:endParaRPr lang="en-NZ" sz="4600" dirty="0"/>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55321" y="2807768"/>
            <a:ext cx="3927830" cy="3410712"/>
          </a:xfrm>
        </p:spPr>
        <p:txBody>
          <a:bodyPr anchor="t">
            <a:normAutofit fontScale="70000" lnSpcReduction="20000"/>
          </a:bodyPr>
          <a:lstStyle/>
          <a:p>
            <a:pPr marL="0" indent="0">
              <a:buNone/>
            </a:pPr>
            <a:r>
              <a:rPr lang="en-US" sz="2200" dirty="0"/>
              <a:t>Uptake of digital technologies remains slow and challenged in many contexts… e.g. NZ </a:t>
            </a:r>
            <a:r>
              <a:rPr lang="en-US" sz="2200" dirty="0" err="1"/>
              <a:t>Agritech</a:t>
            </a:r>
            <a:r>
              <a:rPr lang="en-US" sz="2200" dirty="0"/>
              <a:t> ITP report 2020, Shepherd et al. 2018, </a:t>
            </a:r>
            <a:r>
              <a:rPr lang="en-US" sz="2200" dirty="0">
                <a:highlight>
                  <a:srgbClr val="FFFF00"/>
                </a:highlight>
              </a:rPr>
              <a:t>Stevens et al. 2023 </a:t>
            </a:r>
            <a:r>
              <a:rPr lang="en-US" sz="2200" dirty="0"/>
              <a:t>including:</a:t>
            </a:r>
          </a:p>
          <a:p>
            <a:r>
              <a:rPr lang="en-US" sz="2200" dirty="0"/>
              <a:t>Complexity of data, tech and relationships</a:t>
            </a:r>
          </a:p>
          <a:p>
            <a:r>
              <a:rPr lang="en-US" sz="2200" dirty="0"/>
              <a:t>Data ownership, use and trust,</a:t>
            </a:r>
          </a:p>
          <a:p>
            <a:r>
              <a:rPr lang="en-US" sz="2200" dirty="0"/>
              <a:t>Unclear benefits/Not appropriate for </a:t>
            </a:r>
            <a:r>
              <a:rPr lang="en-US" sz="2200" dirty="0" err="1"/>
              <a:t>enduser</a:t>
            </a:r>
            <a:r>
              <a:rPr lang="en-US" sz="2200" dirty="0"/>
              <a:t> </a:t>
            </a:r>
          </a:p>
          <a:p>
            <a:r>
              <a:rPr lang="en-US" sz="2200" dirty="0"/>
              <a:t>Lack of openness, interoperability and standards for tech + data</a:t>
            </a:r>
          </a:p>
          <a:p>
            <a:r>
              <a:rPr lang="en-US" sz="2200" dirty="0"/>
              <a:t>Capability</a:t>
            </a:r>
          </a:p>
          <a:p>
            <a:r>
              <a:rPr lang="en-US" sz="2200" dirty="0"/>
              <a:t>Scale and remoteness of NZ back country farming systems</a:t>
            </a:r>
          </a:p>
          <a:p>
            <a:r>
              <a:rPr lang="en-US" sz="2200" dirty="0"/>
              <a:t>Speciation of Data science roles</a:t>
            </a:r>
          </a:p>
        </p:txBody>
      </p:sp>
      <p:sp>
        <p:nvSpPr>
          <p:cNvPr id="12" name="TextBox 11">
            <a:extLst>
              <a:ext uri="{FF2B5EF4-FFF2-40B4-BE49-F238E27FC236}">
                <a16:creationId xmlns:a16="http://schemas.microsoft.com/office/drawing/2014/main" id="{C81CFC48-44BF-0263-CA8F-748A66613A9C}"/>
              </a:ext>
            </a:extLst>
          </p:cNvPr>
          <p:cNvSpPr txBox="1"/>
          <p:nvPr/>
        </p:nvSpPr>
        <p:spPr>
          <a:xfrm>
            <a:off x="11039963" y="6532631"/>
            <a:ext cx="1066800" cy="230832"/>
          </a:xfrm>
          <a:prstGeom prst="rect">
            <a:avLst/>
          </a:prstGeom>
          <a:noFill/>
        </p:spPr>
        <p:txBody>
          <a:bodyPr wrap="square">
            <a:spAutoFit/>
          </a:bodyPr>
          <a:lstStyle/>
          <a:p>
            <a:pPr>
              <a:spcAft>
                <a:spcPts val="600"/>
              </a:spcAft>
            </a:pPr>
            <a:r>
              <a:rPr lang="en-NZ" sz="900">
                <a:solidFill>
                  <a:schemeClr val="accent1">
                    <a:lumMod val="60000"/>
                    <a:lumOff val="40000"/>
                  </a:schemeClr>
                </a:solidFill>
              </a:rPr>
              <a:t>Wolfert et al. 2023</a:t>
            </a:r>
          </a:p>
        </p:txBody>
      </p:sp>
      <p:pic>
        <p:nvPicPr>
          <p:cNvPr id="4" name="Picture 2" descr="Hero photograph">
            <a:extLst>
              <a:ext uri="{FF2B5EF4-FFF2-40B4-BE49-F238E27FC236}">
                <a16:creationId xmlns:a16="http://schemas.microsoft.com/office/drawing/2014/main" id="{41DC4B2E-F7E7-03AF-DF4D-7FE6F0D4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872" y="1040843"/>
            <a:ext cx="7449505" cy="496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19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572493" y="238539"/>
            <a:ext cx="11047013" cy="1434415"/>
          </a:xfrm>
        </p:spPr>
        <p:txBody>
          <a:bodyPr anchor="b">
            <a:normAutofit/>
          </a:bodyPr>
          <a:lstStyle/>
          <a:p>
            <a:r>
              <a:rPr lang="en-US" sz="4000" dirty="0"/>
              <a:t>So, What if, instead of users and providers of data and technologies, </a:t>
            </a:r>
            <a:r>
              <a:rPr lang="en-US" sz="4000" b="1" dirty="0"/>
              <a:t>all</a:t>
            </a:r>
            <a:r>
              <a:rPr lang="en-US" sz="4000" dirty="0"/>
              <a:t> actors have ‘</a:t>
            </a:r>
            <a:r>
              <a:rPr lang="en-US" sz="4000" b="1" dirty="0"/>
              <a:t>citizenship</a:t>
            </a:r>
            <a:r>
              <a:rPr lang="en-US" sz="4000" dirty="0"/>
              <a:t>’</a:t>
            </a:r>
          </a:p>
        </p:txBody>
      </p:sp>
      <p:sp>
        <p:nvSpPr>
          <p:cNvPr id="16"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descr="Sensitizing Every Data Citizen with Data &amp; Awareness Training….. A 'Must'​ for every Data Governance Adoption Success.">
            <a:extLst>
              <a:ext uri="{FF2B5EF4-FFF2-40B4-BE49-F238E27FC236}">
                <a16:creationId xmlns:a16="http://schemas.microsoft.com/office/drawing/2014/main" id="{FB76C6E6-6421-16AF-1A7C-6D8A67C95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36" r="31344"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4905955" y="2071316"/>
            <a:ext cx="6713552" cy="4114800"/>
          </a:xfrm>
        </p:spPr>
        <p:txBody>
          <a:bodyPr anchor="t">
            <a:normAutofit/>
          </a:bodyPr>
          <a:lstStyle/>
          <a:p>
            <a:r>
              <a:rPr lang="en-NZ" sz="2000" dirty="0">
                <a:effectLst/>
                <a:latin typeface="Calibri" panose="020F0502020204030204" pitchFamily="34" charset="0"/>
                <a:ea typeface="Calibri" panose="020F0502020204030204" pitchFamily="34" charset="0"/>
                <a:cs typeface="Arial" panose="020B0604020202020204" pitchFamily="34" charset="0"/>
              </a:rPr>
              <a:t>“A digital innovation ecosystem…concerns flows of technology and information across people and organisations…</a:t>
            </a:r>
            <a:r>
              <a:rPr lang="en-NZ" sz="2000" b="1" dirty="0">
                <a:effectLst/>
                <a:latin typeface="Calibri" panose="020F0502020204030204" pitchFamily="34" charset="0"/>
                <a:ea typeface="Calibri" panose="020F0502020204030204" pitchFamily="34" charset="0"/>
                <a:cs typeface="Arial" panose="020B0604020202020204" pitchFamily="34" charset="0"/>
              </a:rPr>
              <a:t>value creation is intimately linked to value distribution amongst shareholders in the network</a:t>
            </a:r>
            <a:r>
              <a:rPr lang="en-NZ" sz="2000" dirty="0">
                <a:effectLst/>
                <a:latin typeface="Calibri" panose="020F0502020204030204" pitchFamily="34" charset="0"/>
                <a:ea typeface="Calibri" panose="020F0502020204030204" pitchFamily="34" charset="0"/>
                <a:cs typeface="Arial" panose="020B0604020202020204" pitchFamily="34" charset="0"/>
              </a:rPr>
              <a:t>” (4)</a:t>
            </a:r>
            <a:endParaRPr lang="en-US" sz="2200" dirty="0"/>
          </a:p>
          <a:p>
            <a:r>
              <a:rPr lang="en-US" sz="2000" dirty="0"/>
              <a:t>Challenges &lt;- underlying lack of full partnership, </a:t>
            </a:r>
            <a:r>
              <a:rPr lang="en-US" sz="2000" b="1" dirty="0"/>
              <a:t>trust</a:t>
            </a:r>
            <a:r>
              <a:rPr lang="en-US" sz="2000" dirty="0"/>
              <a:t> and transparency in the trajectory of big data applications (5,6,7)</a:t>
            </a:r>
          </a:p>
          <a:p>
            <a:r>
              <a:rPr lang="en-US" sz="2000" dirty="0"/>
              <a:t>Interventions&lt;-enhance the agency of all </a:t>
            </a:r>
            <a:r>
              <a:rPr lang="en-US" sz="2000" b="1" dirty="0"/>
              <a:t>data citizens </a:t>
            </a:r>
            <a:r>
              <a:rPr lang="en-US" sz="2000" dirty="0"/>
              <a:t>including farmers, Māori, providers of data technology and other consumers of data (8)</a:t>
            </a:r>
          </a:p>
          <a:p>
            <a:r>
              <a:rPr lang="en-NZ" sz="2000" dirty="0">
                <a:effectLst/>
                <a:latin typeface="Calibri" panose="020F0502020204030204" pitchFamily="34" charset="0"/>
                <a:ea typeface="Calibri" panose="020F0502020204030204" pitchFamily="34" charset="0"/>
                <a:cs typeface="Arial" panose="020B0604020202020204" pitchFamily="34" charset="0"/>
              </a:rPr>
              <a:t>Constraints &lt;- include </a:t>
            </a:r>
            <a:r>
              <a:rPr lang="en-NZ" sz="2000" b="1" dirty="0">
                <a:effectLst/>
                <a:latin typeface="Calibri" panose="020F0502020204030204" pitchFamily="34" charset="0"/>
                <a:ea typeface="Calibri" panose="020F0502020204030204" pitchFamily="34" charset="0"/>
                <a:cs typeface="Arial" panose="020B0604020202020204" pitchFamily="34" charset="0"/>
              </a:rPr>
              <a:t>a lack of embedded ethical frameworks for the governance of data </a:t>
            </a:r>
            <a:r>
              <a:rPr lang="en-NZ" sz="2000" dirty="0">
                <a:effectLst/>
                <a:latin typeface="Calibri" panose="020F0502020204030204" pitchFamily="34" charset="0"/>
                <a:ea typeface="Calibri" panose="020F0502020204030204" pitchFamily="34" charset="0"/>
                <a:cs typeface="Arial" panose="020B0604020202020204" pitchFamily="34" charset="0"/>
              </a:rPr>
              <a:t>(9)</a:t>
            </a:r>
          </a:p>
          <a:p>
            <a:endParaRPr lang="en-US" sz="2200" dirty="0"/>
          </a:p>
        </p:txBody>
      </p:sp>
    </p:spTree>
    <p:extLst>
      <p:ext uri="{BB962C8B-B14F-4D97-AF65-F5344CB8AC3E}">
        <p14:creationId xmlns:p14="http://schemas.microsoft.com/office/powerpoint/2010/main" val="715888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39520"/>
            <a:ext cx="3429000" cy="1719072"/>
          </a:xfrm>
        </p:spPr>
        <p:txBody>
          <a:bodyPr anchor="b">
            <a:normAutofit/>
          </a:bodyPr>
          <a:lstStyle/>
          <a:p>
            <a:r>
              <a:rPr lang="en-US" sz="3800"/>
              <a:t>Citizen Inclusive  Lifecycle</a:t>
            </a:r>
            <a:endParaRPr lang="en-NZ" sz="3800"/>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30936" y="2807208"/>
            <a:ext cx="3429000" cy="3410712"/>
          </a:xfrm>
        </p:spPr>
        <p:txBody>
          <a:bodyPr anchor="t">
            <a:normAutofit/>
          </a:bodyPr>
          <a:lstStyle/>
          <a:p>
            <a:pPr marL="285750" indent="-285750"/>
            <a:r>
              <a:rPr lang="en-NZ" sz="1700">
                <a:latin typeface="Calibri"/>
                <a:cs typeface="Arial"/>
              </a:rPr>
              <a:t>Describes roles and responsibilities</a:t>
            </a:r>
          </a:p>
          <a:p>
            <a:pPr marL="285750" indent="-285750"/>
            <a:r>
              <a:rPr lang="en-NZ" sz="1700">
                <a:latin typeface="Calibri"/>
                <a:cs typeface="Arial"/>
              </a:rPr>
              <a:t>Guidelines for</a:t>
            </a:r>
          </a:p>
          <a:p>
            <a:pPr marL="742950" lvl="1" indent="-285750"/>
            <a:r>
              <a:rPr lang="en-NZ" sz="1700">
                <a:latin typeface="Calibri"/>
                <a:cs typeface="Arial"/>
              </a:rPr>
              <a:t>When and with whom to engage</a:t>
            </a:r>
          </a:p>
          <a:p>
            <a:pPr marL="742950" lvl="1" indent="-285750"/>
            <a:r>
              <a:rPr lang="en-NZ" sz="1700">
                <a:latin typeface="Calibri"/>
                <a:cs typeface="Arial"/>
              </a:rPr>
              <a:t>Explaining the process across and between citizens</a:t>
            </a:r>
          </a:p>
          <a:p>
            <a:pPr marL="285750" indent="-285750"/>
            <a:r>
              <a:rPr lang="en-US" sz="1700"/>
              <a:t>Helps ensure we are doing the ‘right’ thing as a crown owned organization</a:t>
            </a:r>
          </a:p>
          <a:p>
            <a:pPr marL="742950" lvl="1" indent="-285750"/>
            <a:r>
              <a:rPr lang="en-NZ" sz="1700">
                <a:latin typeface="Calibri"/>
                <a:cs typeface="Arial"/>
              </a:rPr>
              <a:t>Proceduralise data ethics </a:t>
            </a:r>
          </a:p>
          <a:p>
            <a:pPr marL="742950" lvl="1" indent="-285750"/>
            <a:r>
              <a:rPr lang="en-US" sz="1700"/>
              <a:t>De-risks science process</a:t>
            </a:r>
            <a:endParaRPr lang="en-NZ" sz="1700">
              <a:latin typeface="Calibri"/>
              <a:cs typeface="Arial"/>
            </a:endParaRPr>
          </a:p>
        </p:txBody>
      </p:sp>
      <p:pic>
        <p:nvPicPr>
          <p:cNvPr id="5" name="Picture 4">
            <a:extLst>
              <a:ext uri="{FF2B5EF4-FFF2-40B4-BE49-F238E27FC236}">
                <a16:creationId xmlns:a16="http://schemas.microsoft.com/office/drawing/2014/main" id="{EFEA80DB-7E32-8EAC-4FDD-ADFD1A021BD9}"/>
              </a:ext>
            </a:extLst>
          </p:cNvPr>
          <p:cNvPicPr>
            <a:picLocks noChangeAspect="1"/>
          </p:cNvPicPr>
          <p:nvPr/>
        </p:nvPicPr>
        <p:blipFill rotWithShape="1">
          <a:blip r:embed="rId3"/>
          <a:srcRect t="4232" r="2" b="13974"/>
          <a:stretch/>
        </p:blipFill>
        <p:spPr>
          <a:xfrm>
            <a:off x="5328604" y="1"/>
            <a:ext cx="5594728" cy="6468176"/>
          </a:xfrm>
          <a:prstGeom prst="rect">
            <a:avLst/>
          </a:prstGeom>
        </p:spPr>
      </p:pic>
    </p:spTree>
    <p:extLst>
      <p:ext uri="{BB962C8B-B14F-4D97-AF65-F5344CB8AC3E}">
        <p14:creationId xmlns:p14="http://schemas.microsoft.com/office/powerpoint/2010/main" val="892871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08C00E3-2A35-1EF8-D256-A84E14840F45}"/>
              </a:ext>
            </a:extLst>
          </p:cNvPr>
          <p:cNvSpPr>
            <a:spLocks noGrp="1"/>
          </p:cNvSpPr>
          <p:nvPr>
            <p:ph type="title"/>
          </p:nvPr>
        </p:nvSpPr>
        <p:spPr>
          <a:xfrm>
            <a:off x="635000" y="640823"/>
            <a:ext cx="3418659" cy="5583148"/>
          </a:xfrm>
        </p:spPr>
        <p:txBody>
          <a:bodyPr anchor="ctr">
            <a:normAutofit/>
          </a:bodyPr>
          <a:lstStyle/>
          <a:p>
            <a:r>
              <a:rPr lang="en-US" sz="5400" dirty="0"/>
              <a:t>Four main Stages</a:t>
            </a:r>
            <a:endParaRPr lang="en-NZ" sz="5400" dirty="0"/>
          </a:p>
        </p:txBody>
      </p:sp>
      <p:sp>
        <p:nvSpPr>
          <p:cNvPr id="2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F4D4A6D-9B6C-4622-A3EC-040876937DD5}"/>
              </a:ext>
            </a:extLst>
          </p:cNvPr>
          <p:cNvSpPr/>
          <p:nvPr/>
        </p:nvSpPr>
        <p:spPr>
          <a:xfrm>
            <a:off x="7143750" y="2505075"/>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16" name="Group 15">
            <a:extLst>
              <a:ext uri="{FF2B5EF4-FFF2-40B4-BE49-F238E27FC236}">
                <a16:creationId xmlns:a16="http://schemas.microsoft.com/office/drawing/2014/main" id="{04A5E480-FF65-F7F3-050C-BD8487957BA7}"/>
              </a:ext>
            </a:extLst>
          </p:cNvPr>
          <p:cNvGrpSpPr/>
          <p:nvPr/>
        </p:nvGrpSpPr>
        <p:grpSpPr>
          <a:xfrm>
            <a:off x="6111958" y="640822"/>
            <a:ext cx="3972631" cy="5536141"/>
            <a:chOff x="5583053" y="643466"/>
            <a:chExt cx="3997693" cy="5571067"/>
          </a:xfrm>
        </p:grpSpPr>
        <p:pic>
          <p:nvPicPr>
            <p:cNvPr id="4" name="Picture 3" descr="A screenshot of a computer screen&#10;&#10;Description automatically generated">
              <a:extLst>
                <a:ext uri="{FF2B5EF4-FFF2-40B4-BE49-F238E27FC236}">
                  <a16:creationId xmlns:a16="http://schemas.microsoft.com/office/drawing/2014/main" id="{CA5FEA0E-5E03-A9A5-094D-A523EC36B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0" r="-2" b="453"/>
            <a:stretch/>
          </p:blipFill>
          <p:spPr bwMode="auto">
            <a:xfrm>
              <a:off x="5583053" y="643466"/>
              <a:ext cx="3997693" cy="5571067"/>
            </a:xfrm>
            <a:prstGeom prst="rect">
              <a:avLst/>
            </a:prstGeom>
            <a:noFill/>
          </p:spPr>
        </p:pic>
        <p:sp>
          <p:nvSpPr>
            <p:cNvPr id="15" name="Rectangle: Rounded Corners 14">
              <a:extLst>
                <a:ext uri="{FF2B5EF4-FFF2-40B4-BE49-F238E27FC236}">
                  <a16:creationId xmlns:a16="http://schemas.microsoft.com/office/drawing/2014/main" id="{AAC18813-FA74-D885-E1C7-8FEB6C5F0023}"/>
                </a:ext>
              </a:extLst>
            </p:cNvPr>
            <p:cNvSpPr/>
            <p:nvPr/>
          </p:nvSpPr>
          <p:spPr>
            <a:xfrm>
              <a:off x="6129336" y="1142999"/>
              <a:ext cx="2905125" cy="45339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190213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08C00E3-2A35-1EF8-D256-A84E14840F45}"/>
              </a:ext>
            </a:extLst>
          </p:cNvPr>
          <p:cNvSpPr>
            <a:spLocks noGrp="1"/>
          </p:cNvSpPr>
          <p:nvPr>
            <p:ph type="title"/>
          </p:nvPr>
        </p:nvSpPr>
        <p:spPr>
          <a:xfrm>
            <a:off x="635000" y="640823"/>
            <a:ext cx="3418659" cy="5583148"/>
          </a:xfrm>
        </p:spPr>
        <p:txBody>
          <a:bodyPr anchor="ctr">
            <a:normAutofit/>
          </a:bodyPr>
          <a:lstStyle/>
          <a:p>
            <a:r>
              <a:rPr lang="en-US" sz="5400" dirty="0"/>
              <a:t>Segments within Stages</a:t>
            </a:r>
            <a:endParaRPr lang="en-NZ" sz="5400" dirty="0"/>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F4D4A6D-9B6C-4622-A3EC-040876937DD5}"/>
              </a:ext>
            </a:extLst>
          </p:cNvPr>
          <p:cNvSpPr/>
          <p:nvPr/>
        </p:nvSpPr>
        <p:spPr>
          <a:xfrm>
            <a:off x="7143750" y="2505075"/>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screenshot of a computer screen&#10;&#10;Description automatically generated">
            <a:extLst>
              <a:ext uri="{FF2B5EF4-FFF2-40B4-BE49-F238E27FC236}">
                <a16:creationId xmlns:a16="http://schemas.microsoft.com/office/drawing/2014/main" id="{D470B4DA-D8D6-3ADE-E883-EA07D6F68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0" r="-2" b="453"/>
          <a:stretch/>
        </p:blipFill>
        <p:spPr bwMode="auto">
          <a:xfrm>
            <a:off x="5602104" y="1790700"/>
            <a:ext cx="3304324" cy="4604808"/>
          </a:xfrm>
          <a:prstGeom prst="rect">
            <a:avLst/>
          </a:prstGeom>
          <a:noFill/>
        </p:spPr>
      </p:pic>
      <p:pic>
        <p:nvPicPr>
          <p:cNvPr id="3" name="Picture 2">
            <a:extLst>
              <a:ext uri="{FF2B5EF4-FFF2-40B4-BE49-F238E27FC236}">
                <a16:creationId xmlns:a16="http://schemas.microsoft.com/office/drawing/2014/main" id="{7C425816-7884-4694-C272-18818EB02CBE}"/>
              </a:ext>
            </a:extLst>
          </p:cNvPr>
          <p:cNvPicPr>
            <a:picLocks noChangeAspect="1"/>
          </p:cNvPicPr>
          <p:nvPr/>
        </p:nvPicPr>
        <p:blipFill rotWithShape="1">
          <a:blip r:embed="rId4"/>
          <a:srcRect l="58246" t="8551" b="21701"/>
          <a:stretch/>
        </p:blipFill>
        <p:spPr>
          <a:xfrm>
            <a:off x="6720051" y="-1500786"/>
            <a:ext cx="3647568" cy="8617203"/>
          </a:xfrm>
          <a:prstGeom prst="rect">
            <a:avLst/>
          </a:prstGeom>
        </p:spPr>
      </p:pic>
    </p:spTree>
    <p:extLst>
      <p:ext uri="{BB962C8B-B14F-4D97-AF65-F5344CB8AC3E}">
        <p14:creationId xmlns:p14="http://schemas.microsoft.com/office/powerpoint/2010/main" val="380584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87EDC-3233-8777-F332-E1C5C98A448B}"/>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200" dirty="0">
                <a:highlight>
                  <a:srgbClr val="FFFFFF"/>
                </a:highlight>
              </a:rPr>
              <a:t>Acknowledging Nga </a:t>
            </a:r>
            <a:r>
              <a:rPr lang="en-US" sz="4200" dirty="0" err="1">
                <a:highlight>
                  <a:srgbClr val="FFFFFF"/>
                </a:highlight>
              </a:rPr>
              <a:t>tangata</a:t>
            </a:r>
            <a:r>
              <a:rPr lang="en-US" sz="4200" dirty="0">
                <a:highlight>
                  <a:srgbClr val="FFFFFF"/>
                </a:highlight>
              </a:rPr>
              <a:t> o </a:t>
            </a:r>
            <a:r>
              <a:rPr lang="en-US" sz="4200" dirty="0" err="1">
                <a:highlight>
                  <a:srgbClr val="FFFFFF"/>
                </a:highlight>
              </a:rPr>
              <a:t>te</a:t>
            </a:r>
            <a:r>
              <a:rPr lang="en-US" sz="4200" dirty="0">
                <a:highlight>
                  <a:srgbClr val="FFFFFF"/>
                </a:highlight>
              </a:rPr>
              <a:t> whenua in this korero</a:t>
            </a:r>
          </a:p>
        </p:txBody>
      </p:sp>
      <p:sp>
        <p:nvSpPr>
          <p:cNvPr id="104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y of Islands anchoring ban: All you need to know | Yachting New Zealand">
            <a:extLst>
              <a:ext uri="{FF2B5EF4-FFF2-40B4-BE49-F238E27FC236}">
                <a16:creationId xmlns:a16="http://schemas.microsoft.com/office/drawing/2014/main" id="{1A5998F6-1451-85D4-1C98-7C17523E1D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95" r="433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932793-4E91-4DBA-1B11-8DFDD8679B45}"/>
              </a:ext>
            </a:extLst>
          </p:cNvPr>
          <p:cNvPicPr>
            <a:picLocks noChangeAspect="1"/>
          </p:cNvPicPr>
          <p:nvPr/>
        </p:nvPicPr>
        <p:blipFill rotWithShape="1">
          <a:blip r:embed="rId3"/>
          <a:srcRect l="51355" t="39085" r="31699" b="1996"/>
          <a:stretch/>
        </p:blipFill>
        <p:spPr>
          <a:xfrm>
            <a:off x="50964" y="1943666"/>
            <a:ext cx="6394382" cy="5359675"/>
          </a:xfrm>
          <a:prstGeom prst="rect">
            <a:avLst/>
          </a:prstGeom>
        </p:spPr>
      </p:pic>
      <p:sp>
        <p:nvSpPr>
          <p:cNvPr id="14" name="Rectangle: Rounded Corners 13">
            <a:extLst>
              <a:ext uri="{FF2B5EF4-FFF2-40B4-BE49-F238E27FC236}">
                <a16:creationId xmlns:a16="http://schemas.microsoft.com/office/drawing/2014/main" id="{3F4D4A6D-9B6C-4622-A3EC-040876937DD5}"/>
              </a:ext>
            </a:extLst>
          </p:cNvPr>
          <p:cNvSpPr/>
          <p:nvPr/>
        </p:nvSpPr>
        <p:spPr>
          <a:xfrm>
            <a:off x="7143750" y="2505075"/>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screenshot of a computer screen&#10;&#10;Description automatically generated">
            <a:extLst>
              <a:ext uri="{FF2B5EF4-FFF2-40B4-BE49-F238E27FC236}">
                <a16:creationId xmlns:a16="http://schemas.microsoft.com/office/drawing/2014/main" id="{CA5FEA0E-5E03-A9A5-094D-A523EC36BC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0" r="-2" b="453"/>
          <a:stretch/>
        </p:blipFill>
        <p:spPr bwMode="auto">
          <a:xfrm>
            <a:off x="7781534" y="909008"/>
            <a:ext cx="3997693" cy="5571067"/>
          </a:xfrm>
          <a:prstGeom prst="rect">
            <a:avLst/>
          </a:prstGeom>
          <a:noFill/>
        </p:spPr>
      </p:pic>
      <p:sp>
        <p:nvSpPr>
          <p:cNvPr id="17" name="Title 1">
            <a:extLst>
              <a:ext uri="{FF2B5EF4-FFF2-40B4-BE49-F238E27FC236}">
                <a16:creationId xmlns:a16="http://schemas.microsoft.com/office/drawing/2014/main" id="{B08C00E3-2A35-1EF8-D256-A84E14840F45}"/>
              </a:ext>
            </a:extLst>
          </p:cNvPr>
          <p:cNvSpPr>
            <a:spLocks noGrp="1"/>
          </p:cNvSpPr>
          <p:nvPr>
            <p:ph type="title"/>
          </p:nvPr>
        </p:nvSpPr>
        <p:spPr>
          <a:xfrm>
            <a:off x="453404" y="336372"/>
            <a:ext cx="6175996" cy="1681272"/>
          </a:xfrm>
        </p:spPr>
        <p:txBody>
          <a:bodyPr anchor="b">
            <a:normAutofit fontScale="90000"/>
          </a:bodyPr>
          <a:lstStyle/>
          <a:p>
            <a:r>
              <a:rPr lang="en-US" sz="5400" dirty="0"/>
              <a:t>Roles and Responsibilities within each Segment</a:t>
            </a:r>
            <a:endParaRPr lang="en-NZ" sz="5400" dirty="0"/>
          </a:p>
        </p:txBody>
      </p:sp>
      <p:pic>
        <p:nvPicPr>
          <p:cNvPr id="33" name="Picture 32">
            <a:extLst>
              <a:ext uri="{FF2B5EF4-FFF2-40B4-BE49-F238E27FC236}">
                <a16:creationId xmlns:a16="http://schemas.microsoft.com/office/drawing/2014/main" id="{5D9BBF12-F36C-F573-D65F-6B9B7ACF990A}"/>
              </a:ext>
            </a:extLst>
          </p:cNvPr>
          <p:cNvPicPr>
            <a:picLocks noChangeAspect="1"/>
          </p:cNvPicPr>
          <p:nvPr/>
        </p:nvPicPr>
        <p:blipFill rotWithShape="1">
          <a:blip r:embed="rId5"/>
          <a:srcRect l="38044" t="26519" r="36726" b="26063"/>
          <a:stretch/>
        </p:blipFill>
        <p:spPr>
          <a:xfrm>
            <a:off x="6741378" y="-220156"/>
            <a:ext cx="2994935" cy="7465515"/>
          </a:xfrm>
          <a:prstGeom prst="rect">
            <a:avLst/>
          </a:prstGeom>
        </p:spPr>
      </p:pic>
      <p:cxnSp>
        <p:nvCxnSpPr>
          <p:cNvPr id="5" name="Straight Arrow Connector 4">
            <a:extLst>
              <a:ext uri="{FF2B5EF4-FFF2-40B4-BE49-F238E27FC236}">
                <a16:creationId xmlns:a16="http://schemas.microsoft.com/office/drawing/2014/main" id="{EECD164C-2D06-42D9-90A5-3B9DAFA1C2DB}"/>
              </a:ext>
            </a:extLst>
          </p:cNvPr>
          <p:cNvCxnSpPr>
            <a:cxnSpLocks/>
          </p:cNvCxnSpPr>
          <p:nvPr/>
        </p:nvCxnSpPr>
        <p:spPr>
          <a:xfrm>
            <a:off x="9999325" y="3562349"/>
            <a:ext cx="500752" cy="36188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3BBBBC-34A4-8F79-16EA-1DF58D97DE7C}"/>
              </a:ext>
            </a:extLst>
          </p:cNvPr>
          <p:cNvCxnSpPr>
            <a:cxnSpLocks/>
          </p:cNvCxnSpPr>
          <p:nvPr/>
        </p:nvCxnSpPr>
        <p:spPr>
          <a:xfrm>
            <a:off x="9999325" y="3562349"/>
            <a:ext cx="395065" cy="131718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0AFF14-4375-22D0-3681-43539E39722B}"/>
              </a:ext>
            </a:extLst>
          </p:cNvPr>
          <p:cNvCxnSpPr>
            <a:cxnSpLocks/>
          </p:cNvCxnSpPr>
          <p:nvPr/>
        </p:nvCxnSpPr>
        <p:spPr>
          <a:xfrm>
            <a:off x="9999325" y="3562349"/>
            <a:ext cx="500752" cy="72376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7CD32D4-ECAD-700A-D423-9F823964E468}"/>
              </a:ext>
            </a:extLst>
          </p:cNvPr>
          <p:cNvCxnSpPr>
            <a:cxnSpLocks/>
          </p:cNvCxnSpPr>
          <p:nvPr/>
        </p:nvCxnSpPr>
        <p:spPr>
          <a:xfrm>
            <a:off x="3016420" y="3847109"/>
            <a:ext cx="3871397" cy="74476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6BE334-1423-1418-7206-AAB8CB1E1BDF}"/>
              </a:ext>
            </a:extLst>
          </p:cNvPr>
          <p:cNvCxnSpPr>
            <a:cxnSpLocks/>
          </p:cNvCxnSpPr>
          <p:nvPr/>
        </p:nvCxnSpPr>
        <p:spPr>
          <a:xfrm flipV="1">
            <a:off x="3016420" y="775252"/>
            <a:ext cx="3801823" cy="428585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F23F51C-73E9-E4FF-4DC9-46E235642B88}"/>
              </a:ext>
            </a:extLst>
          </p:cNvPr>
          <p:cNvCxnSpPr>
            <a:cxnSpLocks/>
          </p:cNvCxnSpPr>
          <p:nvPr/>
        </p:nvCxnSpPr>
        <p:spPr>
          <a:xfrm flipV="1">
            <a:off x="2818945" y="3377878"/>
            <a:ext cx="3999298" cy="276789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113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Summary</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08C018C6-B9FB-BE43-9CC1-9935B3AB016A}"/>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Principles  of Māori Data Sovereignty of increasing concern in NZ</a:t>
            </a:r>
          </a:p>
          <a:p>
            <a:r>
              <a:rPr lang="en-US" sz="2000" dirty="0"/>
              <a:t>CRI’s hold  taonga data</a:t>
            </a:r>
          </a:p>
          <a:p>
            <a:r>
              <a:rPr lang="en-US" sz="2000" dirty="0"/>
              <a:t>Need to work together with our partners to develop and implement good governance practices </a:t>
            </a:r>
          </a:p>
        </p:txBody>
      </p:sp>
      <p:pic>
        <p:nvPicPr>
          <p:cNvPr id="4" name="Picture 4" descr="When Mātauranga Māori and science meet | The Te Waihora Co-Governance Group">
            <a:extLst>
              <a:ext uri="{FF2B5EF4-FFF2-40B4-BE49-F238E27FC236}">
                <a16:creationId xmlns:a16="http://schemas.microsoft.com/office/drawing/2014/main" id="{DE28AE40-B911-44C7-2810-D4399DD12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3" r="2582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630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E67EB7-EBD1-F9A1-C7B6-524477533948}"/>
              </a:ext>
            </a:extLst>
          </p:cNvPr>
          <p:cNvSpPr>
            <a:spLocks noGrp="1"/>
          </p:cNvSpPr>
          <p:nvPr>
            <p:ph sz="half" idx="2"/>
          </p:nvPr>
        </p:nvSpPr>
        <p:spPr/>
        <p:txBody>
          <a:bodyPr>
            <a:normAutofit/>
          </a:bodyPr>
          <a:lstStyle/>
          <a:p>
            <a:r>
              <a:rPr lang="en-US" dirty="0"/>
              <a:t>references</a:t>
            </a:r>
            <a:endParaRPr lang="en-NZ" dirty="0"/>
          </a:p>
        </p:txBody>
      </p:sp>
      <p:sp>
        <p:nvSpPr>
          <p:cNvPr id="3" name="Content Placeholder 2">
            <a:extLst>
              <a:ext uri="{FF2B5EF4-FFF2-40B4-BE49-F238E27FC236}">
                <a16:creationId xmlns:a16="http://schemas.microsoft.com/office/drawing/2014/main" id="{10CC10E9-5628-2361-B42F-71C994F7011B}"/>
              </a:ext>
            </a:extLst>
          </p:cNvPr>
          <p:cNvSpPr>
            <a:spLocks noGrp="1"/>
          </p:cNvSpPr>
          <p:nvPr>
            <p:ph sz="quarter" idx="12"/>
          </p:nvPr>
        </p:nvSpPr>
        <p:spPr>
          <a:xfrm>
            <a:off x="691180" y="2086324"/>
            <a:ext cx="10809639" cy="3948415"/>
          </a:xfrm>
        </p:spPr>
        <p:txBody>
          <a:bodyPr>
            <a:normAutofit fontScale="92500" lnSpcReduction="20000"/>
          </a:bodyPr>
          <a:lstStyle/>
          <a:p>
            <a:pPr marL="514350" indent="-514350">
              <a:buFont typeface="+mj-lt"/>
              <a:buAutoNum type="arabicPeriod"/>
            </a:pPr>
            <a:r>
              <a:rPr lang="en-NZ" sz="2800" dirty="0"/>
              <a:t>Shepherd, Turner et al. 2018</a:t>
            </a:r>
          </a:p>
          <a:p>
            <a:pPr marL="514350" indent="-514350">
              <a:buFont typeface="+mj-lt"/>
              <a:buAutoNum type="arabicPeriod"/>
            </a:pPr>
            <a:r>
              <a:rPr lang="en-NZ" sz="2800" dirty="0" err="1"/>
              <a:t>Agritech</a:t>
            </a:r>
            <a:r>
              <a:rPr lang="en-NZ" sz="2800" dirty="0"/>
              <a:t> report 2023</a:t>
            </a:r>
          </a:p>
          <a:p>
            <a:pPr marL="514350" indent="-514350">
              <a:buFont typeface="+mj-lt"/>
              <a:buAutoNum type="arabicPeriod"/>
            </a:pPr>
            <a:r>
              <a:rPr lang="en-NZ" sz="2800" dirty="0" err="1">
                <a:effectLst/>
                <a:latin typeface="Calibri" panose="020F0502020204030204" pitchFamily="34" charset="0"/>
                <a:ea typeface="Calibri" panose="020F0502020204030204" pitchFamily="34" charset="0"/>
                <a:cs typeface="Arial" panose="020B0604020202020204" pitchFamily="34" charset="0"/>
              </a:rPr>
              <a:t>Osinga</a:t>
            </a:r>
            <a:r>
              <a:rPr lang="en-NZ" sz="2800" dirty="0">
                <a:effectLst/>
                <a:latin typeface="Calibri" panose="020F0502020204030204" pitchFamily="34" charset="0"/>
                <a:ea typeface="Calibri" panose="020F0502020204030204" pitchFamily="34" charset="0"/>
                <a:cs typeface="Arial" panose="020B0604020202020204" pitchFamily="34" charset="0"/>
              </a:rPr>
              <a:t> et al. 2022</a:t>
            </a:r>
          </a:p>
          <a:p>
            <a:pPr marL="514350" indent="-514350">
              <a:buFont typeface="+mj-lt"/>
              <a:buAutoNum type="arabicPeriod"/>
            </a:pPr>
            <a:r>
              <a:rPr lang="en-NZ" dirty="0" err="1">
                <a:effectLst/>
                <a:latin typeface="Calibri" panose="020F0502020204030204" pitchFamily="34" charset="0"/>
                <a:ea typeface="Calibri" panose="020F0502020204030204" pitchFamily="34" charset="0"/>
                <a:cs typeface="Arial" panose="020B0604020202020204" pitchFamily="34" charset="0"/>
              </a:rPr>
              <a:t>Wolfert</a:t>
            </a:r>
            <a:r>
              <a:rPr lang="en-NZ" dirty="0">
                <a:effectLst/>
                <a:latin typeface="Calibri" panose="020F0502020204030204" pitchFamily="34" charset="0"/>
                <a:ea typeface="Calibri" panose="020F0502020204030204" pitchFamily="34" charset="0"/>
                <a:cs typeface="Arial" panose="020B0604020202020204" pitchFamily="34" charset="0"/>
              </a:rPr>
              <a:t> et al. 2023</a:t>
            </a:r>
          </a:p>
          <a:p>
            <a:pPr marL="514350" indent="-514350">
              <a:buFont typeface="+mj-lt"/>
              <a:buAutoNum type="arabicPeriod"/>
            </a:pPr>
            <a:r>
              <a:rPr kumimoji="0" lang="en-NZ"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Jakku</a:t>
            </a:r>
            <a:r>
              <a:rPr kumimoji="0" lang="en-NZ"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Taylor et al. 2019</a:t>
            </a:r>
          </a:p>
          <a:p>
            <a:pPr marL="514350" indent="-514350">
              <a:buFont typeface="+mj-lt"/>
              <a:buAutoNum type="arabicPeriod"/>
            </a:pPr>
            <a:r>
              <a:rPr kumimoji="0" lang="en-NZ"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Klerkx</a:t>
            </a:r>
            <a:r>
              <a:rPr kumimoji="0" lang="en-NZ"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NZ"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Jakku</a:t>
            </a:r>
            <a:r>
              <a:rPr kumimoji="0" lang="en-NZ"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2019 </a:t>
            </a:r>
          </a:p>
          <a:p>
            <a:pPr marL="514350" indent="-514350">
              <a:buFont typeface="+mj-lt"/>
              <a:buAutoNum type="arabicPeriod"/>
            </a:pPr>
            <a:r>
              <a:rPr kumimoji="0" lang="en-NZ"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Newton, Nettle et al. 2020</a:t>
            </a:r>
          </a:p>
          <a:p>
            <a:pPr marL="514350" indent="-514350">
              <a:buFont typeface="+mj-lt"/>
              <a:buAutoNum type="arabicPeriod"/>
            </a:pPr>
            <a:r>
              <a:rPr kumimoji="0" lang="en-NZ" altLang="en-US"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Jakku</a:t>
            </a:r>
            <a:r>
              <a:rPr kumimoji="0" lang="en-NZ"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Taylor et al. 2019</a:t>
            </a:r>
          </a:p>
          <a:p>
            <a:pPr marL="514350" indent="-514350">
              <a:buFont typeface="+mj-lt"/>
              <a:buAutoNum type="arabicPeriod"/>
            </a:pPr>
            <a:r>
              <a:rPr lang="en-NZ" dirty="0" err="1">
                <a:effectLst/>
                <a:latin typeface="Arial" panose="020B0604020202020204" pitchFamily="34" charset="0"/>
                <a:ea typeface="Calibri" panose="020F0502020204030204" pitchFamily="34" charset="0"/>
                <a:cs typeface="Arial" panose="020B0604020202020204" pitchFamily="34" charset="0"/>
              </a:rPr>
              <a:t>Kamilaris</a:t>
            </a:r>
            <a:r>
              <a:rPr lang="en-NZ" dirty="0">
                <a:effectLst/>
                <a:latin typeface="Arial" panose="020B0604020202020204" pitchFamily="34" charset="0"/>
                <a:ea typeface="Calibri" panose="020F0502020204030204" pitchFamily="34" charset="0"/>
                <a:cs typeface="Arial" panose="020B0604020202020204" pitchFamily="34" charset="0"/>
              </a:rPr>
              <a:t> and </a:t>
            </a:r>
            <a:r>
              <a:rPr lang="en-NZ" dirty="0" err="1">
                <a:effectLst/>
                <a:latin typeface="Arial" panose="020B0604020202020204" pitchFamily="34" charset="0"/>
                <a:ea typeface="Calibri" panose="020F0502020204030204" pitchFamily="34" charset="0"/>
                <a:cs typeface="Arial" panose="020B0604020202020204" pitchFamily="34" charset="0"/>
              </a:rPr>
              <a:t>Prenafeta-Boldu</a:t>
            </a:r>
            <a:r>
              <a:rPr lang="en-NZ" dirty="0">
                <a:effectLst/>
                <a:latin typeface="Arial" panose="020B0604020202020204" pitchFamily="34" charset="0"/>
                <a:ea typeface="Calibri" panose="020F0502020204030204" pitchFamily="34" charset="0"/>
                <a:cs typeface="Arial" panose="020B0604020202020204" pitchFamily="34" charset="0"/>
              </a:rPr>
              <a:t>, 2018</a:t>
            </a:r>
          </a:p>
          <a:p>
            <a:pPr marL="0" indent="0">
              <a:buNone/>
            </a:pPr>
            <a:endParaRPr lang="en-NZ" dirty="0">
              <a:effectLst/>
              <a:latin typeface="Calibri" panose="020F0502020204030204" pitchFamily="34" charset="0"/>
              <a:ea typeface="Calibri" panose="020F0502020204030204" pitchFamily="34" charset="0"/>
              <a:cs typeface="Arial" panose="020B0604020202020204" pitchFamily="34" charset="0"/>
            </a:endParaRPr>
          </a:p>
          <a:p>
            <a:pPr marL="514350" indent="-514350">
              <a:buFont typeface="+mj-lt"/>
              <a:buAutoNum type="arabicPeriod"/>
            </a:pPr>
            <a:endParaRPr lang="en-NZ" dirty="0"/>
          </a:p>
        </p:txBody>
      </p:sp>
    </p:spTree>
    <p:extLst>
      <p:ext uri="{BB962C8B-B14F-4D97-AF65-F5344CB8AC3E}">
        <p14:creationId xmlns:p14="http://schemas.microsoft.com/office/powerpoint/2010/main" val="133305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C10E9-5628-2361-B42F-71C994F7011B}"/>
              </a:ext>
            </a:extLst>
          </p:cNvPr>
          <p:cNvSpPr>
            <a:spLocks noGrp="1"/>
          </p:cNvSpPr>
          <p:nvPr>
            <p:ph sz="quarter" idx="12"/>
          </p:nvPr>
        </p:nvSpPr>
        <p:spPr>
          <a:xfrm>
            <a:off x="688623" y="2086324"/>
            <a:ext cx="10809639" cy="3948415"/>
          </a:xfrm>
        </p:spPr>
        <p:txBody>
          <a:bodyPr>
            <a:normAutofit/>
          </a:bodyPr>
          <a:lstStyle/>
          <a:p>
            <a:pPr marL="0" indent="0" algn="ctr">
              <a:buNone/>
            </a:pPr>
            <a:r>
              <a:rPr lang="en-US" b="0" i="0" dirty="0">
                <a:solidFill>
                  <a:srgbClr val="1D1D1D"/>
                </a:solidFill>
                <a:effectLst/>
                <a:latin typeface="Courier New" panose="02070309020205020404" pitchFamily="49" charset="0"/>
              </a:rPr>
              <a:t>This is the end</a:t>
            </a:r>
            <a:br>
              <a:rPr lang="en-US" dirty="0"/>
            </a:br>
            <a:endParaRPr lang="en-NZ" dirty="0"/>
          </a:p>
        </p:txBody>
      </p:sp>
    </p:spTree>
    <p:extLst>
      <p:ext uri="{BB962C8B-B14F-4D97-AF65-F5344CB8AC3E}">
        <p14:creationId xmlns:p14="http://schemas.microsoft.com/office/powerpoint/2010/main" val="837899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40080" y="325369"/>
            <a:ext cx="4368602" cy="1956841"/>
          </a:xfrm>
        </p:spPr>
        <p:txBody>
          <a:bodyPr anchor="b">
            <a:normAutofit/>
          </a:bodyPr>
          <a:lstStyle/>
          <a:p>
            <a:r>
              <a:rPr lang="en-US" sz="5400" dirty="0"/>
              <a:t>Partnerships</a:t>
            </a:r>
            <a:endParaRPr lang="en-NZ"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40080" y="2872899"/>
            <a:ext cx="3916665" cy="3641444"/>
          </a:xfrm>
        </p:spPr>
        <p:txBody>
          <a:bodyPr>
            <a:normAutofit fontScale="85000" lnSpcReduction="20000"/>
          </a:bodyPr>
          <a:lstStyle/>
          <a:p>
            <a:r>
              <a:rPr lang="en-US" sz="2400" dirty="0"/>
              <a:t>The need for </a:t>
            </a:r>
            <a:r>
              <a:rPr lang="en-US" sz="2400" b="1" i="1" dirty="0"/>
              <a:t>consistent engagement</a:t>
            </a:r>
            <a:r>
              <a:rPr lang="en-US" sz="2400" i="1" dirty="0"/>
              <a:t> </a:t>
            </a:r>
            <a:r>
              <a:rPr lang="en-US" sz="2400" dirty="0"/>
              <a:t>with partners throughout the project is even more essential – otherwise the output risks ‘missing the mark</a:t>
            </a:r>
          </a:p>
          <a:p>
            <a:r>
              <a:rPr lang="en-US" sz="2400" dirty="0"/>
              <a:t>And when you start talking about strategic and cultural partnerships…</a:t>
            </a:r>
          </a:p>
          <a:p>
            <a:pPr lvl="1"/>
            <a:r>
              <a:rPr lang="en-US" sz="2100" dirty="0"/>
              <a:t>these ideas around ethical and responsible governance of data pop out. </a:t>
            </a:r>
          </a:p>
          <a:p>
            <a:pPr lvl="1"/>
            <a:r>
              <a:rPr lang="en-US" sz="2100" dirty="0"/>
              <a:t>Along with a need to engage with other CRI’s and government agencies about data ethics, innovation and data sovereignty</a:t>
            </a:r>
          </a:p>
          <a:p>
            <a:endParaRPr lang="en-US" sz="2200" dirty="0"/>
          </a:p>
        </p:txBody>
      </p:sp>
      <p:sp>
        <p:nvSpPr>
          <p:cNvPr id="8" name="Arrow: Right 7">
            <a:extLst>
              <a:ext uri="{FF2B5EF4-FFF2-40B4-BE49-F238E27FC236}">
                <a16:creationId xmlns:a16="http://schemas.microsoft.com/office/drawing/2014/main" id="{B9E171DD-1635-D24D-0D0E-01EB165E0ADC}"/>
              </a:ext>
            </a:extLst>
          </p:cNvPr>
          <p:cNvSpPr/>
          <p:nvPr/>
        </p:nvSpPr>
        <p:spPr>
          <a:xfrm>
            <a:off x="4402319" y="1591068"/>
            <a:ext cx="1802167" cy="778044"/>
          </a:xfrm>
          <a:prstGeom prst="rightArrow">
            <a:avLst/>
          </a:prstGeom>
          <a:solidFill>
            <a:srgbClr val="FFC000"/>
          </a:solidFill>
          <a:ln w="603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2050" name="Picture 2" descr="Real human interaction still preferred over texting, email and social  media, according to survey – GeekWire">
            <a:extLst>
              <a:ext uri="{FF2B5EF4-FFF2-40B4-BE49-F238E27FC236}">
                <a16:creationId xmlns:a16="http://schemas.microsoft.com/office/drawing/2014/main" id="{695B8C60-4310-092E-0E7E-8F5AA9691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486" y="1007574"/>
            <a:ext cx="5682544" cy="22443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76B578-D63F-6ABF-796F-3F1BFC0D95CF}"/>
              </a:ext>
            </a:extLst>
          </p:cNvPr>
          <p:cNvSpPr txBox="1"/>
          <p:nvPr/>
        </p:nvSpPr>
        <p:spPr>
          <a:xfrm>
            <a:off x="5927834" y="3640476"/>
            <a:ext cx="5849186" cy="1754326"/>
          </a:xfrm>
          <a:prstGeom prst="rect">
            <a:avLst/>
          </a:prstGeom>
          <a:noFill/>
        </p:spPr>
        <p:txBody>
          <a:bodyPr wrap="square">
            <a:spAutoFit/>
          </a:bodyPr>
          <a:lstStyle/>
          <a:p>
            <a:r>
              <a:rPr lang="en-US" sz="1800" i="1" dirty="0">
                <a:solidFill>
                  <a:schemeClr val="accent1">
                    <a:lumMod val="75000"/>
                  </a:schemeClr>
                </a:solidFill>
              </a:rPr>
              <a:t>“This fixation with privacy and personal data doesn’t address the fundamental issues with data that is conceived of and belongs to the collective – we need a new way of thinking about data, and </a:t>
            </a:r>
            <a:r>
              <a:rPr lang="en-US" sz="1800" i="1" dirty="0" err="1">
                <a:solidFill>
                  <a:schemeClr val="accent1">
                    <a:lumMod val="75000"/>
                  </a:schemeClr>
                </a:solidFill>
              </a:rPr>
              <a:t>te</a:t>
            </a:r>
            <a:r>
              <a:rPr lang="en-US" sz="1800" i="1" dirty="0">
                <a:solidFill>
                  <a:schemeClr val="accent1">
                    <a:lumMod val="75000"/>
                  </a:schemeClr>
                </a:solidFill>
              </a:rPr>
              <a:t> </a:t>
            </a:r>
            <a:r>
              <a:rPr lang="en-US" sz="1800" i="1" dirty="0" err="1">
                <a:solidFill>
                  <a:schemeClr val="accent1">
                    <a:lumMod val="75000"/>
                  </a:schemeClr>
                </a:solidFill>
              </a:rPr>
              <a:t>ao</a:t>
            </a:r>
            <a:r>
              <a:rPr lang="en-US" sz="1800" i="1" dirty="0">
                <a:solidFill>
                  <a:schemeClr val="accent1">
                    <a:lumMod val="75000"/>
                  </a:schemeClr>
                </a:solidFill>
              </a:rPr>
              <a:t> Māori and other indigenous knowledge systems provide a foundation for this” </a:t>
            </a:r>
          </a:p>
          <a:p>
            <a:r>
              <a:rPr lang="en-US" sz="1800" dirty="0"/>
              <a:t>				Dr Tahu </a:t>
            </a:r>
            <a:r>
              <a:rPr lang="en-US" sz="1800" dirty="0" err="1"/>
              <a:t>Kukutai</a:t>
            </a:r>
            <a:r>
              <a:rPr lang="en-US" sz="1800" dirty="0"/>
              <a:t> </a:t>
            </a:r>
          </a:p>
        </p:txBody>
      </p:sp>
    </p:spTree>
    <p:extLst>
      <p:ext uri="{BB962C8B-B14F-4D97-AF65-F5344CB8AC3E}">
        <p14:creationId xmlns:p14="http://schemas.microsoft.com/office/powerpoint/2010/main" val="52341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4200" kern="1200">
                <a:solidFill>
                  <a:schemeClr val="tx1"/>
                </a:solidFill>
                <a:latin typeface="+mj-lt"/>
                <a:ea typeface="+mj-ea"/>
                <a:cs typeface="+mj-cs"/>
              </a:rPr>
              <a:t>All Citizens are responsible</a:t>
            </a:r>
            <a:endParaRPr lang="en-US" sz="4200" kern="1200" dirty="0">
              <a:solidFill>
                <a:schemeClr val="tx1"/>
              </a:solidFill>
              <a:latin typeface="+mj-lt"/>
              <a:ea typeface="+mj-ea"/>
              <a:cs typeface="+mj-cs"/>
            </a:endParaRPr>
          </a:p>
        </p:txBody>
      </p:sp>
      <p:sp>
        <p:nvSpPr>
          <p:cNvPr id="19"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08C018C6-B9FB-BE43-9CC1-9935B3AB016A}"/>
              </a:ext>
            </a:extLst>
          </p:cNvPr>
          <p:cNvSpPr txBox="1">
            <a:spLocks/>
          </p:cNvSpPr>
          <p:nvPr/>
        </p:nvSpPr>
        <p:spPr>
          <a:xfrm>
            <a:off x="630936" y="2807208"/>
            <a:ext cx="5005978" cy="36408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Data increasingly underpins decisions being made for, with and by all citizens every day.</a:t>
            </a:r>
          </a:p>
          <a:p>
            <a:r>
              <a:rPr lang="en-US" sz="2000"/>
              <a:t>Stats NZ </a:t>
            </a:r>
          </a:p>
          <a:p>
            <a:pPr lvl="1"/>
            <a:r>
              <a:rPr lang="en-US" sz="1600"/>
              <a:t>2023 new interim centre for ethics and innovation</a:t>
            </a:r>
          </a:p>
          <a:p>
            <a:pPr lvl="1"/>
            <a:r>
              <a:rPr lang="en-US" sz="1600"/>
              <a:t>Collaboration with Te Kahui Raraunga</a:t>
            </a:r>
          </a:p>
          <a:p>
            <a:r>
              <a:rPr lang="en-US" sz="2000"/>
              <a:t>Data continues to be harvested and used without unbiased oversight</a:t>
            </a:r>
          </a:p>
          <a:p>
            <a:r>
              <a:rPr lang="en-US" sz="2000"/>
              <a:t>Harvard business review – genAI and ethics cannot be a ‘nice to have’ </a:t>
            </a:r>
          </a:p>
          <a:p>
            <a:r>
              <a:rPr lang="en-US" sz="2000"/>
              <a:t>China exclude google because of data governance</a:t>
            </a:r>
            <a:endParaRPr lang="en-US" sz="2000" dirty="0"/>
          </a:p>
        </p:txBody>
      </p:sp>
      <p:pic>
        <p:nvPicPr>
          <p:cNvPr id="12" name="Picture 11">
            <a:extLst>
              <a:ext uri="{FF2B5EF4-FFF2-40B4-BE49-F238E27FC236}">
                <a16:creationId xmlns:a16="http://schemas.microsoft.com/office/drawing/2014/main" id="{6F9378F9-E7CE-083A-EAB3-FF580A16B1E1}"/>
              </a:ext>
            </a:extLst>
          </p:cNvPr>
          <p:cNvPicPr>
            <a:picLocks noChangeAspect="1"/>
          </p:cNvPicPr>
          <p:nvPr/>
        </p:nvPicPr>
        <p:blipFill rotWithShape="1">
          <a:blip r:embed="rId3"/>
          <a:srcRect l="58306" t="18533" r="24468" b="5444"/>
          <a:stretch/>
        </p:blipFill>
        <p:spPr>
          <a:xfrm>
            <a:off x="6656883" y="143843"/>
            <a:ext cx="4246572" cy="4497716"/>
          </a:xfrm>
          <a:prstGeom prst="rect">
            <a:avLst/>
          </a:prstGeom>
        </p:spPr>
      </p:pic>
      <p:sp>
        <p:nvSpPr>
          <p:cNvPr id="3" name="TextBox 2">
            <a:extLst>
              <a:ext uri="{FF2B5EF4-FFF2-40B4-BE49-F238E27FC236}">
                <a16:creationId xmlns:a16="http://schemas.microsoft.com/office/drawing/2014/main" id="{68BA28A7-86A8-7292-C772-8B7FC66661A4}"/>
              </a:ext>
            </a:extLst>
          </p:cNvPr>
          <p:cNvSpPr txBox="1"/>
          <p:nvPr/>
        </p:nvSpPr>
        <p:spPr>
          <a:xfrm>
            <a:off x="8509989" y="143843"/>
            <a:ext cx="2884189" cy="334550"/>
          </a:xfrm>
          <a:prstGeom prst="rect">
            <a:avLst/>
          </a:prstGeom>
          <a:ln>
            <a:noFill/>
          </a:ln>
        </p:spPr>
        <p:style>
          <a:lnRef idx="2">
            <a:schemeClr val="dk1"/>
          </a:lnRef>
          <a:fillRef idx="1">
            <a:schemeClr val="lt1"/>
          </a:fillRef>
          <a:effectRef idx="0">
            <a:schemeClr val="dk1"/>
          </a:effectRef>
          <a:fontRef idx="minor">
            <a:schemeClr val="dk1"/>
          </a:fontRef>
        </p:style>
        <p:txBody>
          <a:bodyPr wrap="square">
            <a:noAutofit/>
          </a:bodyPr>
          <a:lstStyle/>
          <a:p>
            <a:pPr algn="ctr">
              <a:spcAft>
                <a:spcPts val="600"/>
              </a:spcAft>
            </a:pPr>
            <a:r>
              <a:rPr lang="en-NZ" sz="900" dirty="0">
                <a:solidFill>
                  <a:schemeClr val="accent1">
                    <a:lumMod val="60000"/>
                    <a:lumOff val="40000"/>
                  </a:schemeClr>
                </a:solidFill>
                <a:effectLst/>
              </a:rPr>
              <a:t>https://dataethics.eu/ai-image-generator-this-is-someone-thinking-about-data-ethics/ , 15.8.22 retried 17.10.23</a:t>
            </a:r>
          </a:p>
        </p:txBody>
      </p:sp>
    </p:spTree>
    <p:extLst>
      <p:ext uri="{BB962C8B-B14F-4D97-AF65-F5344CB8AC3E}">
        <p14:creationId xmlns:p14="http://schemas.microsoft.com/office/powerpoint/2010/main" val="20695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ero photograph">
            <a:extLst>
              <a:ext uri="{FF2B5EF4-FFF2-40B4-BE49-F238E27FC236}">
                <a16:creationId xmlns:a16="http://schemas.microsoft.com/office/drawing/2014/main" id="{B349AF3A-ACF3-6729-7002-6F9CAB1E4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85" y="914400"/>
            <a:ext cx="7449505" cy="4968819"/>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552B8FB2-C12D-1FB5-D98E-A94AD97196D2}"/>
              </a:ext>
            </a:extLst>
          </p:cNvPr>
          <p:cNvSpPr>
            <a:spLocks/>
          </p:cNvSpPr>
          <p:nvPr/>
        </p:nvSpPr>
        <p:spPr>
          <a:xfrm>
            <a:off x="7316328" y="1484603"/>
            <a:ext cx="3386912" cy="3710122"/>
          </a:xfrm>
          <a:prstGeom prst="rect">
            <a:avLst/>
          </a:prstGeom>
        </p:spPr>
        <p:txBody>
          <a:bodyPr>
            <a:normAutofit/>
          </a:bodyPr>
          <a:lstStyle/>
          <a:p>
            <a:pPr defTabSz="768096">
              <a:lnSpc>
                <a:spcPct val="150000"/>
              </a:lnSpc>
              <a:spcAft>
                <a:spcPts val="600"/>
              </a:spcAft>
            </a:pPr>
            <a:endParaRPr lang="en-NZ" sz="1512" b="1" kern="1200">
              <a:solidFill>
                <a:schemeClr val="tx1"/>
              </a:solidFill>
              <a:latin typeface="+mn-lt"/>
              <a:ea typeface="+mn-ea"/>
              <a:cs typeface="+mn-cs"/>
            </a:endParaRPr>
          </a:p>
          <a:p>
            <a:pPr>
              <a:lnSpc>
                <a:spcPct val="150000"/>
              </a:lnSpc>
              <a:spcAft>
                <a:spcPts val="600"/>
              </a:spcAft>
            </a:pPr>
            <a:endParaRPr lang="en-NZ" sz="2400" b="1">
              <a:solidFill>
                <a:schemeClr val="tx1"/>
              </a:solidFill>
            </a:endParaRPr>
          </a:p>
        </p:txBody>
      </p:sp>
      <p:sp>
        <p:nvSpPr>
          <p:cNvPr id="2" name="Content Placeholder 1">
            <a:extLst>
              <a:ext uri="{FF2B5EF4-FFF2-40B4-BE49-F238E27FC236}">
                <a16:creationId xmlns:a16="http://schemas.microsoft.com/office/drawing/2014/main" id="{3B7EA6FC-1E59-19B2-089E-217846D9830D}"/>
              </a:ext>
            </a:extLst>
          </p:cNvPr>
          <p:cNvSpPr>
            <a:spLocks/>
          </p:cNvSpPr>
          <p:nvPr/>
        </p:nvSpPr>
        <p:spPr>
          <a:xfrm>
            <a:off x="1154510" y="1339141"/>
            <a:ext cx="2099225" cy="2059669"/>
          </a:xfrm>
          <a:prstGeom prst="rect">
            <a:avLst/>
          </a:prstGeom>
        </p:spPr>
        <p:txBody>
          <a:bodyPr>
            <a:noAutofit/>
          </a:bodyPr>
          <a:lstStyle/>
          <a:p>
            <a:pPr defTabSz="768096">
              <a:spcAft>
                <a:spcPts val="600"/>
              </a:spcAft>
            </a:pPr>
            <a:r>
              <a:rPr lang="en-US" sz="2800" kern="1200" dirty="0" err="1">
                <a:solidFill>
                  <a:schemeClr val="tx1"/>
                </a:solidFill>
                <a:latin typeface="+mn-lt"/>
                <a:ea typeface="+mn-ea"/>
                <a:cs typeface="+mn-cs"/>
              </a:rPr>
              <a:t>Waipori</a:t>
            </a:r>
            <a:r>
              <a:rPr lang="en-US" sz="2800" kern="1200" dirty="0">
                <a:solidFill>
                  <a:schemeClr val="tx1"/>
                </a:solidFill>
                <a:latin typeface="+mn-lt"/>
                <a:ea typeface="+mn-ea"/>
                <a:cs typeface="+mn-cs"/>
              </a:rPr>
              <a:t> Station virtual fencing project:  Integrating technologies and data</a:t>
            </a:r>
            <a:endParaRPr lang="en-NZ" sz="2800" dirty="0"/>
          </a:p>
        </p:txBody>
      </p:sp>
    </p:spTree>
    <p:extLst>
      <p:ext uri="{BB962C8B-B14F-4D97-AF65-F5344CB8AC3E}">
        <p14:creationId xmlns:p14="http://schemas.microsoft.com/office/powerpoint/2010/main" val="194265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39520"/>
            <a:ext cx="3429000" cy="1719072"/>
          </a:xfrm>
        </p:spPr>
        <p:txBody>
          <a:bodyPr anchor="b">
            <a:normAutofit/>
          </a:bodyPr>
          <a:lstStyle/>
          <a:p>
            <a:r>
              <a:rPr lang="en-US" sz="4600" dirty="0"/>
              <a:t>Complexity</a:t>
            </a:r>
            <a:endParaRPr lang="en-NZ" sz="4600" dirty="0"/>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30936" y="2807208"/>
            <a:ext cx="3429000" cy="3410712"/>
          </a:xfrm>
        </p:spPr>
        <p:txBody>
          <a:bodyPr anchor="t">
            <a:normAutofit/>
          </a:bodyPr>
          <a:lstStyle/>
          <a:p>
            <a:pPr marL="0" indent="0">
              <a:buNone/>
            </a:pPr>
            <a:r>
              <a:rPr lang="en-US" sz="2600" dirty="0"/>
              <a:t>Digital innovation projects can be </a:t>
            </a:r>
            <a:r>
              <a:rPr lang="en-US" sz="2600" b="1" i="1" dirty="0"/>
              <a:t>orders of magnitude </a:t>
            </a:r>
            <a:r>
              <a:rPr lang="en-US" sz="2600" dirty="0"/>
              <a:t>more complex than non-digital innovation projects – there is </a:t>
            </a:r>
            <a:r>
              <a:rPr lang="en-US" sz="2600" b="1" dirty="0"/>
              <a:t>a lot </a:t>
            </a:r>
            <a:r>
              <a:rPr lang="en-US" sz="2600" dirty="0"/>
              <a:t>to take into consideration</a:t>
            </a:r>
          </a:p>
          <a:p>
            <a:pPr marL="0" indent="0">
              <a:buNone/>
            </a:pPr>
            <a:endParaRPr lang="en-US" sz="2400" dirty="0"/>
          </a:p>
          <a:p>
            <a:endParaRPr lang="en-US" sz="2200" dirty="0"/>
          </a:p>
        </p:txBody>
      </p:sp>
      <p:pic>
        <p:nvPicPr>
          <p:cNvPr id="4" name="Picture 5" descr="Fig. 1">
            <a:extLst>
              <a:ext uri="{FF2B5EF4-FFF2-40B4-BE49-F238E27FC236}">
                <a16:creationId xmlns:a16="http://schemas.microsoft.com/office/drawing/2014/main" id="{7878A812-83D7-AF7B-E412-50436313FA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906487"/>
            <a:ext cx="6903720" cy="50450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1CFC48-44BF-0263-CA8F-748A66613A9C}"/>
              </a:ext>
            </a:extLst>
          </p:cNvPr>
          <p:cNvSpPr txBox="1"/>
          <p:nvPr/>
        </p:nvSpPr>
        <p:spPr>
          <a:xfrm>
            <a:off x="11039963" y="6532631"/>
            <a:ext cx="1066800" cy="230832"/>
          </a:xfrm>
          <a:prstGeom prst="rect">
            <a:avLst/>
          </a:prstGeom>
          <a:noFill/>
        </p:spPr>
        <p:txBody>
          <a:bodyPr wrap="square">
            <a:spAutoFit/>
          </a:bodyPr>
          <a:lstStyle/>
          <a:p>
            <a:pPr>
              <a:spcAft>
                <a:spcPts val="600"/>
              </a:spcAft>
            </a:pPr>
            <a:r>
              <a:rPr lang="en-NZ" sz="900">
                <a:solidFill>
                  <a:schemeClr val="accent1">
                    <a:lumMod val="60000"/>
                    <a:lumOff val="40000"/>
                  </a:schemeClr>
                </a:solidFill>
              </a:rPr>
              <a:t>Wolfert et al. 2023</a:t>
            </a:r>
          </a:p>
        </p:txBody>
      </p:sp>
    </p:spTree>
    <p:extLst>
      <p:ext uri="{BB962C8B-B14F-4D97-AF65-F5344CB8AC3E}">
        <p14:creationId xmlns:p14="http://schemas.microsoft.com/office/powerpoint/2010/main" val="296576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B4C47-1135-C671-AC78-F65DE3814088}"/>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Weather and animal movement</a:t>
            </a:r>
          </a:p>
        </p:txBody>
      </p:sp>
      <p:sp>
        <p:nvSpPr>
          <p:cNvPr id="1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03E4E1F6-66AA-44D9-A207-3C16833F0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27" r="4056" b="1"/>
          <a:stretch/>
        </p:blipFill>
        <p:spPr bwMode="auto">
          <a:xfrm>
            <a:off x="1445793" y="2642616"/>
            <a:ext cx="3362910" cy="3605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4D5EB2-65FD-BE1E-9683-FCDD53F476AA}"/>
              </a:ext>
            </a:extLst>
          </p:cNvPr>
          <p:cNvPicPr>
            <a:picLocks noChangeAspect="1"/>
          </p:cNvPicPr>
          <p:nvPr/>
        </p:nvPicPr>
        <p:blipFill rotWithShape="1">
          <a:blip r:embed="rId3"/>
          <a:srcRect l="6096" r="-1" b="-1"/>
          <a:stretch/>
        </p:blipFill>
        <p:spPr>
          <a:xfrm>
            <a:off x="6625749" y="2642616"/>
            <a:ext cx="4871910" cy="3605784"/>
          </a:xfrm>
          <a:prstGeom prst="rect">
            <a:avLst/>
          </a:prstGeom>
        </p:spPr>
      </p:pic>
      <p:sp>
        <p:nvSpPr>
          <p:cNvPr id="9" name="TextBox 8">
            <a:extLst>
              <a:ext uri="{FF2B5EF4-FFF2-40B4-BE49-F238E27FC236}">
                <a16:creationId xmlns:a16="http://schemas.microsoft.com/office/drawing/2014/main" id="{99120211-7CD5-B33A-31D7-77B27570B0BA}"/>
              </a:ext>
            </a:extLst>
          </p:cNvPr>
          <p:cNvSpPr txBox="1"/>
          <p:nvPr/>
        </p:nvSpPr>
        <p:spPr>
          <a:xfrm>
            <a:off x="6096000" y="2125460"/>
            <a:ext cx="464457" cy="624114"/>
          </a:xfrm>
          <a:prstGeom prst="rect">
            <a:avLst/>
          </a:prstGeom>
          <a:solidFill>
            <a:schemeClr val="bg1"/>
          </a:solidFill>
          <a:ln>
            <a:noFill/>
          </a:ln>
        </p:spPr>
        <p:txBody>
          <a:bodyPr wrap="square" rtlCol="0">
            <a:spAutoFit/>
          </a:bodyPr>
          <a:lstStyle/>
          <a:p>
            <a:endParaRPr lang="en-NZ"/>
          </a:p>
        </p:txBody>
      </p:sp>
      <p:sp>
        <p:nvSpPr>
          <p:cNvPr id="12" name="TextBox 11">
            <a:extLst>
              <a:ext uri="{FF2B5EF4-FFF2-40B4-BE49-F238E27FC236}">
                <a16:creationId xmlns:a16="http://schemas.microsoft.com/office/drawing/2014/main" id="{83664501-E712-12DB-D08C-AE975630B396}"/>
              </a:ext>
            </a:extLst>
          </p:cNvPr>
          <p:cNvSpPr txBox="1"/>
          <p:nvPr/>
        </p:nvSpPr>
        <p:spPr>
          <a:xfrm>
            <a:off x="6095999" y="2132814"/>
            <a:ext cx="464457" cy="486458"/>
          </a:xfrm>
          <a:prstGeom prst="rect">
            <a:avLst/>
          </a:prstGeom>
          <a:solidFill>
            <a:schemeClr val="bg1"/>
          </a:solidFill>
          <a:ln>
            <a:noFill/>
          </a:ln>
        </p:spPr>
        <p:txBody>
          <a:bodyPr wrap="square" rtlCol="0">
            <a:spAutoFit/>
          </a:bodyPr>
          <a:lstStyle/>
          <a:p>
            <a:endParaRPr lang="en-NZ"/>
          </a:p>
        </p:txBody>
      </p:sp>
    </p:spTree>
    <p:extLst>
      <p:ext uri="{BB962C8B-B14F-4D97-AF65-F5344CB8AC3E}">
        <p14:creationId xmlns:p14="http://schemas.microsoft.com/office/powerpoint/2010/main" val="688148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40080"/>
            <a:ext cx="4818888" cy="1481328"/>
          </a:xfrm>
        </p:spPr>
        <p:txBody>
          <a:bodyPr anchor="b">
            <a:normAutofit/>
          </a:bodyPr>
          <a:lstStyle/>
          <a:p>
            <a:r>
              <a:rPr lang="en-US" sz="5400" dirty="0"/>
              <a:t>Agri-tech</a:t>
            </a:r>
            <a:endParaRPr lang="en-NZ" sz="5400" dirty="0"/>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30936" y="2660904"/>
            <a:ext cx="4387113" cy="3547872"/>
          </a:xfrm>
        </p:spPr>
        <p:txBody>
          <a:bodyPr anchor="t">
            <a:normAutofit fontScale="85000" lnSpcReduction="20000"/>
          </a:bodyPr>
          <a:lstStyle/>
          <a:p>
            <a:pPr marL="0" indent="0">
              <a:buFont typeface="Arial" panose="020B0604020202020204" pitchFamily="34" charset="0"/>
              <a:buNone/>
            </a:pPr>
            <a:r>
              <a:rPr lang="en-US" sz="2200" dirty="0"/>
              <a:t>Proliferation of technologies and platforms including computer vision, precision technologies and GPS</a:t>
            </a:r>
          </a:p>
          <a:p>
            <a:pPr marL="0" indent="0">
              <a:buFont typeface="Arial" panose="020B0604020202020204" pitchFamily="34" charset="0"/>
              <a:buNone/>
            </a:pPr>
            <a:endParaRPr lang="en-US" sz="2200" dirty="0"/>
          </a:p>
          <a:p>
            <a:pPr marL="0" indent="0">
              <a:buFont typeface="Arial" panose="020B0604020202020204" pitchFamily="34" charset="0"/>
              <a:buNone/>
            </a:pPr>
            <a:r>
              <a:rPr lang="en-US" sz="2200" dirty="0"/>
              <a:t>“2023 has seen an explosion of on-farm </a:t>
            </a:r>
            <a:r>
              <a:rPr lang="en-US" sz="2200" dirty="0" err="1"/>
              <a:t>agri</a:t>
            </a:r>
            <a:r>
              <a:rPr lang="en-US" sz="2200" dirty="0"/>
              <a:t>-technologies”</a:t>
            </a:r>
          </a:p>
          <a:p>
            <a:pPr marL="0" indent="0">
              <a:buFont typeface="Arial" panose="020B0604020202020204" pitchFamily="34" charset="0"/>
              <a:buNone/>
            </a:pPr>
            <a:r>
              <a:rPr lang="en-US" sz="2200" dirty="0"/>
              <a:t>                      	</a:t>
            </a:r>
            <a:r>
              <a:rPr lang="en-US" sz="2200" dirty="0" err="1"/>
              <a:t>DairyNZ</a:t>
            </a:r>
            <a:r>
              <a:rPr lang="en-US" sz="2200" dirty="0"/>
              <a:t> 2023 report</a:t>
            </a:r>
          </a:p>
          <a:p>
            <a:pPr marL="0" indent="0">
              <a:buFont typeface="Arial" panose="020B0604020202020204" pitchFamily="34" charset="0"/>
              <a:buNone/>
            </a:pPr>
            <a:endParaRPr lang="en-US" sz="2200" dirty="0"/>
          </a:p>
          <a:p>
            <a:pPr marL="0" indent="0">
              <a:buNone/>
            </a:pPr>
            <a:r>
              <a:rPr lang="en-US" sz="2400" dirty="0"/>
              <a:t>“</a:t>
            </a:r>
            <a:r>
              <a:rPr lang="en-US" sz="2400" i="1" dirty="0"/>
              <a:t>We are confident in the aspiration to grow the contribution to New Zealand’s economy to $8 billion by 2030</a:t>
            </a:r>
            <a:r>
              <a:rPr lang="en-US" sz="2400" dirty="0"/>
              <a:t>” </a:t>
            </a:r>
          </a:p>
          <a:p>
            <a:pPr marL="0" indent="0">
              <a:buNone/>
            </a:pPr>
            <a:r>
              <a:rPr lang="en-US" sz="2400" dirty="0"/>
              <a:t>                 Bridget Hawkins, </a:t>
            </a:r>
            <a:r>
              <a:rPr lang="en-US" sz="1600" dirty="0"/>
              <a:t>Chair of </a:t>
            </a:r>
            <a:r>
              <a:rPr lang="en-US" sz="1600" dirty="0" err="1"/>
              <a:t>AgriTech</a:t>
            </a:r>
            <a:r>
              <a:rPr lang="en-US" sz="1600" dirty="0"/>
              <a:t> NZ</a:t>
            </a:r>
          </a:p>
          <a:p>
            <a:pPr marL="0" indent="0">
              <a:buNone/>
            </a:pPr>
            <a:endParaRPr lang="en-NZ" sz="2400" dirty="0"/>
          </a:p>
          <a:p>
            <a:pPr marL="0" indent="0">
              <a:buFont typeface="Arial" panose="020B0604020202020204" pitchFamily="34" charset="0"/>
              <a:buNone/>
            </a:pPr>
            <a:endParaRPr lang="en-US" sz="2200" dirty="0"/>
          </a:p>
          <a:p>
            <a:endParaRPr lang="en-US" sz="2200" dirty="0"/>
          </a:p>
        </p:txBody>
      </p:sp>
      <p:sp>
        <p:nvSpPr>
          <p:cNvPr id="12" name="TextBox 11">
            <a:extLst>
              <a:ext uri="{FF2B5EF4-FFF2-40B4-BE49-F238E27FC236}">
                <a16:creationId xmlns:a16="http://schemas.microsoft.com/office/drawing/2014/main" id="{C81CFC48-44BF-0263-CA8F-748A66613A9C}"/>
              </a:ext>
            </a:extLst>
          </p:cNvPr>
          <p:cNvSpPr txBox="1"/>
          <p:nvPr/>
        </p:nvSpPr>
        <p:spPr>
          <a:xfrm>
            <a:off x="11039963" y="6532631"/>
            <a:ext cx="1066800" cy="230832"/>
          </a:xfrm>
          <a:prstGeom prst="rect">
            <a:avLst/>
          </a:prstGeom>
          <a:noFill/>
        </p:spPr>
        <p:txBody>
          <a:bodyPr wrap="square">
            <a:spAutoFit/>
          </a:bodyPr>
          <a:lstStyle/>
          <a:p>
            <a:pPr>
              <a:spcAft>
                <a:spcPts val="600"/>
              </a:spcAft>
            </a:pPr>
            <a:r>
              <a:rPr lang="en-NZ" sz="900">
                <a:solidFill>
                  <a:schemeClr val="accent1">
                    <a:lumMod val="60000"/>
                    <a:lumOff val="40000"/>
                  </a:schemeClr>
                </a:solidFill>
              </a:rPr>
              <a:t>Wolfert et al. 2023</a:t>
            </a:r>
          </a:p>
        </p:txBody>
      </p:sp>
      <p:pic>
        <p:nvPicPr>
          <p:cNvPr id="7" name="Picture 2" descr="PrüvIT Technologies Inc | LinkedIn">
            <a:extLst>
              <a:ext uri="{FF2B5EF4-FFF2-40B4-BE49-F238E27FC236}">
                <a16:creationId xmlns:a16="http://schemas.microsoft.com/office/drawing/2014/main" id="{5DF5F418-2B35-02AD-71F7-2B61173F7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479" y="3946987"/>
            <a:ext cx="1600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head of the herd | Callaghan Innovation">
            <a:extLst>
              <a:ext uri="{FF2B5EF4-FFF2-40B4-BE49-F238E27FC236}">
                <a16:creationId xmlns:a16="http://schemas.microsoft.com/office/drawing/2014/main" id="{CD196C16-B7B8-6492-0601-F0089E0B9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829" y="229327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mera spraying - agrifac">
            <a:extLst>
              <a:ext uri="{FF2B5EF4-FFF2-40B4-BE49-F238E27FC236}">
                <a16:creationId xmlns:a16="http://schemas.microsoft.com/office/drawing/2014/main" id="{91F7ADEA-E7F4-220B-F06D-5617A60D8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8916" y="499210"/>
            <a:ext cx="29813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gital transformation to help Vietnam&quot;s agricultural sector survive  COVID-19 storm">
            <a:extLst>
              <a:ext uri="{FF2B5EF4-FFF2-40B4-BE49-F238E27FC236}">
                <a16:creationId xmlns:a16="http://schemas.microsoft.com/office/drawing/2014/main" id="{EEC4D8F6-B404-31EC-1160-B7E906188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088" y="499210"/>
            <a:ext cx="25336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ridgit Hawkins on LinkedIn: #womeninagritech #womeninscience  #womenintechnology #stem #womeninstem | 13 comments">
            <a:extLst>
              <a:ext uri="{FF2B5EF4-FFF2-40B4-BE49-F238E27FC236}">
                <a16:creationId xmlns:a16="http://schemas.microsoft.com/office/drawing/2014/main" id="{CA98D239-EFFE-79EA-DB3A-AB73D982CC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8964" y="2428351"/>
            <a:ext cx="2827586" cy="424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0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Outline Map of New Zealand Vector Images (over 460)">
            <a:extLst>
              <a:ext uri="{FF2B5EF4-FFF2-40B4-BE49-F238E27FC236}">
                <a16:creationId xmlns:a16="http://schemas.microsoft.com/office/drawing/2014/main" id="{54C91609-82CE-432D-BF92-DAB9CBCBC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453" y="588289"/>
            <a:ext cx="4887144" cy="561702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9CD8D479-8942-46E8-A226-A4E01F7A105C}" type="slidenum">
              <a:rPr lang="en-US" dirty="0" smtClean="0"/>
              <a:t>3</a:t>
            </a:fld>
            <a:endParaRPr lang="en-US"/>
          </a:p>
        </p:txBody>
      </p:sp>
      <p:sp>
        <p:nvSpPr>
          <p:cNvPr id="14" name="TextBox 13">
            <a:extLst>
              <a:ext uri="{FF2B5EF4-FFF2-40B4-BE49-F238E27FC236}">
                <a16:creationId xmlns:a16="http://schemas.microsoft.com/office/drawing/2014/main" id="{CB6FE3E9-8571-4DD2-A008-9E271FD87681}"/>
              </a:ext>
            </a:extLst>
          </p:cNvPr>
          <p:cNvSpPr txBox="1"/>
          <p:nvPr/>
        </p:nvSpPr>
        <p:spPr>
          <a:xfrm>
            <a:off x="384298" y="3428991"/>
            <a:ext cx="3069261" cy="954107"/>
          </a:xfrm>
          <a:prstGeom prst="rect">
            <a:avLst/>
          </a:prstGeom>
          <a:noFill/>
        </p:spPr>
        <p:txBody>
          <a:bodyPr wrap="square" rtlCol="0">
            <a:spAutoFit/>
          </a:bodyPr>
          <a:lstStyle/>
          <a:p>
            <a:r>
              <a:rPr lang="en-NZ" sz="1400"/>
              <a:t>Ora Innovation Group</a:t>
            </a:r>
          </a:p>
          <a:p>
            <a:pPr marL="285750" indent="-285750">
              <a:buFontTx/>
              <a:buChar char="-"/>
            </a:pPr>
            <a:r>
              <a:rPr lang="en-NZ" sz="1400"/>
              <a:t>Skincare product development with Mamaku</a:t>
            </a:r>
          </a:p>
          <a:p>
            <a:r>
              <a:rPr lang="en-NZ" sz="1400" b="1" i="1"/>
              <a:t>     Karen Renata</a:t>
            </a:r>
          </a:p>
        </p:txBody>
      </p:sp>
      <p:sp>
        <p:nvSpPr>
          <p:cNvPr id="15" name="TextBox 14">
            <a:extLst>
              <a:ext uri="{FF2B5EF4-FFF2-40B4-BE49-F238E27FC236}">
                <a16:creationId xmlns:a16="http://schemas.microsoft.com/office/drawing/2014/main" id="{07C393AE-5D45-460C-BC45-F536D09EC87A}"/>
              </a:ext>
            </a:extLst>
          </p:cNvPr>
          <p:cNvSpPr txBox="1"/>
          <p:nvPr/>
        </p:nvSpPr>
        <p:spPr>
          <a:xfrm>
            <a:off x="2971862" y="409317"/>
            <a:ext cx="1969991" cy="954107"/>
          </a:xfrm>
          <a:prstGeom prst="rect">
            <a:avLst/>
          </a:prstGeom>
          <a:noFill/>
        </p:spPr>
        <p:txBody>
          <a:bodyPr wrap="square" rtlCol="0">
            <a:spAutoFit/>
          </a:bodyPr>
          <a:lstStyle/>
          <a:p>
            <a:r>
              <a:rPr lang="en-NZ" sz="1400"/>
              <a:t>Grandads Beef</a:t>
            </a:r>
          </a:p>
          <a:p>
            <a:pPr marL="285750" indent="-285750">
              <a:buFontTx/>
              <a:buChar char="-"/>
            </a:pPr>
            <a:r>
              <a:rPr lang="en-NZ" sz="1400"/>
              <a:t>Regenerative Farming</a:t>
            </a:r>
          </a:p>
          <a:p>
            <a:r>
              <a:rPr lang="en-NZ" sz="1400" b="1" i="1"/>
              <a:t>Tracey Bayliss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C327FD57-C437-4C40-A6B6-974D246AE8A3}"/>
                  </a:ext>
                </a:extLst>
              </p14:cNvPr>
              <p14:cNvContentPartPr/>
              <p14:nvPr/>
            </p14:nvContentPartPr>
            <p14:xfrm>
              <a:off x="2909296" y="229565"/>
              <a:ext cx="360" cy="360"/>
            </p14:xfrm>
          </p:contentPart>
        </mc:Choice>
        <mc:Fallback xmlns="">
          <p:pic>
            <p:nvPicPr>
              <p:cNvPr id="18" name="Ink 17">
                <a:extLst>
                  <a:ext uri="{FF2B5EF4-FFF2-40B4-BE49-F238E27FC236}">
                    <a16:creationId xmlns:a16="http://schemas.microsoft.com/office/drawing/2014/main" id="{C327FD57-C437-4C40-A6B6-974D246AE8A3}"/>
                  </a:ext>
                </a:extLst>
              </p:cNvPr>
              <p:cNvPicPr/>
              <p:nvPr/>
            </p:nvPicPr>
            <p:blipFill>
              <a:blip r:embed="rId5"/>
              <a:stretch>
                <a:fillRect/>
              </a:stretch>
            </p:blipFill>
            <p:spPr>
              <a:xfrm>
                <a:off x="2900296" y="2205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7028B8A4-98F9-4F41-9FDC-07F1AD8238F7}"/>
                  </a:ext>
                </a:extLst>
              </p14:cNvPr>
              <p14:cNvContentPartPr/>
              <p14:nvPr/>
            </p14:nvContentPartPr>
            <p14:xfrm>
              <a:off x="4335616" y="3501605"/>
              <a:ext cx="360" cy="360"/>
            </p14:xfrm>
          </p:contentPart>
        </mc:Choice>
        <mc:Fallback xmlns="">
          <p:pic>
            <p:nvPicPr>
              <p:cNvPr id="19" name="Ink 18">
                <a:extLst>
                  <a:ext uri="{FF2B5EF4-FFF2-40B4-BE49-F238E27FC236}">
                    <a16:creationId xmlns:a16="http://schemas.microsoft.com/office/drawing/2014/main" id="{7028B8A4-98F9-4F41-9FDC-07F1AD8238F7}"/>
                  </a:ext>
                </a:extLst>
              </p:cNvPr>
              <p:cNvPicPr/>
              <p:nvPr/>
            </p:nvPicPr>
            <p:blipFill>
              <a:blip r:embed="rId5"/>
              <a:stretch>
                <a:fillRect/>
              </a:stretch>
            </p:blipFill>
            <p:spPr>
              <a:xfrm>
                <a:off x="4326616" y="3492605"/>
                <a:ext cx="18000" cy="18000"/>
              </a:xfrm>
              <a:prstGeom prst="rect">
                <a:avLst/>
              </a:prstGeom>
            </p:spPr>
          </p:pic>
        </mc:Fallback>
      </mc:AlternateContent>
      <p:sp>
        <p:nvSpPr>
          <p:cNvPr id="23" name="TextBox 22">
            <a:extLst>
              <a:ext uri="{FF2B5EF4-FFF2-40B4-BE49-F238E27FC236}">
                <a16:creationId xmlns:a16="http://schemas.microsoft.com/office/drawing/2014/main" id="{CFCE9F59-F619-4C86-A328-3BCFEE0B48DE}"/>
              </a:ext>
            </a:extLst>
          </p:cNvPr>
          <p:cNvSpPr txBox="1"/>
          <p:nvPr/>
        </p:nvSpPr>
        <p:spPr>
          <a:xfrm>
            <a:off x="543542" y="4651168"/>
            <a:ext cx="3471690" cy="1169551"/>
          </a:xfrm>
          <a:prstGeom prst="rect">
            <a:avLst/>
          </a:prstGeom>
          <a:noFill/>
        </p:spPr>
        <p:txBody>
          <a:bodyPr wrap="square" lIns="91440" tIns="45720" rIns="91440" bIns="45720" rtlCol="0" anchor="t">
            <a:spAutoFit/>
          </a:bodyPr>
          <a:lstStyle/>
          <a:p>
            <a:r>
              <a:rPr lang="en-NZ" sz="1400" dirty="0" err="1"/>
              <a:t>Ngaporo</a:t>
            </a:r>
            <a:r>
              <a:rPr lang="en-NZ" sz="1400" dirty="0"/>
              <a:t> </a:t>
            </a:r>
            <a:r>
              <a:rPr lang="en-NZ" sz="1400" dirty="0" err="1"/>
              <a:t>Waimarino</a:t>
            </a:r>
            <a:r>
              <a:rPr lang="en-NZ" sz="1400" dirty="0"/>
              <a:t> Forest Trust &amp; </a:t>
            </a:r>
            <a:r>
              <a:rPr lang="en-NZ" sz="1400" dirty="0" err="1"/>
              <a:t>Pipiriki</a:t>
            </a:r>
            <a:r>
              <a:rPr lang="en-NZ" sz="1400" dirty="0"/>
              <a:t> Inc. – Pine Forest / Manuka / Mamaku</a:t>
            </a:r>
          </a:p>
          <a:p>
            <a:r>
              <a:rPr lang="en-NZ" sz="1400" dirty="0"/>
              <a:t>Smith Warbrick &amp; Associates</a:t>
            </a:r>
          </a:p>
          <a:p>
            <a:r>
              <a:rPr lang="en-NZ" sz="1400" b="1" i="1" dirty="0"/>
              <a:t>Lisa Warbrick</a:t>
            </a:r>
          </a:p>
        </p:txBody>
      </p:sp>
      <p:sp>
        <p:nvSpPr>
          <p:cNvPr id="24" name="TextBox 23">
            <a:extLst>
              <a:ext uri="{FF2B5EF4-FFF2-40B4-BE49-F238E27FC236}">
                <a16:creationId xmlns:a16="http://schemas.microsoft.com/office/drawing/2014/main" id="{3EC7333E-6BD6-48A0-8766-24AC91E397B1}"/>
              </a:ext>
            </a:extLst>
          </p:cNvPr>
          <p:cNvSpPr txBox="1"/>
          <p:nvPr/>
        </p:nvSpPr>
        <p:spPr>
          <a:xfrm>
            <a:off x="7807511" y="2594961"/>
            <a:ext cx="2932981" cy="954107"/>
          </a:xfrm>
          <a:prstGeom prst="rect">
            <a:avLst/>
          </a:prstGeom>
          <a:noFill/>
        </p:spPr>
        <p:txBody>
          <a:bodyPr wrap="square" rtlCol="0">
            <a:spAutoFit/>
          </a:bodyPr>
          <a:lstStyle/>
          <a:p>
            <a:r>
              <a:rPr lang="en-NZ" sz="1400"/>
              <a:t>Ngāti </a:t>
            </a:r>
            <a:r>
              <a:rPr lang="en-NZ" sz="1400" err="1"/>
              <a:t>Pāhauwera</a:t>
            </a:r>
            <a:r>
              <a:rPr lang="en-NZ" sz="1400"/>
              <a:t> Devel. Trust &amp; Paroa Trust</a:t>
            </a:r>
          </a:p>
          <a:p>
            <a:pPr marL="285750" indent="-285750">
              <a:buFontTx/>
              <a:buChar char="-"/>
            </a:pPr>
            <a:r>
              <a:rPr lang="en-NZ" sz="1400"/>
              <a:t>Iwi land development</a:t>
            </a:r>
          </a:p>
          <a:p>
            <a:r>
              <a:rPr lang="en-NZ" sz="1400" b="1" i="1"/>
              <a:t>Bonnie Hatami</a:t>
            </a:r>
          </a:p>
        </p:txBody>
      </p:sp>
      <p:cxnSp>
        <p:nvCxnSpPr>
          <p:cNvPr id="26" name="Straight Arrow Connector 25">
            <a:extLst>
              <a:ext uri="{FF2B5EF4-FFF2-40B4-BE49-F238E27FC236}">
                <a16:creationId xmlns:a16="http://schemas.microsoft.com/office/drawing/2014/main" id="{24778034-17EE-429C-B856-9915C4A001E3}"/>
              </a:ext>
            </a:extLst>
          </p:cNvPr>
          <p:cNvCxnSpPr>
            <a:cxnSpLocks/>
          </p:cNvCxnSpPr>
          <p:nvPr/>
        </p:nvCxnSpPr>
        <p:spPr>
          <a:xfrm>
            <a:off x="3868532" y="1469110"/>
            <a:ext cx="2354267" cy="635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D03A219-31A4-4913-8CD0-F757F00D6B73}"/>
              </a:ext>
            </a:extLst>
          </p:cNvPr>
          <p:cNvCxnSpPr>
            <a:cxnSpLocks/>
          </p:cNvCxnSpPr>
          <p:nvPr/>
        </p:nvCxnSpPr>
        <p:spPr>
          <a:xfrm flipV="1">
            <a:off x="3551641" y="2099861"/>
            <a:ext cx="2612491" cy="7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A49062-B009-4104-BD71-83E68BC588EB}"/>
              </a:ext>
            </a:extLst>
          </p:cNvPr>
          <p:cNvCxnSpPr>
            <a:cxnSpLocks/>
          </p:cNvCxnSpPr>
          <p:nvPr/>
        </p:nvCxnSpPr>
        <p:spPr>
          <a:xfrm flipV="1">
            <a:off x="3482862" y="2967335"/>
            <a:ext cx="2613138" cy="1557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CD31783-0893-40E1-8314-66AA0F619584}"/>
              </a:ext>
            </a:extLst>
          </p:cNvPr>
          <p:cNvCxnSpPr>
            <a:cxnSpLocks/>
          </p:cNvCxnSpPr>
          <p:nvPr/>
        </p:nvCxnSpPr>
        <p:spPr>
          <a:xfrm flipH="1">
            <a:off x="6757307" y="2872760"/>
            <a:ext cx="864486" cy="30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7513F36-B497-427A-A1F1-27DC199DF7F8}"/>
              </a:ext>
            </a:extLst>
          </p:cNvPr>
          <p:cNvCxnSpPr>
            <a:cxnSpLocks/>
          </p:cNvCxnSpPr>
          <p:nvPr/>
        </p:nvCxnSpPr>
        <p:spPr>
          <a:xfrm flipH="1" flipV="1">
            <a:off x="6451600" y="3135086"/>
            <a:ext cx="975775" cy="639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6F82E8C-C600-42F1-9569-64ACB88C9333}"/>
              </a:ext>
            </a:extLst>
          </p:cNvPr>
          <p:cNvSpPr txBox="1"/>
          <p:nvPr/>
        </p:nvSpPr>
        <p:spPr>
          <a:xfrm>
            <a:off x="7674005" y="3655177"/>
            <a:ext cx="2017644" cy="738664"/>
          </a:xfrm>
          <a:prstGeom prst="rect">
            <a:avLst/>
          </a:prstGeom>
          <a:noFill/>
        </p:spPr>
        <p:txBody>
          <a:bodyPr wrap="square" lIns="91440" tIns="45720" rIns="91440" bIns="45720" rtlCol="0" anchor="t">
            <a:spAutoFit/>
          </a:bodyPr>
          <a:lstStyle/>
          <a:p>
            <a:r>
              <a:rPr lang="mi-NZ" sz="1400" err="1"/>
              <a:t>Karatea</a:t>
            </a:r>
            <a:r>
              <a:rPr lang="mi-NZ" sz="1400"/>
              <a:t> Whānau </a:t>
            </a:r>
            <a:r>
              <a:rPr lang="mi-NZ" sz="1400" err="1"/>
              <a:t>Farm</a:t>
            </a:r>
            <a:r>
              <a:rPr lang="mi-NZ" sz="1400"/>
              <a:t> – </a:t>
            </a:r>
            <a:r>
              <a:rPr lang="mi-NZ" sz="1400" err="1"/>
              <a:t>Finishing</a:t>
            </a:r>
            <a:r>
              <a:rPr lang="mi-NZ" sz="1400"/>
              <a:t> </a:t>
            </a:r>
            <a:r>
              <a:rPr lang="mi-NZ" sz="1400" err="1"/>
              <a:t>farm</a:t>
            </a:r>
          </a:p>
          <a:p>
            <a:r>
              <a:rPr lang="mi-NZ" sz="1400" b="1" i="1" err="1"/>
              <a:t>Taruke</a:t>
            </a:r>
            <a:r>
              <a:rPr lang="mi-NZ" sz="1400" b="1" i="1"/>
              <a:t> </a:t>
            </a:r>
            <a:r>
              <a:rPr lang="mi-NZ" sz="1400" b="1" i="1" err="1"/>
              <a:t>Karatea</a:t>
            </a:r>
            <a:endParaRPr lang="en-US" sz="1400" b="1" i="1" err="1"/>
          </a:p>
        </p:txBody>
      </p:sp>
      <p:cxnSp>
        <p:nvCxnSpPr>
          <p:cNvPr id="40" name="Straight Arrow Connector 39">
            <a:extLst>
              <a:ext uri="{FF2B5EF4-FFF2-40B4-BE49-F238E27FC236}">
                <a16:creationId xmlns:a16="http://schemas.microsoft.com/office/drawing/2014/main" id="{FABBFA0A-1003-4C45-8300-FD342C83B5FD}"/>
              </a:ext>
            </a:extLst>
          </p:cNvPr>
          <p:cNvCxnSpPr>
            <a:cxnSpLocks/>
          </p:cNvCxnSpPr>
          <p:nvPr/>
        </p:nvCxnSpPr>
        <p:spPr>
          <a:xfrm flipV="1">
            <a:off x="3868532" y="3135086"/>
            <a:ext cx="2430291" cy="1850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6E354C5-1736-4022-A69C-82E55C046440}"/>
              </a:ext>
            </a:extLst>
          </p:cNvPr>
          <p:cNvSpPr txBox="1"/>
          <p:nvPr/>
        </p:nvSpPr>
        <p:spPr>
          <a:xfrm>
            <a:off x="7571517" y="1243775"/>
            <a:ext cx="2304251" cy="954107"/>
          </a:xfrm>
          <a:prstGeom prst="rect">
            <a:avLst/>
          </a:prstGeom>
          <a:noFill/>
        </p:spPr>
        <p:txBody>
          <a:bodyPr wrap="square" lIns="91440" tIns="45720" rIns="91440" bIns="45720" anchor="t">
            <a:spAutoFit/>
          </a:bodyPr>
          <a:lstStyle/>
          <a:p>
            <a:r>
              <a:rPr lang="en-US" sz="1400"/>
              <a:t>Thornton Whanau Trust -</a:t>
            </a:r>
          </a:p>
          <a:p>
            <a:r>
              <a:rPr lang="en-US" sz="1400"/>
              <a:t>Diverse </a:t>
            </a:r>
            <a:r>
              <a:rPr lang="en-US" sz="1400" err="1"/>
              <a:t>landblocks</a:t>
            </a:r>
            <a:r>
              <a:rPr lang="en-US" sz="1400"/>
              <a:t>, (</a:t>
            </a:r>
            <a:r>
              <a:rPr lang="en-US" sz="1400" err="1"/>
              <a:t>Raupunga</a:t>
            </a:r>
            <a:r>
              <a:rPr lang="en-US" sz="1400"/>
              <a:t>)</a:t>
            </a:r>
          </a:p>
          <a:p>
            <a:r>
              <a:rPr lang="en-US" sz="1400" b="1" i="1"/>
              <a:t>Theresa Thornton</a:t>
            </a:r>
          </a:p>
        </p:txBody>
      </p:sp>
      <p:sp>
        <p:nvSpPr>
          <p:cNvPr id="22" name="TextBox 21">
            <a:extLst>
              <a:ext uri="{FF2B5EF4-FFF2-40B4-BE49-F238E27FC236}">
                <a16:creationId xmlns:a16="http://schemas.microsoft.com/office/drawing/2014/main" id="{ECC281F0-7A3C-4A59-A648-B89992C6844D}"/>
              </a:ext>
            </a:extLst>
          </p:cNvPr>
          <p:cNvSpPr txBox="1"/>
          <p:nvPr/>
        </p:nvSpPr>
        <p:spPr>
          <a:xfrm>
            <a:off x="4974239" y="5623380"/>
            <a:ext cx="2497119" cy="523220"/>
          </a:xfrm>
          <a:prstGeom prst="rect">
            <a:avLst/>
          </a:prstGeom>
          <a:noFill/>
        </p:spPr>
        <p:txBody>
          <a:bodyPr wrap="square">
            <a:spAutoFit/>
          </a:bodyPr>
          <a:lstStyle/>
          <a:p>
            <a:r>
              <a:rPr lang="en-US" sz="1400" err="1"/>
              <a:t>TakiToa</a:t>
            </a:r>
            <a:r>
              <a:rPr lang="en-US" sz="1400"/>
              <a:t> (Inter-Regional)</a:t>
            </a:r>
          </a:p>
          <a:p>
            <a:r>
              <a:rPr lang="en-US" sz="1400" b="1" i="1"/>
              <a:t>Lisa &amp; Tracey</a:t>
            </a:r>
          </a:p>
        </p:txBody>
      </p:sp>
      <p:pic>
        <p:nvPicPr>
          <p:cNvPr id="4" name="Picture 3">
            <a:extLst>
              <a:ext uri="{FF2B5EF4-FFF2-40B4-BE49-F238E27FC236}">
                <a16:creationId xmlns:a16="http://schemas.microsoft.com/office/drawing/2014/main" id="{383C24BA-8226-4E82-96F9-C2DCC92E3868}"/>
              </a:ext>
            </a:extLst>
          </p:cNvPr>
          <p:cNvPicPr>
            <a:picLocks noChangeAspect="1"/>
          </p:cNvPicPr>
          <p:nvPr/>
        </p:nvPicPr>
        <p:blipFill>
          <a:blip r:embed="rId7"/>
          <a:stretch>
            <a:fillRect/>
          </a:stretch>
        </p:blipFill>
        <p:spPr>
          <a:xfrm rot="18353071">
            <a:off x="6415508" y="2185844"/>
            <a:ext cx="1396711" cy="373692"/>
          </a:xfrm>
          <a:prstGeom prst="rect">
            <a:avLst/>
          </a:prstGeom>
        </p:spPr>
      </p:pic>
      <p:pic>
        <p:nvPicPr>
          <p:cNvPr id="2" name="Picture 1">
            <a:extLst>
              <a:ext uri="{FF2B5EF4-FFF2-40B4-BE49-F238E27FC236}">
                <a16:creationId xmlns:a16="http://schemas.microsoft.com/office/drawing/2014/main" id="{0393AF80-E9D7-65E8-CE15-025C26C72FD3}"/>
              </a:ext>
            </a:extLst>
          </p:cNvPr>
          <p:cNvPicPr>
            <a:picLocks noChangeAspect="1"/>
          </p:cNvPicPr>
          <p:nvPr/>
        </p:nvPicPr>
        <p:blipFill>
          <a:blip r:embed="rId8"/>
          <a:stretch>
            <a:fillRect/>
          </a:stretch>
        </p:blipFill>
        <p:spPr>
          <a:xfrm>
            <a:off x="3610438" y="2026384"/>
            <a:ext cx="2663362" cy="1505023"/>
          </a:xfrm>
          <a:prstGeom prst="rect">
            <a:avLst/>
          </a:prstGeom>
        </p:spPr>
      </p:pic>
      <p:sp>
        <p:nvSpPr>
          <p:cNvPr id="27" name="TextBox 26">
            <a:extLst>
              <a:ext uri="{FF2B5EF4-FFF2-40B4-BE49-F238E27FC236}">
                <a16:creationId xmlns:a16="http://schemas.microsoft.com/office/drawing/2014/main" id="{63C5331B-1CFE-9EBB-202E-4D05F87C5443}"/>
              </a:ext>
            </a:extLst>
          </p:cNvPr>
          <p:cNvSpPr txBox="1"/>
          <p:nvPr/>
        </p:nvSpPr>
        <p:spPr>
          <a:xfrm>
            <a:off x="564432" y="1641638"/>
            <a:ext cx="3069261" cy="738664"/>
          </a:xfrm>
          <a:prstGeom prst="rect">
            <a:avLst/>
          </a:prstGeom>
          <a:noFill/>
        </p:spPr>
        <p:txBody>
          <a:bodyPr wrap="square" lIns="91440" tIns="45720" rIns="91440" bIns="45720" rtlCol="0" anchor="t">
            <a:spAutoFit/>
          </a:bodyPr>
          <a:lstStyle/>
          <a:p>
            <a:r>
              <a:rPr lang="en-NZ" sz="1400" dirty="0" err="1"/>
              <a:t>Waingaroa</a:t>
            </a:r>
            <a:r>
              <a:rPr lang="en-NZ" sz="1400" dirty="0"/>
              <a:t> Hapū Farms – Leased farmland</a:t>
            </a:r>
          </a:p>
          <a:p>
            <a:r>
              <a:rPr lang="en-NZ" sz="1400" b="1" i="1" dirty="0"/>
              <a:t>Meti Hughes &amp; Jaleesa Osborne</a:t>
            </a:r>
          </a:p>
        </p:txBody>
      </p:sp>
      <p:sp>
        <p:nvSpPr>
          <p:cNvPr id="29" name="TextBox 28">
            <a:extLst>
              <a:ext uri="{FF2B5EF4-FFF2-40B4-BE49-F238E27FC236}">
                <a16:creationId xmlns:a16="http://schemas.microsoft.com/office/drawing/2014/main" id="{B7DB75B1-281C-CC73-4EE9-A47B1C1F28C1}"/>
              </a:ext>
            </a:extLst>
          </p:cNvPr>
          <p:cNvSpPr txBox="1"/>
          <p:nvPr/>
        </p:nvSpPr>
        <p:spPr>
          <a:xfrm>
            <a:off x="6395896" y="304535"/>
            <a:ext cx="2308860" cy="738664"/>
          </a:xfrm>
          <a:prstGeom prst="rect">
            <a:avLst/>
          </a:prstGeom>
          <a:noFill/>
        </p:spPr>
        <p:txBody>
          <a:bodyPr wrap="square" lIns="91440" tIns="45720" rIns="91440" bIns="45720" anchor="t">
            <a:spAutoFit/>
          </a:bodyPr>
          <a:lstStyle/>
          <a:p>
            <a:r>
              <a:rPr lang="en-NZ" sz="1400" err="1"/>
              <a:t>Tū</a:t>
            </a:r>
            <a:r>
              <a:rPr lang="en-NZ" sz="1400"/>
              <a:t> </a:t>
            </a:r>
            <a:r>
              <a:rPr lang="en-NZ" sz="1400" err="1"/>
              <a:t>Te</a:t>
            </a:r>
            <a:r>
              <a:rPr lang="en-NZ" sz="1400"/>
              <a:t> </a:t>
            </a:r>
            <a:r>
              <a:rPr lang="en-NZ" sz="1400" err="1"/>
              <a:t>Pō</a:t>
            </a:r>
            <a:r>
              <a:rPr lang="en-NZ" sz="1400"/>
              <a:t> </a:t>
            </a:r>
            <a:r>
              <a:rPr lang="en-NZ" sz="1400" err="1"/>
              <a:t>Tū</a:t>
            </a:r>
            <a:r>
              <a:rPr lang="en-NZ" sz="1400"/>
              <a:t> </a:t>
            </a:r>
            <a:r>
              <a:rPr lang="en-NZ" sz="1400" err="1"/>
              <a:t>Te</a:t>
            </a:r>
            <a:r>
              <a:rPr lang="en-NZ" sz="1400"/>
              <a:t> Ao – Beef &amp; cosmeceuticals</a:t>
            </a:r>
          </a:p>
          <a:p>
            <a:r>
              <a:rPr lang="en-NZ" sz="1400" b="1"/>
              <a:t>Kiri Edwards</a:t>
            </a:r>
          </a:p>
        </p:txBody>
      </p:sp>
      <p:pic>
        <p:nvPicPr>
          <p:cNvPr id="31" name="Picture 30">
            <a:extLst>
              <a:ext uri="{FF2B5EF4-FFF2-40B4-BE49-F238E27FC236}">
                <a16:creationId xmlns:a16="http://schemas.microsoft.com/office/drawing/2014/main" id="{C1500DFF-C5CF-7C5B-B9A0-F3305ADC9500}"/>
              </a:ext>
            </a:extLst>
          </p:cNvPr>
          <p:cNvPicPr>
            <a:picLocks noChangeAspect="1"/>
          </p:cNvPicPr>
          <p:nvPr/>
        </p:nvPicPr>
        <p:blipFill>
          <a:blip r:embed="rId7"/>
          <a:stretch>
            <a:fillRect/>
          </a:stretch>
        </p:blipFill>
        <p:spPr>
          <a:xfrm rot="18353071">
            <a:off x="5826120" y="786815"/>
            <a:ext cx="793356" cy="373692"/>
          </a:xfrm>
          <a:prstGeom prst="rect">
            <a:avLst/>
          </a:prstGeom>
        </p:spPr>
      </p:pic>
      <p:sp>
        <p:nvSpPr>
          <p:cNvPr id="9" name="TextBox 8">
            <a:extLst>
              <a:ext uri="{FF2B5EF4-FFF2-40B4-BE49-F238E27FC236}">
                <a16:creationId xmlns:a16="http://schemas.microsoft.com/office/drawing/2014/main" id="{8A353372-4530-2943-4CBF-DC9F2A63CCE2}"/>
              </a:ext>
            </a:extLst>
          </p:cNvPr>
          <p:cNvSpPr txBox="1"/>
          <p:nvPr/>
        </p:nvSpPr>
        <p:spPr>
          <a:xfrm>
            <a:off x="1007042" y="2572044"/>
            <a:ext cx="3069261" cy="523220"/>
          </a:xfrm>
          <a:prstGeom prst="rect">
            <a:avLst/>
          </a:prstGeom>
          <a:noFill/>
        </p:spPr>
        <p:txBody>
          <a:bodyPr wrap="square" lIns="91440" tIns="45720" rIns="91440" bIns="45720" rtlCol="0" anchor="t">
            <a:spAutoFit/>
          </a:bodyPr>
          <a:lstStyle/>
          <a:p>
            <a:r>
              <a:rPr lang="en-NZ" sz="1400" err="1"/>
              <a:t>Pukeiahua</a:t>
            </a:r>
            <a:r>
              <a:rPr lang="en-NZ" sz="1400"/>
              <a:t> Trust – land occupation</a:t>
            </a:r>
          </a:p>
          <a:p>
            <a:r>
              <a:rPr lang="en-NZ" sz="1400" b="1" i="1" err="1"/>
              <a:t>Kimai</a:t>
            </a:r>
            <a:r>
              <a:rPr lang="en-NZ" sz="1400" b="1" i="1"/>
              <a:t> </a:t>
            </a:r>
            <a:r>
              <a:rPr lang="en-NZ" sz="1400" b="1" i="1" err="1"/>
              <a:t>Huriama</a:t>
            </a:r>
            <a:endParaRPr lang="en-NZ" sz="1400" b="1" i="1"/>
          </a:p>
        </p:txBody>
      </p:sp>
      <p:cxnSp>
        <p:nvCxnSpPr>
          <p:cNvPr id="10" name="Straight Arrow Connector 9">
            <a:extLst>
              <a:ext uri="{FF2B5EF4-FFF2-40B4-BE49-F238E27FC236}">
                <a16:creationId xmlns:a16="http://schemas.microsoft.com/office/drawing/2014/main" id="{E160E525-CEC1-FA40-D033-A23A40386A65}"/>
              </a:ext>
            </a:extLst>
          </p:cNvPr>
          <p:cNvCxnSpPr>
            <a:cxnSpLocks/>
          </p:cNvCxnSpPr>
          <p:nvPr/>
        </p:nvCxnSpPr>
        <p:spPr>
          <a:xfrm flipV="1">
            <a:off x="4022427" y="2166494"/>
            <a:ext cx="2072433" cy="468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A6A2C9C-C80A-5FA2-A08B-C99DE160B0CC}"/>
              </a:ext>
            </a:extLst>
          </p:cNvPr>
          <p:cNvSpPr txBox="1"/>
          <p:nvPr/>
        </p:nvSpPr>
        <p:spPr>
          <a:xfrm>
            <a:off x="5633944" y="43933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mi-NZ" sz="1400"/>
              <a:t>Te Hanga </a:t>
            </a:r>
            <a:r>
              <a:rPr lang="mi-NZ" sz="1400" err="1"/>
              <a:t>Trust</a:t>
            </a:r>
            <a:r>
              <a:rPr lang="mi-NZ" sz="1400"/>
              <a:t> –</a:t>
            </a:r>
            <a:r>
              <a:rPr lang="mi-NZ" sz="1400" err="1"/>
              <a:t>Sheep</a:t>
            </a:r>
            <a:r>
              <a:rPr lang="mi-NZ" sz="1400"/>
              <a:t> </a:t>
            </a:r>
            <a:r>
              <a:rPr lang="mi-NZ" sz="1400" err="1"/>
              <a:t>Milking</a:t>
            </a:r>
            <a:endParaRPr lang="en-US" err="1"/>
          </a:p>
          <a:p>
            <a:r>
              <a:rPr lang="mi-NZ" sz="1400" b="1"/>
              <a:t>Roma </a:t>
            </a:r>
            <a:r>
              <a:rPr lang="mi-NZ" sz="1400" b="1" err="1"/>
              <a:t>Balzer</a:t>
            </a:r>
            <a:endParaRPr lang="en-US" b="1"/>
          </a:p>
        </p:txBody>
      </p:sp>
      <p:pic>
        <p:nvPicPr>
          <p:cNvPr id="6" name="Picture 5">
            <a:extLst>
              <a:ext uri="{FF2B5EF4-FFF2-40B4-BE49-F238E27FC236}">
                <a16:creationId xmlns:a16="http://schemas.microsoft.com/office/drawing/2014/main" id="{7A5E949F-4352-776A-96EA-4A4B6ACDF3B9}"/>
              </a:ext>
            </a:extLst>
          </p:cNvPr>
          <p:cNvPicPr>
            <a:picLocks noChangeAspect="1"/>
          </p:cNvPicPr>
          <p:nvPr/>
        </p:nvPicPr>
        <p:blipFill>
          <a:blip r:embed="rId7"/>
          <a:stretch>
            <a:fillRect/>
          </a:stretch>
        </p:blipFill>
        <p:spPr>
          <a:xfrm rot="4320000">
            <a:off x="5306622" y="2808311"/>
            <a:ext cx="2150773" cy="611817"/>
          </a:xfrm>
          <a:prstGeom prst="rect">
            <a:avLst/>
          </a:prstGeom>
        </p:spPr>
      </p:pic>
      <p:pic>
        <p:nvPicPr>
          <p:cNvPr id="11" name="Picture 3" descr="Logo&#10;&#10;Description automatically generated">
            <a:extLst>
              <a:ext uri="{FF2B5EF4-FFF2-40B4-BE49-F238E27FC236}">
                <a16:creationId xmlns:a16="http://schemas.microsoft.com/office/drawing/2014/main" id="{3CAF4234-C8D0-E52D-BAFD-966246FEFFBA}"/>
              </a:ext>
            </a:extLst>
          </p:cNvPr>
          <p:cNvPicPr>
            <a:picLocks noChangeAspect="1"/>
          </p:cNvPicPr>
          <p:nvPr/>
        </p:nvPicPr>
        <p:blipFill>
          <a:blip r:embed="rId9"/>
          <a:stretch>
            <a:fillRect/>
          </a:stretch>
        </p:blipFill>
        <p:spPr>
          <a:xfrm>
            <a:off x="409041" y="319885"/>
            <a:ext cx="2317376" cy="988026"/>
          </a:xfrm>
          <a:prstGeom prst="rect">
            <a:avLst/>
          </a:prstGeom>
        </p:spPr>
      </p:pic>
    </p:spTree>
    <p:extLst>
      <p:ext uri="{BB962C8B-B14F-4D97-AF65-F5344CB8AC3E}">
        <p14:creationId xmlns:p14="http://schemas.microsoft.com/office/powerpoint/2010/main" val="164864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FBA1B437-158B-5FF7-B88D-CDFE883D8D4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Risk and landscape utilisation</a:t>
            </a: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90399C-6488-D13D-6DB7-27BB4F00CAE9}"/>
              </a:ext>
            </a:extLst>
          </p:cNvPr>
          <p:cNvPicPr>
            <a:picLocks noChangeAspect="1"/>
          </p:cNvPicPr>
          <p:nvPr/>
        </p:nvPicPr>
        <p:blipFill rotWithShape="1">
          <a:blip r:embed="rId2">
            <a:extLst>
              <a:ext uri="{28A0092B-C50C-407E-A947-70E740481C1C}">
                <a14:useLocalDpi xmlns:a14="http://schemas.microsoft.com/office/drawing/2010/main" val="0"/>
              </a:ext>
            </a:extLst>
          </a:blip>
          <a:srcRect l="10281" r="18754" b="-1"/>
          <a:stretch/>
        </p:blipFill>
        <p:spPr>
          <a:xfrm>
            <a:off x="5477996" y="640080"/>
            <a:ext cx="5567216" cy="5550408"/>
          </a:xfrm>
          <a:prstGeom prst="rect">
            <a:avLst/>
          </a:prstGeom>
        </p:spPr>
      </p:pic>
      <p:sp>
        <p:nvSpPr>
          <p:cNvPr id="9" name="TextBox 8">
            <a:extLst>
              <a:ext uri="{FF2B5EF4-FFF2-40B4-BE49-F238E27FC236}">
                <a16:creationId xmlns:a16="http://schemas.microsoft.com/office/drawing/2014/main" id="{99120211-7CD5-B33A-31D7-77B27570B0BA}"/>
              </a:ext>
            </a:extLst>
          </p:cNvPr>
          <p:cNvSpPr txBox="1"/>
          <p:nvPr/>
        </p:nvSpPr>
        <p:spPr>
          <a:xfrm>
            <a:off x="6096000" y="2125460"/>
            <a:ext cx="464457" cy="624114"/>
          </a:xfrm>
          <a:prstGeom prst="rect">
            <a:avLst/>
          </a:prstGeom>
          <a:solidFill>
            <a:schemeClr val="bg1"/>
          </a:solidFill>
          <a:ln>
            <a:noFill/>
          </a:ln>
        </p:spPr>
        <p:txBody>
          <a:bodyPr wrap="square" rtlCol="0">
            <a:spAutoFit/>
          </a:bodyPr>
          <a:lstStyle/>
          <a:p>
            <a:endParaRPr lang="en-NZ"/>
          </a:p>
        </p:txBody>
      </p:sp>
      <p:sp>
        <p:nvSpPr>
          <p:cNvPr id="12" name="TextBox 11">
            <a:extLst>
              <a:ext uri="{FF2B5EF4-FFF2-40B4-BE49-F238E27FC236}">
                <a16:creationId xmlns:a16="http://schemas.microsoft.com/office/drawing/2014/main" id="{83664501-E712-12DB-D08C-AE975630B396}"/>
              </a:ext>
            </a:extLst>
          </p:cNvPr>
          <p:cNvSpPr txBox="1"/>
          <p:nvPr/>
        </p:nvSpPr>
        <p:spPr>
          <a:xfrm>
            <a:off x="6095999" y="2132814"/>
            <a:ext cx="464457" cy="486458"/>
          </a:xfrm>
          <a:prstGeom prst="rect">
            <a:avLst/>
          </a:prstGeom>
          <a:solidFill>
            <a:schemeClr val="bg1"/>
          </a:solidFill>
          <a:ln>
            <a:noFill/>
          </a:ln>
        </p:spPr>
        <p:txBody>
          <a:bodyPr wrap="square" rtlCol="0">
            <a:spAutoFit/>
          </a:bodyPr>
          <a:lstStyle/>
          <a:p>
            <a:endParaRPr lang="en-NZ"/>
          </a:p>
        </p:txBody>
      </p:sp>
    </p:spTree>
    <p:extLst>
      <p:ext uri="{BB962C8B-B14F-4D97-AF65-F5344CB8AC3E}">
        <p14:creationId xmlns:p14="http://schemas.microsoft.com/office/powerpoint/2010/main" val="1893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40080"/>
            <a:ext cx="4818888" cy="1481328"/>
          </a:xfrm>
        </p:spPr>
        <p:txBody>
          <a:bodyPr anchor="b">
            <a:normAutofit/>
          </a:bodyPr>
          <a:lstStyle/>
          <a:p>
            <a:r>
              <a:rPr lang="en-US" sz="5000" dirty="0"/>
              <a:t>Focus on Data</a:t>
            </a:r>
            <a:endParaRPr lang="en-NZ" sz="5000" dirty="0"/>
          </a:p>
        </p:txBody>
      </p:sp>
      <p:sp>
        <p:nvSpPr>
          <p:cNvPr id="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30936" y="2660904"/>
            <a:ext cx="4818888" cy="3547872"/>
          </a:xfrm>
        </p:spPr>
        <p:txBody>
          <a:bodyPr anchor="t">
            <a:normAutofit/>
          </a:bodyPr>
          <a:lstStyle/>
          <a:p>
            <a:r>
              <a:rPr lang="en-NZ" sz="2400" dirty="0">
                <a:latin typeface="Calibri" panose="020F0502020204030204" pitchFamily="34" charset="0"/>
                <a:ea typeface="Calibri" panose="020F0502020204030204" pitchFamily="34" charset="0"/>
                <a:cs typeface="Arial" panose="020B0604020202020204" pitchFamily="34" charset="0"/>
              </a:rPr>
              <a:t>Data is the enabler for </a:t>
            </a:r>
            <a:r>
              <a:rPr lang="en-NZ" sz="2400" dirty="0">
                <a:effectLst/>
                <a:latin typeface="Calibri" panose="020F0502020204030204" pitchFamily="34" charset="0"/>
                <a:ea typeface="Calibri" panose="020F0502020204030204" pitchFamily="34" charset="0"/>
                <a:cs typeface="Arial" panose="020B0604020202020204" pitchFamily="34" charset="0"/>
              </a:rPr>
              <a:t>advanced </a:t>
            </a:r>
            <a:r>
              <a:rPr lang="en-NZ" sz="2400" dirty="0">
                <a:latin typeface="Calibri" panose="020F0502020204030204" pitchFamily="34" charset="0"/>
                <a:ea typeface="Calibri" panose="020F0502020204030204" pitchFamily="34" charset="0"/>
                <a:cs typeface="Arial" panose="020B0604020202020204" pitchFamily="34" charset="0"/>
              </a:rPr>
              <a:t>                                                             </a:t>
            </a:r>
            <a:r>
              <a:rPr lang="en-NZ" sz="2400" dirty="0">
                <a:effectLst/>
                <a:latin typeface="Calibri" panose="020F0502020204030204" pitchFamily="34" charset="0"/>
                <a:ea typeface="Calibri" panose="020F0502020204030204" pitchFamily="34" charset="0"/>
                <a:cs typeface="Arial" panose="020B0604020202020204" pitchFamily="34" charset="0"/>
              </a:rPr>
              <a:t>analytics, forecasting and artificial                                                       Intelligence (AI) for </a:t>
            </a:r>
          </a:p>
          <a:p>
            <a:pPr lvl="1"/>
            <a:r>
              <a:rPr lang="en-NZ" sz="2000" dirty="0">
                <a:latin typeface="Calibri" panose="020F0502020204030204" pitchFamily="34" charset="0"/>
                <a:ea typeface="Calibri" panose="020F0502020204030204" pitchFamily="34" charset="0"/>
                <a:cs typeface="Arial" panose="020B0604020202020204" pitchFamily="34" charset="0"/>
              </a:rPr>
              <a:t>a</a:t>
            </a:r>
            <a:r>
              <a:rPr lang="en-NZ" sz="2000" dirty="0">
                <a:effectLst/>
                <a:latin typeface="Calibri" panose="020F0502020204030204" pitchFamily="34" charset="0"/>
                <a:ea typeface="Calibri" panose="020F0502020204030204" pitchFamily="34" charset="0"/>
                <a:cs typeface="Arial" panose="020B0604020202020204" pitchFamily="34" charset="0"/>
              </a:rPr>
              <a:t>utomation,</a:t>
            </a:r>
          </a:p>
          <a:p>
            <a:pPr lvl="1"/>
            <a:r>
              <a:rPr lang="en-NZ" sz="2000" dirty="0">
                <a:effectLst/>
                <a:latin typeface="Calibri" panose="020F0502020204030204" pitchFamily="34" charset="0"/>
                <a:ea typeface="Calibri" panose="020F0502020204030204" pitchFamily="34" charset="0"/>
                <a:cs typeface="Arial" panose="020B0604020202020204" pitchFamily="34" charset="0"/>
              </a:rPr>
              <a:t>real-time decision making, </a:t>
            </a:r>
          </a:p>
          <a:p>
            <a:pPr lvl="1"/>
            <a:r>
              <a:rPr lang="en-NZ" sz="2000" dirty="0">
                <a:effectLst/>
                <a:latin typeface="Calibri" panose="020F0502020204030204" pitchFamily="34" charset="0"/>
                <a:ea typeface="Calibri" panose="020F0502020204030204" pitchFamily="34" charset="0"/>
                <a:cs typeface="Arial" panose="020B0604020202020204" pitchFamily="34" charset="0"/>
              </a:rPr>
              <a:t>personalisation and customisation, </a:t>
            </a:r>
          </a:p>
          <a:p>
            <a:pPr lvl="1"/>
            <a:r>
              <a:rPr lang="en-NZ" sz="2000" dirty="0">
                <a:effectLst/>
                <a:latin typeface="Calibri" panose="020F0502020204030204" pitchFamily="34" charset="0"/>
                <a:ea typeface="Calibri" panose="020F0502020204030204" pitchFamily="34" charset="0"/>
                <a:cs typeface="Arial" panose="020B0604020202020204" pitchFamily="34" charset="0"/>
              </a:rPr>
              <a:t>risk management and compliance, </a:t>
            </a:r>
          </a:p>
          <a:p>
            <a:pPr lvl="1"/>
            <a:r>
              <a:rPr lang="en-NZ" sz="2000" dirty="0">
                <a:effectLst/>
                <a:latin typeface="Calibri" panose="020F0502020204030204" pitchFamily="34" charset="0"/>
                <a:ea typeface="Calibri" panose="020F0502020204030204" pitchFamily="34" charset="0"/>
                <a:cs typeface="Arial" panose="020B0604020202020204" pitchFamily="34" charset="0"/>
              </a:rPr>
              <a:t>continuous improvement innovation cycle. </a:t>
            </a:r>
          </a:p>
        </p:txBody>
      </p:sp>
      <p:pic>
        <p:nvPicPr>
          <p:cNvPr id="4" name="Picture 2">
            <a:extLst>
              <a:ext uri="{FF2B5EF4-FFF2-40B4-BE49-F238E27FC236}">
                <a16:creationId xmlns:a16="http://schemas.microsoft.com/office/drawing/2014/main" id="{CB4B6092-DD2D-DBDF-0346-E2CD86C15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1632813"/>
            <a:ext cx="5818245" cy="32731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8FF14-08D3-AB9E-5917-31200FE6E641}"/>
              </a:ext>
            </a:extLst>
          </p:cNvPr>
          <p:cNvSpPr txBox="1"/>
          <p:nvPr/>
        </p:nvSpPr>
        <p:spPr>
          <a:xfrm>
            <a:off x="8267699" y="5225187"/>
            <a:ext cx="3095624" cy="507831"/>
          </a:xfrm>
          <a:prstGeom prst="rect">
            <a:avLst/>
          </a:prstGeom>
          <a:noFill/>
        </p:spPr>
        <p:txBody>
          <a:bodyPr wrap="square">
            <a:spAutoFit/>
          </a:bodyPr>
          <a:lstStyle/>
          <a:p>
            <a:r>
              <a:rPr lang="en-NZ" sz="900" dirty="0">
                <a:solidFill>
                  <a:schemeClr val="accent1">
                    <a:lumMod val="60000"/>
                    <a:lumOff val="40000"/>
                  </a:schemeClr>
                </a:solidFill>
              </a:rPr>
              <a:t>https://www.europeanlawinstitute.eu/fileadmin/user_upload/p_eli/Publications/ELI_Innovation_Paper_on_Guiding_Principles_for_ADM_in_the_EU.pdf</a:t>
            </a:r>
          </a:p>
        </p:txBody>
      </p:sp>
    </p:spTree>
    <p:extLst>
      <p:ext uri="{BB962C8B-B14F-4D97-AF65-F5344CB8AC3E}">
        <p14:creationId xmlns:p14="http://schemas.microsoft.com/office/powerpoint/2010/main" val="196433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F734-428A-D032-274D-39FCA1DA9B8D}"/>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a:solidFill>
                  <a:schemeClr val="tx1"/>
                </a:solidFill>
                <a:latin typeface="+mj-lt"/>
                <a:ea typeface="+mj-ea"/>
                <a:cs typeface="+mj-cs"/>
              </a:rPr>
              <a:t>Testing technologies</a:t>
            </a:r>
            <a:endParaRPr lang="en-US" sz="6600" kern="1200" dirty="0">
              <a:solidFill>
                <a:schemeClr val="tx1"/>
              </a:solidFill>
              <a:latin typeface="+mj-lt"/>
              <a:ea typeface="+mj-ea"/>
              <a:cs typeface="+mj-cs"/>
            </a:endParaRPr>
          </a:p>
        </p:txBody>
      </p:sp>
      <p:sp>
        <p:nvSpPr>
          <p:cNvPr id="12"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8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F734-428A-D032-274D-39FCA1DA9B8D}"/>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a:solidFill>
                  <a:schemeClr val="tx1"/>
                </a:solidFill>
                <a:latin typeface="+mj-lt"/>
                <a:ea typeface="+mj-ea"/>
                <a:cs typeface="+mj-cs"/>
              </a:rPr>
              <a:t>Background and Goals</a:t>
            </a:r>
          </a:p>
        </p:txBody>
      </p:sp>
      <p:sp>
        <p:nvSpPr>
          <p:cNvPr id="18"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8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C10E9-5628-2361-B42F-71C994F7011B}"/>
              </a:ext>
            </a:extLst>
          </p:cNvPr>
          <p:cNvSpPr>
            <a:spLocks noGrp="1"/>
          </p:cNvSpPr>
          <p:nvPr>
            <p:ph sz="quarter" idx="12"/>
          </p:nvPr>
        </p:nvSpPr>
        <p:spPr>
          <a:xfrm>
            <a:off x="688623" y="2086324"/>
            <a:ext cx="10809639" cy="3948415"/>
          </a:xfrm>
        </p:spPr>
        <p:txBody>
          <a:bodyPr>
            <a:normAutofit/>
          </a:bodyPr>
          <a:lstStyle/>
          <a:p>
            <a:pPr marL="0" indent="0" algn="ctr">
              <a:buNone/>
            </a:pPr>
            <a:r>
              <a:rPr lang="en-US" b="0" i="0" dirty="0">
                <a:solidFill>
                  <a:srgbClr val="1D1D1D"/>
                </a:solidFill>
                <a:effectLst/>
                <a:latin typeface="Courier New" panose="02070309020205020404" pitchFamily="49" charset="0"/>
              </a:rPr>
              <a:t>‘He aha </a:t>
            </a:r>
            <a:r>
              <a:rPr lang="en-US" b="0" i="0" dirty="0" err="1">
                <a:solidFill>
                  <a:srgbClr val="1D1D1D"/>
                </a:solidFill>
                <a:effectLst/>
                <a:latin typeface="Courier New" panose="02070309020205020404" pitchFamily="49" charset="0"/>
              </a:rPr>
              <a:t>te</a:t>
            </a:r>
            <a:r>
              <a:rPr lang="en-US" b="0" i="0" dirty="0">
                <a:solidFill>
                  <a:srgbClr val="1D1D1D"/>
                </a:solidFill>
                <a:effectLst/>
                <a:latin typeface="Courier New" panose="02070309020205020404" pitchFamily="49" charset="0"/>
              </a:rPr>
              <a:t> </a:t>
            </a:r>
            <a:r>
              <a:rPr lang="en-US" b="0" i="0" dirty="0" err="1">
                <a:solidFill>
                  <a:srgbClr val="1D1D1D"/>
                </a:solidFill>
                <a:effectLst/>
                <a:latin typeface="Courier New" panose="02070309020205020404" pitchFamily="49" charset="0"/>
              </a:rPr>
              <a:t>mea</a:t>
            </a:r>
            <a:r>
              <a:rPr lang="en-US" b="0" i="0" dirty="0">
                <a:solidFill>
                  <a:srgbClr val="1D1D1D"/>
                </a:solidFill>
                <a:effectLst/>
                <a:latin typeface="Courier New" panose="02070309020205020404" pitchFamily="49" charset="0"/>
              </a:rPr>
              <a:t> </a:t>
            </a:r>
            <a:r>
              <a:rPr lang="en-US" b="0" i="0" dirty="0" err="1">
                <a:solidFill>
                  <a:srgbClr val="1D1D1D"/>
                </a:solidFill>
                <a:effectLst/>
                <a:latin typeface="Courier New" panose="02070309020205020404" pitchFamily="49" charset="0"/>
              </a:rPr>
              <a:t>nui</a:t>
            </a:r>
            <a:r>
              <a:rPr lang="en-US" b="0" i="0" dirty="0">
                <a:solidFill>
                  <a:srgbClr val="1D1D1D"/>
                </a:solidFill>
                <a:effectLst/>
                <a:latin typeface="Courier New" panose="02070309020205020404" pitchFamily="49" charset="0"/>
              </a:rPr>
              <a:t> o </a:t>
            </a:r>
            <a:r>
              <a:rPr lang="en-US" b="0" i="0" dirty="0" err="1">
                <a:solidFill>
                  <a:srgbClr val="1D1D1D"/>
                </a:solidFill>
                <a:effectLst/>
                <a:latin typeface="Courier New" panose="02070309020205020404" pitchFamily="49" charset="0"/>
              </a:rPr>
              <a:t>te</a:t>
            </a:r>
            <a:r>
              <a:rPr lang="en-US" b="0" i="0" dirty="0">
                <a:solidFill>
                  <a:srgbClr val="1D1D1D"/>
                </a:solidFill>
                <a:effectLst/>
                <a:latin typeface="Courier New" panose="02070309020205020404" pitchFamily="49" charset="0"/>
              </a:rPr>
              <a:t> </a:t>
            </a:r>
            <a:r>
              <a:rPr lang="en-US" b="0" i="0" dirty="0" err="1">
                <a:solidFill>
                  <a:srgbClr val="1D1D1D"/>
                </a:solidFill>
                <a:effectLst/>
                <a:latin typeface="Courier New" panose="02070309020205020404" pitchFamily="49" charset="0"/>
              </a:rPr>
              <a:t>ao</a:t>
            </a:r>
            <a:r>
              <a:rPr lang="en-US" b="0" i="0" dirty="0">
                <a:solidFill>
                  <a:srgbClr val="1D1D1D"/>
                </a:solidFill>
                <a:effectLst/>
                <a:latin typeface="Courier New" panose="02070309020205020404" pitchFamily="49" charset="0"/>
              </a:rPr>
              <a:t>? </a:t>
            </a:r>
            <a:r>
              <a:rPr lang="en-US" b="0" i="0" dirty="0" err="1">
                <a:solidFill>
                  <a:srgbClr val="1D1D1D"/>
                </a:solidFill>
                <a:effectLst/>
                <a:latin typeface="Courier New" panose="02070309020205020404" pitchFamily="49" charset="0"/>
              </a:rPr>
              <a:t>Māku</a:t>
            </a:r>
            <a:r>
              <a:rPr lang="en-US" b="0" i="0" dirty="0">
                <a:solidFill>
                  <a:srgbClr val="1D1D1D"/>
                </a:solidFill>
                <a:effectLst/>
                <a:latin typeface="Courier New" panose="02070309020205020404" pitchFamily="49" charset="0"/>
              </a:rPr>
              <a:t> e </a:t>
            </a:r>
            <a:r>
              <a:rPr lang="en-US" b="0" i="0" dirty="0" err="1">
                <a:solidFill>
                  <a:srgbClr val="1D1D1D"/>
                </a:solidFill>
                <a:effectLst/>
                <a:latin typeface="Courier New" panose="02070309020205020404" pitchFamily="49" charset="0"/>
              </a:rPr>
              <a:t>kī</a:t>
            </a:r>
            <a:r>
              <a:rPr lang="en-US" b="0" i="0" dirty="0">
                <a:solidFill>
                  <a:srgbClr val="1D1D1D"/>
                </a:solidFill>
                <a:effectLst/>
                <a:latin typeface="Courier New" panose="02070309020205020404" pitchFamily="49" charset="0"/>
              </a:rPr>
              <a:t> </a:t>
            </a:r>
            <a:r>
              <a:rPr lang="en-US" b="0" i="0" dirty="0" err="1">
                <a:solidFill>
                  <a:srgbClr val="1D1D1D"/>
                </a:solidFill>
                <a:effectLst/>
                <a:latin typeface="Courier New" panose="02070309020205020404" pitchFamily="49" charset="0"/>
              </a:rPr>
              <a:t>atu</a:t>
            </a:r>
            <a:r>
              <a:rPr lang="en-US" b="0" i="0" dirty="0">
                <a:solidFill>
                  <a:srgbClr val="1D1D1D"/>
                </a:solidFill>
                <a:effectLst/>
                <a:latin typeface="Courier New" panose="02070309020205020404" pitchFamily="49" charset="0"/>
              </a:rPr>
              <a:t>, he </a:t>
            </a:r>
            <a:r>
              <a:rPr lang="en-US" b="0" i="0" dirty="0" err="1">
                <a:solidFill>
                  <a:srgbClr val="1D1D1D"/>
                </a:solidFill>
                <a:effectLst/>
                <a:latin typeface="Courier New" panose="02070309020205020404" pitchFamily="49" charset="0"/>
              </a:rPr>
              <a:t>tangata</a:t>
            </a:r>
            <a:r>
              <a:rPr lang="en-US" b="0" i="0" dirty="0">
                <a:solidFill>
                  <a:srgbClr val="1D1D1D"/>
                </a:solidFill>
                <a:effectLst/>
                <a:latin typeface="Courier New" panose="02070309020205020404" pitchFamily="49" charset="0"/>
              </a:rPr>
              <a:t>, he </a:t>
            </a:r>
            <a:r>
              <a:rPr lang="en-US" b="0" i="0" dirty="0" err="1">
                <a:solidFill>
                  <a:srgbClr val="1D1D1D"/>
                </a:solidFill>
                <a:effectLst/>
                <a:latin typeface="Courier New" panose="02070309020205020404" pitchFamily="49" charset="0"/>
              </a:rPr>
              <a:t>tangata</a:t>
            </a:r>
            <a:r>
              <a:rPr lang="en-US" b="0" i="0" dirty="0">
                <a:solidFill>
                  <a:srgbClr val="1D1D1D"/>
                </a:solidFill>
                <a:effectLst/>
                <a:latin typeface="Courier New" panose="02070309020205020404" pitchFamily="49" charset="0"/>
              </a:rPr>
              <a:t>, he </a:t>
            </a:r>
            <a:r>
              <a:rPr lang="en-US" b="0" i="0" dirty="0" err="1">
                <a:solidFill>
                  <a:srgbClr val="1D1D1D"/>
                </a:solidFill>
                <a:effectLst/>
                <a:latin typeface="Courier New" panose="02070309020205020404" pitchFamily="49" charset="0"/>
              </a:rPr>
              <a:t>tangata</a:t>
            </a:r>
            <a:r>
              <a:rPr lang="en-US" b="0" i="0" dirty="0">
                <a:solidFill>
                  <a:srgbClr val="1D1D1D"/>
                </a:solidFill>
                <a:effectLst/>
                <a:latin typeface="Courier New" panose="02070309020205020404" pitchFamily="49" charset="0"/>
              </a:rPr>
              <a:t>’ </a:t>
            </a:r>
          </a:p>
          <a:p>
            <a:pPr marL="0" indent="0" algn="ctr">
              <a:buNone/>
            </a:pPr>
            <a:r>
              <a:rPr lang="en-US" b="0" i="1" dirty="0">
                <a:solidFill>
                  <a:srgbClr val="000000"/>
                </a:solidFill>
                <a:effectLst/>
                <a:latin typeface="Courier New" panose="02070309020205020404" pitchFamily="49" charset="0"/>
              </a:rPr>
              <a:t>What is the most important thing in this world? It is people, it is people, it is people.</a:t>
            </a:r>
            <a:br>
              <a:rPr lang="en-US" dirty="0"/>
            </a:br>
            <a:endParaRPr lang="en-NZ" dirty="0"/>
          </a:p>
        </p:txBody>
      </p:sp>
    </p:spTree>
    <p:extLst>
      <p:ext uri="{BB962C8B-B14F-4D97-AF65-F5344CB8AC3E}">
        <p14:creationId xmlns:p14="http://schemas.microsoft.com/office/powerpoint/2010/main" val="1470145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40080" y="325369"/>
            <a:ext cx="4368602" cy="1956841"/>
          </a:xfrm>
        </p:spPr>
        <p:txBody>
          <a:bodyPr anchor="b">
            <a:normAutofit/>
          </a:bodyPr>
          <a:lstStyle/>
          <a:p>
            <a:r>
              <a:rPr lang="en-US" sz="5400" dirty="0"/>
              <a:t>The changing role of science</a:t>
            </a:r>
            <a:endParaRPr lang="en-NZ"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F20BBD4-8949-B3B8-FF6A-7E70FDED08F1}"/>
              </a:ext>
            </a:extLst>
          </p:cNvPr>
          <p:cNvSpPr txBox="1">
            <a:spLocks/>
          </p:cNvSpPr>
          <p:nvPr/>
        </p:nvSpPr>
        <p:spPr>
          <a:xfrm>
            <a:off x="640080" y="2929356"/>
            <a:ext cx="6047158" cy="2496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If scientists, who spend their lives working in research spaces are struggling to make sense of the complexities, this must also be a challenge for others</a:t>
            </a:r>
          </a:p>
          <a:p>
            <a:r>
              <a:rPr lang="en-US" sz="2200" dirty="0"/>
              <a:t>We need to improve our processes and understanding so that we are better positioned to support the sector</a:t>
            </a:r>
          </a:p>
          <a:p>
            <a:endParaRPr lang="en-US" sz="1900" dirty="0"/>
          </a:p>
          <a:p>
            <a:endParaRPr lang="en-US" sz="2200" dirty="0"/>
          </a:p>
        </p:txBody>
      </p:sp>
      <p:pic>
        <p:nvPicPr>
          <p:cNvPr id="6" name="Picture 2" descr="11,731 Help Me Images, Stock Photos &amp; Vectors | Shutterstock">
            <a:extLst>
              <a:ext uri="{FF2B5EF4-FFF2-40B4-BE49-F238E27FC236}">
                <a16:creationId xmlns:a16="http://schemas.microsoft.com/office/drawing/2014/main" id="{9C623CA6-C359-49E9-B913-A41F0F240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98"/>
          <a:stretch/>
        </p:blipFill>
        <p:spPr bwMode="auto">
          <a:xfrm>
            <a:off x="5024857" y="655105"/>
            <a:ext cx="2057400" cy="2083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EC5683-C015-9FD0-2AD3-1B4AA68A5C43}"/>
              </a:ext>
            </a:extLst>
          </p:cNvPr>
          <p:cNvPicPr>
            <a:picLocks noChangeAspect="1"/>
          </p:cNvPicPr>
          <p:nvPr/>
        </p:nvPicPr>
        <p:blipFill rotWithShape="1">
          <a:blip r:embed="rId4"/>
          <a:srcRect l="76804" t="27848" r="18513" b="57581"/>
          <a:stretch/>
        </p:blipFill>
        <p:spPr>
          <a:xfrm>
            <a:off x="9155832" y="803742"/>
            <a:ext cx="2601243" cy="1951246"/>
          </a:xfrm>
          <a:prstGeom prst="rect">
            <a:avLst/>
          </a:prstGeom>
        </p:spPr>
      </p:pic>
      <p:sp>
        <p:nvSpPr>
          <p:cNvPr id="8" name="Arrow: Right 7">
            <a:extLst>
              <a:ext uri="{FF2B5EF4-FFF2-40B4-BE49-F238E27FC236}">
                <a16:creationId xmlns:a16="http://schemas.microsoft.com/office/drawing/2014/main" id="{74C9DA1A-2238-63F1-A487-E7000E371E6B}"/>
              </a:ext>
            </a:extLst>
          </p:cNvPr>
          <p:cNvSpPr/>
          <p:nvPr/>
        </p:nvSpPr>
        <p:spPr>
          <a:xfrm>
            <a:off x="7025591" y="1411180"/>
            <a:ext cx="1802167" cy="772357"/>
          </a:xfrm>
          <a:prstGeom prst="rightArrow">
            <a:avLst/>
          </a:prstGeom>
          <a:solidFill>
            <a:srgbClr val="FFC000"/>
          </a:solidFill>
          <a:ln w="603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TextBox 9">
            <a:extLst>
              <a:ext uri="{FF2B5EF4-FFF2-40B4-BE49-F238E27FC236}">
                <a16:creationId xmlns:a16="http://schemas.microsoft.com/office/drawing/2014/main" id="{6BB94308-3619-D8CC-0C9E-F8112E74C54A}"/>
              </a:ext>
            </a:extLst>
          </p:cNvPr>
          <p:cNvSpPr txBox="1"/>
          <p:nvPr/>
        </p:nvSpPr>
        <p:spPr>
          <a:xfrm>
            <a:off x="9298274" y="3084614"/>
            <a:ext cx="2458801" cy="2554545"/>
          </a:xfrm>
          <a:prstGeom prst="rect">
            <a:avLst/>
          </a:prstGeom>
          <a:noFill/>
        </p:spPr>
        <p:txBody>
          <a:bodyPr wrap="square">
            <a:spAutoFit/>
          </a:bodyPr>
          <a:lstStyle/>
          <a:p>
            <a:r>
              <a:rPr lang="en-US" sz="2000" i="1" dirty="0">
                <a:effectLst/>
                <a:latin typeface="Georgia Pro Light" panose="020B0604020202020204" pitchFamily="18" charset="0"/>
              </a:rPr>
              <a:t>“</a:t>
            </a:r>
            <a:r>
              <a:rPr lang="en-US" sz="2000" i="1" dirty="0" err="1">
                <a:effectLst/>
                <a:latin typeface="Georgia Pro Light" panose="020B0604020202020204" pitchFamily="18" charset="0"/>
              </a:rPr>
              <a:t>Digitalisation</a:t>
            </a:r>
            <a:r>
              <a:rPr lang="en-US" sz="2000" i="1" dirty="0">
                <a:effectLst/>
                <a:latin typeface="Georgia Pro Light" panose="020B0604020202020204" pitchFamily="18" charset="0"/>
              </a:rPr>
              <a:t> is bringing change to all parts of science, from agenda setting to experimentation, knowledge sharing and public engagement.”</a:t>
            </a:r>
            <a:r>
              <a:rPr lang="en-US" sz="2000" b="1" i="1" baseline="30000" dirty="0">
                <a:effectLst/>
                <a:latin typeface="Georgia Pro Light" panose="020B0604020202020204" pitchFamily="18" charset="0"/>
              </a:rPr>
              <a:t> </a:t>
            </a:r>
            <a:endParaRPr lang="en-US" sz="2000" i="1" dirty="0">
              <a:effectLst/>
              <a:latin typeface="Georgia Pro Light" panose="020B0604020202020204" pitchFamily="18" charset="0"/>
            </a:endParaRPr>
          </a:p>
        </p:txBody>
      </p:sp>
      <p:sp>
        <p:nvSpPr>
          <p:cNvPr id="13" name="Arrow: Right 12">
            <a:extLst>
              <a:ext uri="{FF2B5EF4-FFF2-40B4-BE49-F238E27FC236}">
                <a16:creationId xmlns:a16="http://schemas.microsoft.com/office/drawing/2014/main" id="{9EE44959-5AA6-E375-2F8C-3898622A9852}"/>
              </a:ext>
            </a:extLst>
          </p:cNvPr>
          <p:cNvSpPr/>
          <p:nvPr/>
        </p:nvSpPr>
        <p:spPr>
          <a:xfrm flipH="1">
            <a:off x="8200571" y="3405083"/>
            <a:ext cx="665826" cy="772357"/>
          </a:xfrm>
          <a:prstGeom prst="rightArrow">
            <a:avLst/>
          </a:prstGeom>
          <a:solidFill>
            <a:srgbClr val="FFC000"/>
          </a:solidFill>
          <a:ln w="603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3581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40080" y="329184"/>
            <a:ext cx="6894576" cy="1783080"/>
          </a:xfrm>
        </p:spPr>
        <p:txBody>
          <a:bodyPr anchor="b">
            <a:normAutofit fontScale="90000"/>
          </a:bodyPr>
          <a:lstStyle/>
          <a:p>
            <a:r>
              <a:rPr lang="en-US" sz="6600" dirty="0"/>
              <a:t>Embedded cultural partnership</a:t>
            </a:r>
            <a:endParaRPr lang="en-NZ" sz="6600" dirty="0"/>
          </a:p>
        </p:txBody>
      </p:sp>
      <p:sp>
        <p:nvSpPr>
          <p:cNvPr id="3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619CD1-90D4-1FA0-24C8-A81A9DD384E7}"/>
              </a:ext>
            </a:extLst>
          </p:cNvPr>
          <p:cNvSpPr>
            <a:spLocks noGrp="1"/>
          </p:cNvSpPr>
          <p:nvPr>
            <p:ph idx="1"/>
          </p:nvPr>
        </p:nvSpPr>
        <p:spPr>
          <a:xfrm>
            <a:off x="640080" y="2706624"/>
            <a:ext cx="6894576" cy="3483864"/>
          </a:xfrm>
        </p:spPr>
        <p:txBody>
          <a:bodyPr>
            <a:normAutofit/>
          </a:bodyPr>
          <a:lstStyle/>
          <a:p>
            <a:r>
              <a:rPr lang="en-US" sz="2200" dirty="0"/>
              <a:t>F</a:t>
            </a:r>
            <a:r>
              <a:rPr lang="en-US" sz="2200" b="0" dirty="0">
                <a:latin typeface="+mn-lt"/>
              </a:rPr>
              <a:t>ully funded by the research </a:t>
            </a:r>
            <a:r>
              <a:rPr lang="en-US" sz="2200" b="0" dirty="0" err="1">
                <a:latin typeface="+mn-lt"/>
              </a:rPr>
              <a:t>programme</a:t>
            </a:r>
            <a:endParaRPr lang="en-US" sz="2200" b="0" dirty="0">
              <a:latin typeface="+mn-lt"/>
            </a:endParaRPr>
          </a:p>
          <a:p>
            <a:r>
              <a:rPr lang="en-US" sz="2200" b="0" dirty="0">
                <a:latin typeface="+mn-lt"/>
              </a:rPr>
              <a:t>Relationship building</a:t>
            </a:r>
          </a:p>
          <a:p>
            <a:r>
              <a:rPr lang="en-US" sz="2200" dirty="0"/>
              <a:t>Genuine co-innovation</a:t>
            </a:r>
            <a:endParaRPr lang="en-US" sz="2200" b="0" dirty="0">
              <a:latin typeface="+mn-lt"/>
            </a:endParaRPr>
          </a:p>
        </p:txBody>
      </p:sp>
      <p:pic>
        <p:nvPicPr>
          <p:cNvPr id="5" name="Picture 2" descr="No description available.">
            <a:extLst>
              <a:ext uri="{FF2B5EF4-FFF2-40B4-BE49-F238E27FC236}">
                <a16:creationId xmlns:a16="http://schemas.microsoft.com/office/drawing/2014/main" id="{79FC8935-F022-18CE-068F-35B1572D8B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09" r="7260" b="-3"/>
          <a:stretch/>
        </p:blipFill>
        <p:spPr bwMode="auto">
          <a:xfrm>
            <a:off x="7757511" y="1220724"/>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48E209F-3BE5-F41F-7C4D-C83DD3AB32B8}"/>
              </a:ext>
            </a:extLst>
          </p:cNvPr>
          <p:cNvSpPr txBox="1">
            <a:spLocks/>
          </p:cNvSpPr>
          <p:nvPr/>
        </p:nvSpPr>
        <p:spPr>
          <a:xfrm>
            <a:off x="457400" y="4546808"/>
            <a:ext cx="6660031" cy="1540798"/>
          </a:xfrm>
          <a:prstGeom prst="rect">
            <a:avLst/>
          </a:prstGeom>
        </p:spPr>
        <p:txBody>
          <a:bodyPr vert="horz" lIns="91440" tIns="45720" rIns="91440" bIns="45720" rtlCol="0" anchor="ctr">
            <a:normAutofit fontScale="925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1D1D1D"/>
                </a:solidFill>
                <a:latin typeface="Courier New" panose="02070309020205020404" pitchFamily="49" charset="0"/>
              </a:rPr>
              <a:t>‘He aha </a:t>
            </a:r>
            <a:r>
              <a:rPr lang="en-US" sz="2000" dirty="0" err="1">
                <a:solidFill>
                  <a:srgbClr val="1D1D1D"/>
                </a:solidFill>
                <a:latin typeface="Courier New" panose="02070309020205020404" pitchFamily="49" charset="0"/>
              </a:rPr>
              <a:t>te</a:t>
            </a:r>
            <a:r>
              <a:rPr lang="en-US" sz="2000" dirty="0">
                <a:solidFill>
                  <a:srgbClr val="1D1D1D"/>
                </a:solidFill>
                <a:latin typeface="Courier New" panose="02070309020205020404" pitchFamily="49" charset="0"/>
              </a:rPr>
              <a:t> </a:t>
            </a:r>
            <a:r>
              <a:rPr lang="en-US" sz="2000" dirty="0" err="1">
                <a:solidFill>
                  <a:srgbClr val="1D1D1D"/>
                </a:solidFill>
                <a:latin typeface="Courier New" panose="02070309020205020404" pitchFamily="49" charset="0"/>
              </a:rPr>
              <a:t>mea</a:t>
            </a:r>
            <a:r>
              <a:rPr lang="en-US" sz="2000" dirty="0">
                <a:solidFill>
                  <a:srgbClr val="1D1D1D"/>
                </a:solidFill>
                <a:latin typeface="Courier New" panose="02070309020205020404" pitchFamily="49" charset="0"/>
              </a:rPr>
              <a:t> </a:t>
            </a:r>
            <a:r>
              <a:rPr lang="en-US" sz="2000" dirty="0" err="1">
                <a:solidFill>
                  <a:srgbClr val="1D1D1D"/>
                </a:solidFill>
                <a:latin typeface="Courier New" panose="02070309020205020404" pitchFamily="49" charset="0"/>
              </a:rPr>
              <a:t>nui</a:t>
            </a:r>
            <a:r>
              <a:rPr lang="en-US" sz="2000" dirty="0">
                <a:solidFill>
                  <a:srgbClr val="1D1D1D"/>
                </a:solidFill>
                <a:latin typeface="Courier New" panose="02070309020205020404" pitchFamily="49" charset="0"/>
              </a:rPr>
              <a:t> o </a:t>
            </a:r>
            <a:r>
              <a:rPr lang="en-US" sz="2000" dirty="0" err="1">
                <a:solidFill>
                  <a:srgbClr val="1D1D1D"/>
                </a:solidFill>
                <a:latin typeface="Courier New" panose="02070309020205020404" pitchFamily="49" charset="0"/>
              </a:rPr>
              <a:t>te</a:t>
            </a:r>
            <a:r>
              <a:rPr lang="en-US" sz="2000" dirty="0">
                <a:solidFill>
                  <a:srgbClr val="1D1D1D"/>
                </a:solidFill>
                <a:latin typeface="Courier New" panose="02070309020205020404" pitchFamily="49" charset="0"/>
              </a:rPr>
              <a:t> </a:t>
            </a:r>
            <a:r>
              <a:rPr lang="en-US" sz="2000" dirty="0" err="1">
                <a:solidFill>
                  <a:srgbClr val="1D1D1D"/>
                </a:solidFill>
                <a:latin typeface="Courier New" panose="02070309020205020404" pitchFamily="49" charset="0"/>
              </a:rPr>
              <a:t>ao</a:t>
            </a:r>
            <a:r>
              <a:rPr lang="en-US" sz="2000" dirty="0">
                <a:solidFill>
                  <a:srgbClr val="1D1D1D"/>
                </a:solidFill>
                <a:latin typeface="Courier New" panose="02070309020205020404" pitchFamily="49" charset="0"/>
              </a:rPr>
              <a:t>? </a:t>
            </a:r>
            <a:r>
              <a:rPr lang="en-US" sz="2000" dirty="0" err="1">
                <a:solidFill>
                  <a:srgbClr val="1D1D1D"/>
                </a:solidFill>
                <a:latin typeface="Courier New" panose="02070309020205020404" pitchFamily="49" charset="0"/>
              </a:rPr>
              <a:t>Māku</a:t>
            </a:r>
            <a:r>
              <a:rPr lang="en-US" sz="2000" dirty="0">
                <a:solidFill>
                  <a:srgbClr val="1D1D1D"/>
                </a:solidFill>
                <a:latin typeface="Courier New" panose="02070309020205020404" pitchFamily="49" charset="0"/>
              </a:rPr>
              <a:t> e </a:t>
            </a:r>
            <a:r>
              <a:rPr lang="en-US" sz="2000" dirty="0" err="1">
                <a:solidFill>
                  <a:srgbClr val="1D1D1D"/>
                </a:solidFill>
                <a:latin typeface="Courier New" panose="02070309020205020404" pitchFamily="49" charset="0"/>
              </a:rPr>
              <a:t>kī</a:t>
            </a:r>
            <a:r>
              <a:rPr lang="en-US" sz="2000" dirty="0">
                <a:solidFill>
                  <a:srgbClr val="1D1D1D"/>
                </a:solidFill>
                <a:latin typeface="Courier New" panose="02070309020205020404" pitchFamily="49" charset="0"/>
              </a:rPr>
              <a:t> </a:t>
            </a:r>
            <a:r>
              <a:rPr lang="en-US" sz="2000" dirty="0" err="1">
                <a:solidFill>
                  <a:srgbClr val="1D1D1D"/>
                </a:solidFill>
                <a:latin typeface="Courier New" panose="02070309020205020404" pitchFamily="49" charset="0"/>
              </a:rPr>
              <a:t>atu</a:t>
            </a:r>
            <a:r>
              <a:rPr lang="en-US" sz="2000" dirty="0">
                <a:solidFill>
                  <a:srgbClr val="1D1D1D"/>
                </a:solidFill>
                <a:latin typeface="Courier New" panose="02070309020205020404" pitchFamily="49" charset="0"/>
              </a:rPr>
              <a:t>, he </a:t>
            </a:r>
            <a:r>
              <a:rPr lang="en-US" sz="2000" dirty="0" err="1">
                <a:solidFill>
                  <a:srgbClr val="1D1D1D"/>
                </a:solidFill>
                <a:latin typeface="Courier New" panose="02070309020205020404" pitchFamily="49" charset="0"/>
              </a:rPr>
              <a:t>tangata</a:t>
            </a:r>
            <a:r>
              <a:rPr lang="en-US" sz="2000" dirty="0">
                <a:solidFill>
                  <a:srgbClr val="1D1D1D"/>
                </a:solidFill>
                <a:latin typeface="Courier New" panose="02070309020205020404" pitchFamily="49" charset="0"/>
              </a:rPr>
              <a:t>, he </a:t>
            </a:r>
            <a:r>
              <a:rPr lang="en-US" sz="2000" dirty="0" err="1">
                <a:solidFill>
                  <a:srgbClr val="1D1D1D"/>
                </a:solidFill>
                <a:latin typeface="Courier New" panose="02070309020205020404" pitchFamily="49" charset="0"/>
              </a:rPr>
              <a:t>tangata</a:t>
            </a:r>
            <a:r>
              <a:rPr lang="en-US" sz="2000" dirty="0">
                <a:solidFill>
                  <a:srgbClr val="1D1D1D"/>
                </a:solidFill>
                <a:latin typeface="Courier New" panose="02070309020205020404" pitchFamily="49" charset="0"/>
              </a:rPr>
              <a:t>, he </a:t>
            </a:r>
            <a:r>
              <a:rPr lang="en-US" sz="2000" dirty="0" err="1">
                <a:solidFill>
                  <a:srgbClr val="1D1D1D"/>
                </a:solidFill>
                <a:latin typeface="Courier New" panose="02070309020205020404" pitchFamily="49" charset="0"/>
              </a:rPr>
              <a:t>tangata</a:t>
            </a:r>
            <a:r>
              <a:rPr lang="en-US" sz="2000" dirty="0">
                <a:solidFill>
                  <a:srgbClr val="1D1D1D"/>
                </a:solidFill>
                <a:latin typeface="Courier New" panose="02070309020205020404" pitchFamily="49" charset="0"/>
              </a:rPr>
              <a:t>’ </a:t>
            </a:r>
          </a:p>
          <a:p>
            <a:pPr algn="ctr"/>
            <a:r>
              <a:rPr lang="en-US" sz="2000" i="1" dirty="0">
                <a:solidFill>
                  <a:srgbClr val="000000"/>
                </a:solidFill>
                <a:latin typeface="Courier New" panose="02070309020205020404" pitchFamily="49" charset="0"/>
              </a:rPr>
              <a:t>What is the most important thing in this world? It is people, it is people, it is people.</a:t>
            </a:r>
            <a:br>
              <a:rPr lang="en-US" sz="2000" dirty="0"/>
            </a:br>
            <a:endParaRPr lang="en-NZ" sz="2000" dirty="0"/>
          </a:p>
        </p:txBody>
      </p:sp>
    </p:spTree>
    <p:extLst>
      <p:ext uri="{BB962C8B-B14F-4D97-AF65-F5344CB8AC3E}">
        <p14:creationId xmlns:p14="http://schemas.microsoft.com/office/powerpoint/2010/main" val="48162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DAF88-143A-9B09-11DA-0E3940A16828}"/>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Timeline</a:t>
            </a:r>
          </a:p>
        </p:txBody>
      </p:sp>
      <p:sp>
        <p:nvSpPr>
          <p:cNvPr id="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ECD6F43-FE6B-4729-EECF-649855E19D43}"/>
              </a:ext>
            </a:extLst>
          </p:cNvPr>
          <p:cNvSpPr txBox="1">
            <a:spLocks/>
          </p:cNvSpPr>
          <p:nvPr/>
        </p:nvSpPr>
        <p:spPr>
          <a:xfrm>
            <a:off x="630936" y="2807208"/>
            <a:ext cx="3429000" cy="34107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Māori Data Sovereignty principles arguably framed in </a:t>
            </a:r>
            <a:r>
              <a:rPr lang="en-US" sz="1900" dirty="0" err="1"/>
              <a:t>Māoridom</a:t>
            </a:r>
            <a:r>
              <a:rPr lang="en-US" sz="1900" dirty="0"/>
              <a:t> from as early as the 1970’s</a:t>
            </a:r>
          </a:p>
          <a:p>
            <a:r>
              <a:rPr lang="en-US" sz="1900" dirty="0"/>
              <a:t>2016 Wai262 acknowledged:  Māori sovereignty over Taonga, and addresses the ownership and use of Mātauranga Māori</a:t>
            </a:r>
          </a:p>
          <a:p>
            <a:r>
              <a:rPr lang="en-US" sz="1900" dirty="0"/>
              <a:t>2020 Wai2522 indicates that data about Taonga is also Taonga</a:t>
            </a:r>
          </a:p>
          <a:p>
            <a:endParaRPr lang="en-US" sz="1900" dirty="0"/>
          </a:p>
          <a:p>
            <a:endParaRPr lang="en-US" sz="1900" dirty="0"/>
          </a:p>
          <a:p>
            <a:endParaRPr lang="en-US" sz="1900" dirty="0"/>
          </a:p>
          <a:p>
            <a:endParaRPr lang="en-US" sz="1900" dirty="0"/>
          </a:p>
          <a:p>
            <a:endParaRPr lang="en-US" sz="1900" dirty="0"/>
          </a:p>
        </p:txBody>
      </p:sp>
      <p:grpSp>
        <p:nvGrpSpPr>
          <p:cNvPr id="26" name="Group 25">
            <a:extLst>
              <a:ext uri="{FF2B5EF4-FFF2-40B4-BE49-F238E27FC236}">
                <a16:creationId xmlns:a16="http://schemas.microsoft.com/office/drawing/2014/main" id="{061552FD-AF6D-9302-5E97-D9D9487A650F}"/>
              </a:ext>
            </a:extLst>
          </p:cNvPr>
          <p:cNvGrpSpPr>
            <a:grpSpLocks noChangeAspect="1"/>
          </p:cNvGrpSpPr>
          <p:nvPr/>
        </p:nvGrpSpPr>
        <p:grpSpPr>
          <a:xfrm>
            <a:off x="4059936" y="1873405"/>
            <a:ext cx="8438588" cy="4784248"/>
            <a:chOff x="5579066" y="2262253"/>
            <a:chExt cx="5978950" cy="3389759"/>
          </a:xfrm>
        </p:grpSpPr>
        <p:sp>
          <p:nvSpPr>
            <p:cNvPr id="3" name="Content Placeholder 2">
              <a:extLst>
                <a:ext uri="{FF2B5EF4-FFF2-40B4-BE49-F238E27FC236}">
                  <a16:creationId xmlns:a16="http://schemas.microsoft.com/office/drawing/2014/main" id="{63619CD1-90D4-1FA0-24C8-A81A9DD384E7}"/>
                </a:ext>
              </a:extLst>
            </p:cNvPr>
            <p:cNvSpPr>
              <a:spLocks/>
            </p:cNvSpPr>
            <p:nvPr/>
          </p:nvSpPr>
          <p:spPr>
            <a:xfrm>
              <a:off x="5579066" y="2363538"/>
              <a:ext cx="5363694" cy="1770689"/>
            </a:xfrm>
            <a:prstGeom prst="rect">
              <a:avLst/>
            </a:prstGeom>
          </p:spPr>
          <p:txBody>
            <a:bodyPr anchor="t">
              <a:normAutofit/>
            </a:bodyPr>
            <a:lstStyle/>
            <a:p>
              <a:pPr defTabSz="557784">
                <a:lnSpc>
                  <a:spcPct val="90000"/>
                </a:lnSpc>
                <a:spcAft>
                  <a:spcPts val="600"/>
                </a:spcAft>
              </a:pPr>
              <a:r>
                <a:rPr lang="en-US" sz="1100" kern="1200" dirty="0">
                  <a:solidFill>
                    <a:schemeClr val="tx1"/>
                  </a:solidFill>
                  <a:latin typeface="+mn-lt"/>
                  <a:ea typeface="+mn-ea"/>
                  <a:cs typeface="+mn-cs"/>
                </a:rPr>
                <a:t>2018</a:t>
              </a: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endParaRPr lang="en-US" sz="1100" kern="1200" dirty="0">
                <a:solidFill>
                  <a:schemeClr val="tx1"/>
                </a:solidFill>
                <a:latin typeface="+mn-lt"/>
                <a:ea typeface="+mn-ea"/>
                <a:cs typeface="+mn-cs"/>
              </a:endParaRPr>
            </a:p>
            <a:p>
              <a:pPr defTabSz="557784">
                <a:lnSpc>
                  <a:spcPct val="90000"/>
                </a:lnSpc>
                <a:spcAft>
                  <a:spcPts val="600"/>
                </a:spcAft>
              </a:pPr>
              <a:r>
                <a:rPr lang="en-US" sz="1100" kern="1200" dirty="0">
                  <a:solidFill>
                    <a:schemeClr val="tx1"/>
                  </a:solidFill>
                  <a:latin typeface="+mn-lt"/>
                  <a:ea typeface="+mn-ea"/>
                  <a:cs typeface="+mn-cs"/>
                </a:rPr>
                <a:t>2023</a:t>
              </a:r>
              <a:endParaRPr lang="en-US" sz="1100" dirty="0"/>
            </a:p>
          </p:txBody>
        </p:sp>
        <p:cxnSp>
          <p:nvCxnSpPr>
            <p:cNvPr id="5" name="Straight Arrow Connector 4">
              <a:extLst>
                <a:ext uri="{FF2B5EF4-FFF2-40B4-BE49-F238E27FC236}">
                  <a16:creationId xmlns:a16="http://schemas.microsoft.com/office/drawing/2014/main" id="{C005A929-AD20-E7BE-3076-E6FB3BB9EC8A}"/>
                </a:ext>
              </a:extLst>
            </p:cNvPr>
            <p:cNvCxnSpPr>
              <a:cxnSpLocks/>
            </p:cNvCxnSpPr>
            <p:nvPr/>
          </p:nvCxnSpPr>
          <p:spPr>
            <a:xfrm>
              <a:off x="6573761" y="2363538"/>
              <a:ext cx="0" cy="17292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E66B642-7DF6-7FCE-5A82-0CD3E6A89CA1}"/>
                </a:ext>
              </a:extLst>
            </p:cNvPr>
            <p:cNvCxnSpPr>
              <a:cxnSpLocks/>
            </p:cNvCxnSpPr>
            <p:nvPr/>
          </p:nvCxnSpPr>
          <p:spPr>
            <a:xfrm>
              <a:off x="8078485" y="2322061"/>
              <a:ext cx="0" cy="17706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FAC9BA1-6F04-9BD3-37C8-2BF06A9A4261}"/>
                </a:ext>
              </a:extLst>
            </p:cNvPr>
            <p:cNvCxnSpPr>
              <a:cxnSpLocks/>
            </p:cNvCxnSpPr>
            <p:nvPr/>
          </p:nvCxnSpPr>
          <p:spPr>
            <a:xfrm>
              <a:off x="9728382" y="2363538"/>
              <a:ext cx="0" cy="17292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56AF6F-9E04-B458-B80A-4A2BE128BDA0}"/>
                </a:ext>
              </a:extLst>
            </p:cNvPr>
            <p:cNvSpPr txBox="1"/>
            <p:nvPr/>
          </p:nvSpPr>
          <p:spPr>
            <a:xfrm>
              <a:off x="6082174" y="4409028"/>
              <a:ext cx="1493203" cy="1242984"/>
            </a:xfrm>
            <a:prstGeom prst="rect">
              <a:avLst/>
            </a:prstGeom>
            <a:noFill/>
          </p:spPr>
          <p:txBody>
            <a:bodyPr wrap="square" rtlCol="0">
              <a:spAutoFit/>
            </a:bodyPr>
            <a:lstStyle/>
            <a:p>
              <a:pPr defTabSz="557784">
                <a:spcAft>
                  <a:spcPts val="600"/>
                </a:spcAft>
              </a:pPr>
              <a:r>
                <a:rPr lang="en-US" kern="1200" dirty="0" err="1">
                  <a:solidFill>
                    <a:schemeClr val="accent2">
                      <a:lumMod val="75000"/>
                    </a:schemeClr>
                  </a:solidFill>
                  <a:latin typeface="+mn-lt"/>
                  <a:ea typeface="+mn-ea"/>
                  <a:cs typeface="+mn-cs"/>
                </a:rPr>
                <a:t>Te</a:t>
              </a:r>
              <a:r>
                <a:rPr lang="en-US" kern="1200" dirty="0">
                  <a:solidFill>
                    <a:schemeClr val="accent2">
                      <a:lumMod val="75000"/>
                    </a:schemeClr>
                  </a:solidFill>
                  <a:latin typeface="+mn-lt"/>
                  <a:ea typeface="+mn-ea"/>
                  <a:cs typeface="+mn-cs"/>
                </a:rPr>
                <a:t> Kahui </a:t>
              </a:r>
              <a:r>
                <a:rPr lang="en-US" kern="1200" dirty="0" err="1">
                  <a:solidFill>
                    <a:schemeClr val="accent2">
                      <a:lumMod val="75000"/>
                    </a:schemeClr>
                  </a:solidFill>
                  <a:latin typeface="+mn-lt"/>
                  <a:ea typeface="+mn-ea"/>
                  <a:cs typeface="+mn-cs"/>
                </a:rPr>
                <a:t>Raruanga</a:t>
              </a:r>
              <a:r>
                <a:rPr lang="en-US" kern="1200" dirty="0">
                  <a:solidFill>
                    <a:schemeClr val="accent2">
                      <a:lumMod val="75000"/>
                    </a:schemeClr>
                  </a:solidFill>
                  <a:latin typeface="+mn-lt"/>
                  <a:ea typeface="+mn-ea"/>
                  <a:cs typeface="+mn-cs"/>
                </a:rPr>
                <a:t> release </a:t>
              </a:r>
              <a:r>
                <a:rPr lang="en-US" kern="1200" dirty="0" err="1">
                  <a:solidFill>
                    <a:schemeClr val="accent2">
                      <a:lumMod val="75000"/>
                    </a:schemeClr>
                  </a:solidFill>
                  <a:latin typeface="+mn-lt"/>
                  <a:ea typeface="+mn-ea"/>
                  <a:cs typeface="+mn-cs"/>
                </a:rPr>
                <a:t>MDGov</a:t>
              </a:r>
              <a:r>
                <a:rPr lang="en-US" kern="1200" dirty="0">
                  <a:solidFill>
                    <a:schemeClr val="accent2">
                      <a:lumMod val="75000"/>
                    </a:schemeClr>
                  </a:solidFill>
                  <a:latin typeface="+mn-lt"/>
                  <a:ea typeface="+mn-ea"/>
                  <a:cs typeface="+mn-cs"/>
                </a:rPr>
                <a:t> framework – Stats NZ begin implementing across Gov. agencies</a:t>
              </a:r>
              <a:endParaRPr lang="en-NZ" dirty="0">
                <a:solidFill>
                  <a:schemeClr val="accent2">
                    <a:lumMod val="75000"/>
                  </a:schemeClr>
                </a:solidFill>
              </a:endParaRPr>
            </a:p>
          </p:txBody>
        </p:sp>
        <p:sp>
          <p:nvSpPr>
            <p:cNvPr id="19" name="TextBox 18">
              <a:extLst>
                <a:ext uri="{FF2B5EF4-FFF2-40B4-BE49-F238E27FC236}">
                  <a16:creationId xmlns:a16="http://schemas.microsoft.com/office/drawing/2014/main" id="{B861F39E-F194-69D9-83D7-C0DD7EB6354E}"/>
                </a:ext>
              </a:extLst>
            </p:cNvPr>
            <p:cNvSpPr txBox="1"/>
            <p:nvPr/>
          </p:nvSpPr>
          <p:spPr>
            <a:xfrm>
              <a:off x="8106138" y="2907735"/>
              <a:ext cx="1493203" cy="599203"/>
            </a:xfrm>
            <a:prstGeom prst="rect">
              <a:avLst/>
            </a:prstGeom>
            <a:noFill/>
          </p:spPr>
          <p:txBody>
            <a:bodyPr wrap="square" rtlCol="0">
              <a:spAutoFit/>
            </a:bodyPr>
            <a:lstStyle/>
            <a:p>
              <a:pPr defTabSz="557784">
                <a:spcAft>
                  <a:spcPts val="600"/>
                </a:spcAft>
              </a:pPr>
              <a:r>
                <a:rPr lang="en-US" sz="1098" kern="1200" dirty="0">
                  <a:solidFill>
                    <a:schemeClr val="tx1"/>
                  </a:solidFill>
                  <a:latin typeface="+mn-lt"/>
                  <a:ea typeface="+mn-ea"/>
                  <a:cs typeface="+mn-cs"/>
                </a:rPr>
                <a:t>Pan-CRI </a:t>
              </a:r>
              <a:r>
                <a:rPr lang="en-US" sz="1098" kern="1200" dirty="0" err="1">
                  <a:solidFill>
                    <a:schemeClr val="tx1"/>
                  </a:solidFill>
                  <a:latin typeface="+mn-lt"/>
                  <a:ea typeface="+mn-ea"/>
                  <a:cs typeface="+mn-cs"/>
                </a:rPr>
                <a:t>MDGov</a:t>
              </a:r>
              <a:r>
                <a:rPr lang="en-US" sz="1098" kern="1200" dirty="0">
                  <a:solidFill>
                    <a:schemeClr val="tx1"/>
                  </a:solidFill>
                  <a:latin typeface="+mn-lt"/>
                  <a:ea typeface="+mn-ea"/>
                  <a:cs typeface="+mn-cs"/>
                </a:rPr>
                <a:t> working group established</a:t>
              </a:r>
              <a:endParaRPr lang="en-NZ" dirty="0"/>
            </a:p>
          </p:txBody>
        </p:sp>
        <p:sp>
          <p:nvSpPr>
            <p:cNvPr id="21" name="TextBox 20">
              <a:extLst>
                <a:ext uri="{FF2B5EF4-FFF2-40B4-BE49-F238E27FC236}">
                  <a16:creationId xmlns:a16="http://schemas.microsoft.com/office/drawing/2014/main" id="{76DD31F7-C0D2-769F-7948-EE825035863F}"/>
                </a:ext>
              </a:extLst>
            </p:cNvPr>
            <p:cNvSpPr txBox="1"/>
            <p:nvPr/>
          </p:nvSpPr>
          <p:spPr>
            <a:xfrm>
              <a:off x="7838422" y="4235512"/>
              <a:ext cx="1493203" cy="654202"/>
            </a:xfrm>
            <a:prstGeom prst="rect">
              <a:avLst/>
            </a:prstGeom>
            <a:noFill/>
          </p:spPr>
          <p:txBody>
            <a:bodyPr wrap="square" rtlCol="0">
              <a:spAutoFit/>
            </a:bodyPr>
            <a:lstStyle/>
            <a:p>
              <a:pPr defTabSz="557784">
                <a:spcAft>
                  <a:spcPts val="600"/>
                </a:spcAft>
              </a:pPr>
              <a:r>
                <a:rPr lang="en-US" kern="1200" dirty="0">
                  <a:solidFill>
                    <a:schemeClr val="accent2">
                      <a:lumMod val="75000"/>
                    </a:schemeClr>
                  </a:solidFill>
                  <a:latin typeface="+mn-lt"/>
                  <a:ea typeface="+mn-ea"/>
                  <a:cs typeface="+mn-cs"/>
                </a:rPr>
                <a:t>Pan-CRI </a:t>
              </a:r>
              <a:r>
                <a:rPr lang="en-US" kern="1200" dirty="0" err="1">
                  <a:solidFill>
                    <a:schemeClr val="accent2">
                      <a:lumMod val="75000"/>
                    </a:schemeClr>
                  </a:solidFill>
                  <a:latin typeface="+mn-lt"/>
                  <a:ea typeface="+mn-ea"/>
                  <a:cs typeface="+mn-cs"/>
                </a:rPr>
                <a:t>MDGov</a:t>
              </a:r>
              <a:r>
                <a:rPr lang="en-US" kern="1200" dirty="0">
                  <a:solidFill>
                    <a:schemeClr val="accent2">
                      <a:lumMod val="75000"/>
                    </a:schemeClr>
                  </a:solidFill>
                  <a:latin typeface="+mn-lt"/>
                  <a:ea typeface="+mn-ea"/>
                  <a:cs typeface="+mn-cs"/>
                </a:rPr>
                <a:t> </a:t>
              </a:r>
              <a:r>
                <a:rPr lang="en-US" kern="1200" dirty="0" err="1">
                  <a:solidFill>
                    <a:schemeClr val="accent2">
                      <a:lumMod val="75000"/>
                    </a:schemeClr>
                  </a:solidFill>
                  <a:latin typeface="+mn-lt"/>
                  <a:ea typeface="+mn-ea"/>
                  <a:cs typeface="+mn-cs"/>
                </a:rPr>
                <a:t>principels</a:t>
              </a:r>
              <a:r>
                <a:rPr lang="en-US" kern="1200" dirty="0">
                  <a:solidFill>
                    <a:schemeClr val="accent2">
                      <a:lumMod val="75000"/>
                    </a:schemeClr>
                  </a:solidFill>
                  <a:latin typeface="+mn-lt"/>
                  <a:ea typeface="+mn-ea"/>
                  <a:cs typeface="+mn-cs"/>
                </a:rPr>
                <a:t> ratified by </a:t>
              </a:r>
              <a:r>
                <a:rPr lang="en-US" kern="1200" dirty="0" err="1">
                  <a:solidFill>
                    <a:schemeClr val="accent2">
                      <a:lumMod val="75000"/>
                    </a:schemeClr>
                  </a:solidFill>
                  <a:latin typeface="+mn-lt"/>
                  <a:ea typeface="+mn-ea"/>
                  <a:cs typeface="+mn-cs"/>
                </a:rPr>
                <a:t>Te</a:t>
              </a:r>
              <a:r>
                <a:rPr lang="en-US" kern="1200" dirty="0">
                  <a:solidFill>
                    <a:schemeClr val="accent2">
                      <a:lumMod val="75000"/>
                    </a:schemeClr>
                  </a:solidFill>
                  <a:latin typeface="+mn-lt"/>
                  <a:ea typeface="+mn-ea"/>
                  <a:cs typeface="+mn-cs"/>
                </a:rPr>
                <a:t> Ara </a:t>
              </a:r>
              <a:r>
                <a:rPr lang="en-US" kern="1200" dirty="0" err="1">
                  <a:solidFill>
                    <a:schemeClr val="accent2">
                      <a:lumMod val="75000"/>
                    </a:schemeClr>
                  </a:solidFill>
                  <a:latin typeface="+mn-lt"/>
                  <a:ea typeface="+mn-ea"/>
                  <a:cs typeface="+mn-cs"/>
                </a:rPr>
                <a:t>Putaiao</a:t>
              </a:r>
              <a:endParaRPr lang="en-NZ" dirty="0">
                <a:solidFill>
                  <a:schemeClr val="accent2">
                    <a:lumMod val="75000"/>
                  </a:schemeClr>
                </a:solidFill>
              </a:endParaRPr>
            </a:p>
          </p:txBody>
        </p:sp>
        <p:sp>
          <p:nvSpPr>
            <p:cNvPr id="22" name="TextBox 21">
              <a:extLst>
                <a:ext uri="{FF2B5EF4-FFF2-40B4-BE49-F238E27FC236}">
                  <a16:creationId xmlns:a16="http://schemas.microsoft.com/office/drawing/2014/main" id="{648DB384-E9AA-120E-C0EB-162CD3C42491}"/>
                </a:ext>
              </a:extLst>
            </p:cNvPr>
            <p:cNvSpPr txBox="1"/>
            <p:nvPr/>
          </p:nvSpPr>
          <p:spPr>
            <a:xfrm>
              <a:off x="9680484" y="4393214"/>
              <a:ext cx="1493203" cy="654202"/>
            </a:xfrm>
            <a:prstGeom prst="rect">
              <a:avLst/>
            </a:prstGeom>
            <a:noFill/>
          </p:spPr>
          <p:txBody>
            <a:bodyPr wrap="square" rtlCol="0">
              <a:spAutoFit/>
            </a:bodyPr>
            <a:lstStyle/>
            <a:p>
              <a:pPr defTabSz="557784">
                <a:spcAft>
                  <a:spcPts val="600"/>
                </a:spcAft>
              </a:pPr>
              <a:r>
                <a:rPr lang="en-US" kern="1200" dirty="0">
                  <a:solidFill>
                    <a:schemeClr val="accent2">
                      <a:lumMod val="75000"/>
                    </a:schemeClr>
                  </a:solidFill>
                  <a:latin typeface="+mn-lt"/>
                  <a:ea typeface="+mn-ea"/>
                  <a:cs typeface="+mn-cs"/>
                </a:rPr>
                <a:t>Co-designed data gov. lifecycle in review</a:t>
              </a:r>
              <a:endParaRPr lang="en-NZ" dirty="0">
                <a:solidFill>
                  <a:schemeClr val="accent2">
                    <a:lumMod val="75000"/>
                  </a:schemeClr>
                </a:solidFill>
              </a:endParaRPr>
            </a:p>
          </p:txBody>
        </p:sp>
        <p:sp>
          <p:nvSpPr>
            <p:cNvPr id="23" name="TextBox 22">
              <a:extLst>
                <a:ext uri="{FF2B5EF4-FFF2-40B4-BE49-F238E27FC236}">
                  <a16:creationId xmlns:a16="http://schemas.microsoft.com/office/drawing/2014/main" id="{ABF4A0AD-B1C0-CD00-7DB0-79FA68C2EB88}"/>
                </a:ext>
              </a:extLst>
            </p:cNvPr>
            <p:cNvSpPr txBox="1"/>
            <p:nvPr/>
          </p:nvSpPr>
          <p:spPr>
            <a:xfrm>
              <a:off x="9873555" y="3178093"/>
              <a:ext cx="1493203" cy="768159"/>
            </a:xfrm>
            <a:prstGeom prst="rect">
              <a:avLst/>
            </a:prstGeom>
            <a:noFill/>
          </p:spPr>
          <p:txBody>
            <a:bodyPr wrap="square" rtlCol="0">
              <a:spAutoFit/>
            </a:bodyPr>
            <a:lstStyle/>
            <a:p>
              <a:pPr defTabSz="557784">
                <a:spcAft>
                  <a:spcPts val="600"/>
                </a:spcAft>
              </a:pPr>
              <a:r>
                <a:rPr lang="en-US" sz="1098" kern="1200">
                  <a:solidFill>
                    <a:schemeClr val="tx1"/>
                  </a:solidFill>
                  <a:latin typeface="+mn-lt"/>
                  <a:ea typeface="+mn-ea"/>
                  <a:cs typeface="+mn-cs"/>
                </a:rPr>
                <a:t>Pan-CRI + TPOW + IGI SLMMC proposal – what makes data tikanga?</a:t>
              </a:r>
              <a:endParaRPr lang="en-NZ"/>
            </a:p>
          </p:txBody>
        </p:sp>
        <p:sp>
          <p:nvSpPr>
            <p:cNvPr id="24" name="TextBox 23">
              <a:extLst>
                <a:ext uri="{FF2B5EF4-FFF2-40B4-BE49-F238E27FC236}">
                  <a16:creationId xmlns:a16="http://schemas.microsoft.com/office/drawing/2014/main" id="{7605F629-63F7-85E9-75E3-99CEAEA001B2}"/>
                </a:ext>
              </a:extLst>
            </p:cNvPr>
            <p:cNvSpPr txBox="1"/>
            <p:nvPr/>
          </p:nvSpPr>
          <p:spPr>
            <a:xfrm>
              <a:off x="8095768" y="2262253"/>
              <a:ext cx="3462248" cy="185130"/>
            </a:xfrm>
            <a:prstGeom prst="rect">
              <a:avLst/>
            </a:prstGeom>
            <a:noFill/>
          </p:spPr>
          <p:txBody>
            <a:bodyPr wrap="square" rtlCol="0">
              <a:spAutoFit/>
            </a:bodyPr>
            <a:lstStyle/>
            <a:p>
              <a:pPr defTabSz="557784">
                <a:spcAft>
                  <a:spcPts val="600"/>
                </a:spcAft>
              </a:pPr>
              <a:r>
                <a:rPr lang="en-US" sz="1098" kern="1200" dirty="0">
                  <a:solidFill>
                    <a:schemeClr val="tx1"/>
                  </a:solidFill>
                  <a:latin typeface="+mn-lt"/>
                  <a:ea typeface="+mn-ea"/>
                  <a:cs typeface="+mn-cs"/>
                </a:rPr>
                <a:t>CRI data managers become increasingly aware of implications of MDS</a:t>
              </a:r>
              <a:endParaRPr lang="en-NZ" dirty="0"/>
            </a:p>
          </p:txBody>
        </p:sp>
      </p:grpSp>
    </p:spTree>
    <p:extLst>
      <p:ext uri="{BB962C8B-B14F-4D97-AF65-F5344CB8AC3E}">
        <p14:creationId xmlns:p14="http://schemas.microsoft.com/office/powerpoint/2010/main" val="4265430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F734-428A-D032-274D-39FCA1DA9B8D}"/>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dirty="0" err="1"/>
              <a:t>Te</a:t>
            </a:r>
            <a:r>
              <a:rPr lang="en-US" sz="6600" dirty="0"/>
              <a:t> </a:t>
            </a:r>
            <a:r>
              <a:rPr lang="en-US" sz="6600" dirty="0" err="1"/>
              <a:t>Kāhui</a:t>
            </a:r>
            <a:r>
              <a:rPr lang="en-US" sz="6600" dirty="0"/>
              <a:t> </a:t>
            </a:r>
            <a:r>
              <a:rPr lang="en-US" sz="6600" dirty="0" err="1"/>
              <a:t>Raraunga</a:t>
            </a:r>
            <a:endParaRPr lang="en-US" sz="6600" kern="1200" dirty="0">
              <a:solidFill>
                <a:schemeClr val="tx1"/>
              </a:solidFill>
              <a:latin typeface="+mj-lt"/>
              <a:ea typeface="+mj-ea"/>
              <a:cs typeface="+mj-cs"/>
            </a:endParaRPr>
          </a:p>
        </p:txBody>
      </p:sp>
      <p:sp>
        <p:nvSpPr>
          <p:cNvPr id="9"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82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8" name="Rectangle 3107">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512936-0AD7-A51B-2729-DCC07600B0AB}"/>
              </a:ext>
            </a:extLst>
          </p:cNvPr>
          <p:cNvSpPr>
            <a:spLocks noGrp="1"/>
          </p:cNvSpPr>
          <p:nvPr>
            <p:ph type="title"/>
          </p:nvPr>
        </p:nvSpPr>
        <p:spPr>
          <a:xfrm>
            <a:off x="640080" y="483004"/>
            <a:ext cx="6745458" cy="3082870"/>
          </a:xfrm>
        </p:spPr>
        <p:txBody>
          <a:bodyPr vert="horz" lIns="91440" tIns="45720" rIns="91440" bIns="45720" rtlCol="0" anchor="b">
            <a:normAutofit/>
          </a:bodyPr>
          <a:lstStyle/>
          <a:p>
            <a:r>
              <a:rPr lang="en-US" sz="6600" kern="1200" dirty="0" err="1">
                <a:solidFill>
                  <a:schemeClr val="tx1"/>
                </a:solidFill>
                <a:latin typeface="+mj-lt"/>
                <a:ea typeface="+mj-ea"/>
                <a:cs typeface="+mj-cs"/>
              </a:rPr>
              <a:t>Te</a:t>
            </a:r>
            <a:r>
              <a:rPr lang="en-US" sz="6600" kern="1200" dirty="0">
                <a:solidFill>
                  <a:schemeClr val="tx1"/>
                </a:solidFill>
                <a:latin typeface="+mj-lt"/>
                <a:ea typeface="+mj-ea"/>
                <a:cs typeface="+mj-cs"/>
              </a:rPr>
              <a:t> </a:t>
            </a:r>
            <a:r>
              <a:rPr lang="en-US" sz="6600" kern="1200" dirty="0" err="1">
                <a:solidFill>
                  <a:schemeClr val="tx1"/>
                </a:solidFill>
                <a:latin typeface="+mj-lt"/>
                <a:ea typeface="+mj-ea"/>
                <a:cs typeface="+mj-cs"/>
              </a:rPr>
              <a:t>Kāhui</a:t>
            </a:r>
            <a:r>
              <a:rPr lang="en-US" sz="6600" kern="1200" dirty="0">
                <a:solidFill>
                  <a:schemeClr val="tx1"/>
                </a:solidFill>
                <a:latin typeface="+mj-lt"/>
                <a:ea typeface="+mj-ea"/>
                <a:cs typeface="+mj-cs"/>
              </a:rPr>
              <a:t> </a:t>
            </a:r>
            <a:r>
              <a:rPr lang="en-US" sz="6600" kern="1200" dirty="0" err="1">
                <a:solidFill>
                  <a:schemeClr val="tx1"/>
                </a:solidFill>
                <a:latin typeface="+mj-lt"/>
                <a:ea typeface="+mj-ea"/>
                <a:cs typeface="+mj-cs"/>
              </a:rPr>
              <a:t>Raraunga</a:t>
            </a:r>
            <a:r>
              <a:rPr lang="en-US" sz="6600" kern="1200" dirty="0">
                <a:solidFill>
                  <a:schemeClr val="tx1"/>
                </a:solidFill>
                <a:latin typeface="+mj-lt"/>
                <a:ea typeface="+mj-ea"/>
                <a:cs typeface="+mj-cs"/>
              </a:rPr>
              <a:t> Māori Data Governance model</a:t>
            </a:r>
          </a:p>
        </p:txBody>
      </p:sp>
      <p:sp>
        <p:nvSpPr>
          <p:cNvPr id="3" name="Content Placeholder 2">
            <a:extLst>
              <a:ext uri="{FF2B5EF4-FFF2-40B4-BE49-F238E27FC236}">
                <a16:creationId xmlns:a16="http://schemas.microsoft.com/office/drawing/2014/main" id="{665D9D0D-A5A5-271E-648F-6F0F8910D55C}"/>
              </a:ext>
            </a:extLst>
          </p:cNvPr>
          <p:cNvSpPr>
            <a:spLocks noGrp="1"/>
          </p:cNvSpPr>
          <p:nvPr>
            <p:ph idx="1"/>
          </p:nvPr>
        </p:nvSpPr>
        <p:spPr>
          <a:xfrm>
            <a:off x="5992032" y="6003697"/>
            <a:ext cx="6041690" cy="742598"/>
          </a:xfrm>
        </p:spPr>
        <p:txBody>
          <a:bodyPr vert="horz" lIns="91440" tIns="45720" rIns="91440" bIns="45720" rtlCol="0">
            <a:normAutofit/>
          </a:bodyPr>
          <a:lstStyle/>
          <a:p>
            <a:pPr marL="0" indent="0">
              <a:buNone/>
            </a:pPr>
            <a:r>
              <a:rPr lang="en-US" sz="2000" kern="1200" dirty="0">
                <a:solidFill>
                  <a:schemeClr val="tx1"/>
                </a:solidFill>
                <a:latin typeface="+mn-lt"/>
                <a:ea typeface="+mn-ea"/>
                <a:cs typeface="+mn-cs"/>
              </a:rPr>
              <a:t>https://www.kahuiraraunga.io/maoridatagovernance</a:t>
            </a:r>
          </a:p>
        </p:txBody>
      </p:sp>
      <p:sp>
        <p:nvSpPr>
          <p:cNvPr id="3110"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3870524"/>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B719C2-60C8-1B88-7434-8B1ED814D7B4}"/>
              </a:ext>
            </a:extLst>
          </p:cNvPr>
          <p:cNvPicPr>
            <a:picLocks noChangeAspect="1"/>
          </p:cNvPicPr>
          <p:nvPr/>
        </p:nvPicPr>
        <p:blipFill rotWithShape="1">
          <a:blip r:embed="rId3"/>
          <a:srcRect l="1712" r="273" b="4"/>
          <a:stretch/>
        </p:blipFill>
        <p:spPr>
          <a:xfrm>
            <a:off x="699036" y="4196182"/>
            <a:ext cx="5137766" cy="2354447"/>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pic>
        <p:nvPicPr>
          <p:cNvPr id="7" name="Picture 6">
            <a:extLst>
              <a:ext uri="{FF2B5EF4-FFF2-40B4-BE49-F238E27FC236}">
                <a16:creationId xmlns:a16="http://schemas.microsoft.com/office/drawing/2014/main" id="{20F8F288-66D3-1020-B048-91FE386199ED}"/>
              </a:ext>
            </a:extLst>
          </p:cNvPr>
          <p:cNvPicPr>
            <a:picLocks noChangeAspect="1"/>
          </p:cNvPicPr>
          <p:nvPr/>
        </p:nvPicPr>
        <p:blipFill rotWithShape="1">
          <a:blip r:embed="rId4"/>
          <a:srcRect l="75000" t="15793" r="10082" b="4100"/>
          <a:stretch/>
        </p:blipFill>
        <p:spPr>
          <a:xfrm>
            <a:off x="7404255" y="350179"/>
            <a:ext cx="4147665" cy="5368996"/>
          </a:xfrm>
          <a:prstGeom prst="rect">
            <a:avLst/>
          </a:prstGeom>
        </p:spPr>
      </p:pic>
    </p:spTree>
    <p:extLst>
      <p:ext uri="{BB962C8B-B14F-4D97-AF65-F5344CB8AC3E}">
        <p14:creationId xmlns:p14="http://schemas.microsoft.com/office/powerpoint/2010/main" val="39489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DF734-428A-D032-274D-39FCA1DA9B8D}"/>
              </a:ext>
            </a:extLst>
          </p:cNvPr>
          <p:cNvSpPr>
            <a:spLocks noGrp="1"/>
          </p:cNvSpPr>
          <p:nvPr>
            <p:ph type="title"/>
          </p:nvPr>
        </p:nvSpPr>
        <p:spPr>
          <a:xfrm>
            <a:off x="838200" y="1122362"/>
            <a:ext cx="6281928" cy="4135437"/>
          </a:xfrm>
        </p:spPr>
        <p:txBody>
          <a:bodyPr vert="horz" lIns="91440" tIns="45720" rIns="91440" bIns="45720" rtlCol="0" anchor="b">
            <a:normAutofit/>
          </a:bodyPr>
          <a:lstStyle/>
          <a:p>
            <a:r>
              <a:rPr lang="en-US" sz="6600" kern="1200" dirty="0">
                <a:solidFill>
                  <a:schemeClr val="tx1"/>
                </a:solidFill>
                <a:latin typeface="+mj-lt"/>
                <a:ea typeface="+mj-ea"/>
                <a:cs typeface="+mj-cs"/>
              </a:rPr>
              <a:t>Pan-CRI </a:t>
            </a:r>
            <a:r>
              <a:rPr lang="en-US" sz="6600" kern="1200">
                <a:solidFill>
                  <a:schemeClr val="tx1"/>
                </a:solidFill>
                <a:latin typeface="+mj-lt"/>
                <a:ea typeface="+mj-ea"/>
                <a:cs typeface="+mj-cs"/>
              </a:rPr>
              <a:t>Maori</a:t>
            </a:r>
            <a:r>
              <a:rPr lang="en-US" sz="6600" kern="1200" dirty="0">
                <a:solidFill>
                  <a:schemeClr val="tx1"/>
                </a:solidFill>
                <a:latin typeface="+mj-lt"/>
                <a:ea typeface="+mj-ea"/>
                <a:cs typeface="+mj-cs"/>
              </a:rPr>
              <a:t> Data Governance</a:t>
            </a:r>
          </a:p>
        </p:txBody>
      </p:sp>
      <p:sp>
        <p:nvSpPr>
          <p:cNvPr id="9"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65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090A31-C2EC-79F7-9470-F2EC601E2CF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mj-lt"/>
                <a:ea typeface="+mj-ea"/>
                <a:cs typeface="+mj-cs"/>
              </a:rPr>
              <a:t>National Environmental Data Centre</a:t>
            </a:r>
          </a:p>
        </p:txBody>
      </p:sp>
      <p:sp>
        <p:nvSpPr>
          <p:cNvPr id="3" name="Content Placeholder 2">
            <a:extLst>
              <a:ext uri="{FF2B5EF4-FFF2-40B4-BE49-F238E27FC236}">
                <a16:creationId xmlns:a16="http://schemas.microsoft.com/office/drawing/2014/main" id="{8441D804-E20D-C73F-714D-A9DCCCB1A231}"/>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200" dirty="0"/>
              <a:t>CRI’s explicitly acknowledge that [some of the] data we hold is taonga</a:t>
            </a:r>
          </a:p>
          <a:p>
            <a:r>
              <a:rPr lang="en-US" sz="2200" dirty="0"/>
              <a:t>Sovereignty of these taonga is guaranteed by </a:t>
            </a:r>
            <a:r>
              <a:rPr lang="en-US" sz="2200" dirty="0" err="1"/>
              <a:t>Te</a:t>
            </a:r>
            <a:r>
              <a:rPr lang="en-US" sz="2200" dirty="0"/>
              <a:t> </a:t>
            </a:r>
            <a:r>
              <a:rPr lang="en-US" sz="2200" dirty="0" err="1"/>
              <a:t>Tiriti</a:t>
            </a:r>
            <a:endParaRPr lang="en-US" sz="2200" dirty="0"/>
          </a:p>
        </p:txBody>
      </p:sp>
      <p:pic>
        <p:nvPicPr>
          <p:cNvPr id="5" name="Picture 4">
            <a:extLst>
              <a:ext uri="{FF2B5EF4-FFF2-40B4-BE49-F238E27FC236}">
                <a16:creationId xmlns:a16="http://schemas.microsoft.com/office/drawing/2014/main" id="{F39D7357-5E19-22B8-DEBF-A074F40B1802}"/>
              </a:ext>
            </a:extLst>
          </p:cNvPr>
          <p:cNvPicPr>
            <a:picLocks noChangeAspect="1"/>
          </p:cNvPicPr>
          <p:nvPr/>
        </p:nvPicPr>
        <p:blipFill>
          <a:blip r:embed="rId3"/>
          <a:stretch>
            <a:fillRect/>
          </a:stretch>
        </p:blipFill>
        <p:spPr>
          <a:xfrm>
            <a:off x="4654296" y="1815256"/>
            <a:ext cx="6903720" cy="3227488"/>
          </a:xfrm>
          <a:prstGeom prst="rect">
            <a:avLst/>
          </a:prstGeom>
        </p:spPr>
      </p:pic>
    </p:spTree>
    <p:extLst>
      <p:ext uri="{BB962C8B-B14F-4D97-AF65-F5344CB8AC3E}">
        <p14:creationId xmlns:p14="http://schemas.microsoft.com/office/powerpoint/2010/main" val="811677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23760</TotalTime>
  <Words>3142</Words>
  <Application>Microsoft Office PowerPoint</Application>
  <PresentationFormat>Widescreen</PresentationFormat>
  <Paragraphs>299</Paragraphs>
  <Slides>35</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vt:lpstr>
      <vt:lpstr>Calibri</vt:lpstr>
      <vt:lpstr>Calibri Light</vt:lpstr>
      <vt:lpstr>Courier New</vt:lpstr>
      <vt:lpstr>Georgia Pro Light</vt:lpstr>
      <vt:lpstr>Helvetica</vt:lpstr>
      <vt:lpstr>Verdana</vt:lpstr>
      <vt:lpstr>Office Theme</vt:lpstr>
      <vt:lpstr>Toward PAN-CRI Māori Data Governance Principles</vt:lpstr>
      <vt:lpstr>Acknowledging Nga tangata o te whenua in this korero</vt:lpstr>
      <vt:lpstr>PowerPoint Presentation</vt:lpstr>
      <vt:lpstr>Embedded cultural partnership</vt:lpstr>
      <vt:lpstr>Timeline</vt:lpstr>
      <vt:lpstr>Te Kāhui Raraunga</vt:lpstr>
      <vt:lpstr>Te Kāhui Raraunga Māori Data Governance model</vt:lpstr>
      <vt:lpstr>Pan-CRI Maori Data Governance</vt:lpstr>
      <vt:lpstr>National Environmental Data Centre</vt:lpstr>
      <vt:lpstr>Convening the governance Group</vt:lpstr>
      <vt:lpstr>Ratified, Pan-CRI Principles for Māori Data Governance</vt:lpstr>
      <vt:lpstr>What next?  Pou 8…What data…</vt:lpstr>
      <vt:lpstr>AgResearch: Digital Innovation Case study</vt:lpstr>
      <vt:lpstr>Imagining Digital Innovation</vt:lpstr>
      <vt:lpstr>    But…  </vt:lpstr>
      <vt:lpstr>So, What if, instead of users and providers of data and technologies, all actors have ‘citizenship’</vt:lpstr>
      <vt:lpstr>Citizen Inclusive  Lifecycle</vt:lpstr>
      <vt:lpstr>Four main Stages</vt:lpstr>
      <vt:lpstr>Segments within Stages</vt:lpstr>
      <vt:lpstr>Roles and Responsibilities within each Segment</vt:lpstr>
      <vt:lpstr>Summary</vt:lpstr>
      <vt:lpstr>PowerPoint Presentation</vt:lpstr>
      <vt:lpstr>PowerPoint Presentation</vt:lpstr>
      <vt:lpstr>Partnerships</vt:lpstr>
      <vt:lpstr>All Citizens are responsible</vt:lpstr>
      <vt:lpstr>PowerPoint Presentation</vt:lpstr>
      <vt:lpstr>Complexity</vt:lpstr>
      <vt:lpstr>Weather and animal movement</vt:lpstr>
      <vt:lpstr>Agri-tech</vt:lpstr>
      <vt:lpstr>Risk and landscape utilisation</vt:lpstr>
      <vt:lpstr>Focus on Data</vt:lpstr>
      <vt:lpstr>Testing technologies</vt:lpstr>
      <vt:lpstr>Background and Goals</vt:lpstr>
      <vt:lpstr>PowerPoint Presentation</vt:lpstr>
      <vt:lpstr>The changing role of science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Citizen-Focused Data Lifecycle: Acknowledging Relationships, Roles and Responsibilities of Data Citizens in Big Data and Digital Innovation Research in the Agri-Food Sector</dc:title>
  <dc:creator>Esther Meenken</dc:creator>
  <cp:lastModifiedBy>Alasdair Noble</cp:lastModifiedBy>
  <cp:revision>5</cp:revision>
  <dcterms:created xsi:type="dcterms:W3CDTF">2023-10-15T20:10:51Z</dcterms:created>
  <dcterms:modified xsi:type="dcterms:W3CDTF">2023-11-28T21:04:29Z</dcterms:modified>
</cp:coreProperties>
</file>