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6"/>
  </p:sldMasterIdLst>
  <p:notesMasterIdLst>
    <p:notesMasterId r:id="rId24"/>
  </p:notesMasterIdLst>
  <p:sldIdLst>
    <p:sldId id="256" r:id="rId7"/>
    <p:sldId id="280" r:id="rId8"/>
    <p:sldId id="301" r:id="rId9"/>
    <p:sldId id="290" r:id="rId10"/>
    <p:sldId id="297" r:id="rId11"/>
    <p:sldId id="298" r:id="rId12"/>
    <p:sldId id="291" r:id="rId13"/>
    <p:sldId id="292" r:id="rId14"/>
    <p:sldId id="281" r:id="rId15"/>
    <p:sldId id="302" r:id="rId16"/>
    <p:sldId id="282" r:id="rId17"/>
    <p:sldId id="283" r:id="rId18"/>
    <p:sldId id="284" r:id="rId19"/>
    <p:sldId id="294" r:id="rId20"/>
    <p:sldId id="303" r:id="rId21"/>
    <p:sldId id="295" r:id="rId22"/>
    <p:sldId id="296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5965"/>
    <a:srgbClr val="8DC63F"/>
    <a:srgbClr val="E1F0CC"/>
    <a:srgbClr val="9BB3BF"/>
    <a:srgbClr val="C7D4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6C50AC3-5490-4AB8-8974-03EEFDB595F6}" v="8" dt="2023-10-27T01:12:31.55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4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450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24" Type="http://schemas.openxmlformats.org/officeDocument/2006/relationships/notesMaster" Target="notesMasters/notesMaster1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336A60-BA53-4834-84F6-992BB8082575}" type="datetimeFigureOut">
              <a:rPr lang="en-NZ" smtClean="0"/>
              <a:t>24/11/2023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A45C37-C580-44AC-B918-21F89BAC601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4987875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761465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87764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28698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88120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289981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040779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187234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625502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066281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704990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987170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332505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363785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eep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857999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12" y="0"/>
            <a:ext cx="12191988" cy="6857999"/>
          </a:xfrm>
          <a:prstGeom prst="rect">
            <a:avLst/>
          </a:prstGeom>
          <a:solidFill>
            <a:schemeClr val="tx1">
              <a:alpha val="3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6" name="Picture 5" descr="AgResearch White_hires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4734" y="5356852"/>
            <a:ext cx="2334409" cy="589231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994734" y="1413972"/>
            <a:ext cx="10202531" cy="1143000"/>
          </a:xfrm>
        </p:spPr>
        <p:txBody>
          <a:bodyPr lIns="0">
            <a:noAutofit/>
          </a:bodyPr>
          <a:lstStyle>
            <a:lvl1pPr algn="l">
              <a:defRPr sz="6000" b="1" i="0" spc="-220" baseline="0">
                <a:solidFill>
                  <a:schemeClr val="bg1"/>
                </a:solidFill>
                <a:latin typeface="Arial"/>
              </a:defRPr>
            </a:lvl1pPr>
          </a:lstStyle>
          <a:p>
            <a:r>
              <a:rPr lang="en-AU" dirty="0"/>
              <a:t>Presentation Title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3F0D8C0-AF82-44B7-A2DA-36732FE702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612DB17-3291-4CA7-B72A-CB61B1543609}" type="datetimeFigureOut">
              <a:rPr lang="en-NZ" smtClean="0"/>
              <a:pPr/>
              <a:t>24/11/2023</a:t>
            </a:fld>
            <a:endParaRPr lang="en-NZ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7EB15D-A4B7-48CD-BD0C-BA9E2A48C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N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F30308-7245-4419-8F59-CB08B7E54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69F5187-BE1D-48F0-97C7-5C42C83C19BA}" type="slidenum">
              <a:rPr lang="en-NZ" smtClean="0"/>
              <a:pPr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258046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Graphic with refer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745869" y="6540500"/>
            <a:ext cx="2045884" cy="317500"/>
          </a:xfrm>
          <a:prstGeom prst="rect">
            <a:avLst/>
          </a:prstGeom>
          <a:solidFill>
            <a:srgbClr val="8DC63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8" name="Picture 7" descr="AgResearch Green_hires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869" y="229489"/>
            <a:ext cx="2045884" cy="522632"/>
          </a:xfrm>
          <a:prstGeom prst="rect">
            <a:avLst/>
          </a:prstGeom>
        </p:spPr>
      </p:pic>
      <p:sp>
        <p:nvSpPr>
          <p:cNvPr id="9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93465" y="1205791"/>
            <a:ext cx="10809912" cy="880533"/>
          </a:xfrm>
        </p:spPr>
        <p:txBody>
          <a:bodyPr/>
          <a:lstStyle>
            <a:lvl1pPr marL="0" indent="0">
              <a:buNone/>
              <a:defRPr lang="en-US" sz="3200" b="1" i="0" kern="1200" baseline="0" dirty="0">
                <a:solidFill>
                  <a:srgbClr val="405965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/>
              <a:t>Page Heading longer heading here. </a:t>
            </a:r>
          </a:p>
          <a:p>
            <a:pPr lvl="0"/>
            <a:endParaRPr lang="en-US" sz="1600" dirty="0">
              <a:solidFill>
                <a:srgbClr val="002652"/>
              </a:solidFill>
              <a:latin typeface="Helvetica"/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693466" y="2209799"/>
            <a:ext cx="5188045" cy="3647267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314981" y="2209799"/>
            <a:ext cx="5188045" cy="3647267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6314982" y="5857067"/>
            <a:ext cx="5188044" cy="426783"/>
          </a:xfrm>
        </p:spPr>
        <p:txBody>
          <a:bodyPr anchor="t">
            <a:noAutofit/>
          </a:bodyPr>
          <a:lstStyle>
            <a:lvl1pPr marL="0" indent="0" algn="r">
              <a:buNone/>
              <a:defRPr sz="1050" baseline="0">
                <a:solidFill>
                  <a:srgbClr val="8DC63F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Insert reference or citation from publication here for graph/image above</a:t>
            </a:r>
            <a:endParaRPr lang="en-NZ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693467" y="5857066"/>
            <a:ext cx="5188044" cy="426783"/>
          </a:xfrm>
        </p:spPr>
        <p:txBody>
          <a:bodyPr anchor="t">
            <a:noAutofit/>
          </a:bodyPr>
          <a:lstStyle>
            <a:lvl1pPr marL="0" indent="0" algn="r">
              <a:buNone/>
              <a:defRPr sz="1050" baseline="0">
                <a:solidFill>
                  <a:srgbClr val="8DC63F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Insert reference or citation from publication here for graph/image above</a:t>
            </a:r>
            <a:endParaRPr lang="en-NZ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F13062B-65A5-4031-AEB2-EF06E6A901A3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C612DB17-3291-4CA7-B72A-CB61B1543609}" type="datetimeFigureOut">
              <a:rPr lang="en-NZ" smtClean="0"/>
              <a:pPr/>
              <a:t>24/11/2023</a:t>
            </a:fld>
            <a:endParaRPr lang="en-NZ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F23FD3D-403B-4BB6-AA2B-53346566BAE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A1FED7-77D3-478B-BC5C-A9C6AF6BFC2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69F5187-BE1D-48F0-97C7-5C42C83C19BA}" type="slidenum">
              <a:rPr lang="en-NZ" smtClean="0"/>
              <a:pPr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280412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745869" y="6540500"/>
            <a:ext cx="2045884" cy="317500"/>
          </a:xfrm>
          <a:prstGeom prst="rect">
            <a:avLst/>
          </a:prstGeom>
          <a:solidFill>
            <a:srgbClr val="8DC63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8" name="Picture 7" descr="AgResearch Green_hires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869" y="229489"/>
            <a:ext cx="2045884" cy="522632"/>
          </a:xfrm>
          <a:prstGeom prst="rect">
            <a:avLst/>
          </a:prstGeom>
        </p:spPr>
      </p:pic>
      <p:sp>
        <p:nvSpPr>
          <p:cNvPr id="9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93465" y="1205791"/>
            <a:ext cx="10809912" cy="880533"/>
          </a:xfrm>
        </p:spPr>
        <p:txBody>
          <a:bodyPr/>
          <a:lstStyle>
            <a:lvl1pPr marL="0" indent="0">
              <a:buNone/>
              <a:defRPr lang="en-US" sz="3200" b="1" i="0" kern="1200" baseline="0" dirty="0">
                <a:solidFill>
                  <a:srgbClr val="405965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/>
              <a:t>Page Heading longer heading here. </a:t>
            </a:r>
          </a:p>
          <a:p>
            <a:pPr lvl="0"/>
            <a:endParaRPr lang="en-US" sz="1600" dirty="0">
              <a:solidFill>
                <a:srgbClr val="002652"/>
              </a:solidFill>
              <a:latin typeface="Helvetica"/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693466" y="2209799"/>
            <a:ext cx="5188045" cy="3991279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314981" y="2209799"/>
            <a:ext cx="5188045" cy="3991279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16D317-F816-46AA-B891-B039F9BEE0A3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C612DB17-3291-4CA7-B72A-CB61B1543609}" type="datetimeFigureOut">
              <a:rPr lang="en-NZ" smtClean="0"/>
              <a:pPr/>
              <a:t>24/11/2023</a:t>
            </a:fld>
            <a:endParaRPr lang="en-NZ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5003B3-398D-4790-B901-372FB32B1D6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9ED258-F881-4321-94AB-276256FC64D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69F5187-BE1D-48F0-97C7-5C42C83C19BA}" type="slidenum">
              <a:rPr lang="en-NZ" smtClean="0"/>
              <a:pPr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5376291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knowledge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745869" y="6540500"/>
            <a:ext cx="2045884" cy="317500"/>
          </a:xfrm>
          <a:prstGeom prst="rect">
            <a:avLst/>
          </a:prstGeom>
          <a:solidFill>
            <a:srgbClr val="8DC63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8" name="Picture 7" descr="AgResearch Green_hires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869" y="229489"/>
            <a:ext cx="2045884" cy="522632"/>
          </a:xfrm>
          <a:prstGeom prst="rect">
            <a:avLst/>
          </a:prstGeom>
        </p:spPr>
      </p:pic>
      <p:sp>
        <p:nvSpPr>
          <p:cNvPr id="9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93465" y="1205791"/>
            <a:ext cx="10809912" cy="880533"/>
          </a:xfrm>
        </p:spPr>
        <p:txBody>
          <a:bodyPr/>
          <a:lstStyle>
            <a:lvl1pPr marL="0" indent="0">
              <a:buNone/>
              <a:defRPr lang="en-US" sz="3200" b="1" i="0" kern="1200" baseline="0" dirty="0">
                <a:solidFill>
                  <a:srgbClr val="405965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/>
              <a:t>Page Heading longer heading here. </a:t>
            </a:r>
          </a:p>
          <a:p>
            <a:pPr lvl="0"/>
            <a:endParaRPr lang="en-US" sz="1600" dirty="0">
              <a:solidFill>
                <a:srgbClr val="002652"/>
              </a:solidFill>
              <a:latin typeface="Helvetica"/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693466" y="2132166"/>
            <a:ext cx="2081827" cy="126833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93464" y="4915794"/>
            <a:ext cx="2081827" cy="126833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693465" y="3523980"/>
            <a:ext cx="2081827" cy="126833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2879761" y="2132166"/>
            <a:ext cx="2081827" cy="126833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2879759" y="4915794"/>
            <a:ext cx="2081827" cy="126833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2879760" y="3523980"/>
            <a:ext cx="2081827" cy="126833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5057509" y="2132166"/>
            <a:ext cx="2081827" cy="126833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5057507" y="4915794"/>
            <a:ext cx="2081827" cy="126833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5057508" y="3523980"/>
            <a:ext cx="2081827" cy="126833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Picture Placeholder 5"/>
          <p:cNvSpPr>
            <a:spLocks noGrp="1"/>
          </p:cNvSpPr>
          <p:nvPr>
            <p:ph type="pic" sz="quarter" idx="20"/>
          </p:nvPr>
        </p:nvSpPr>
        <p:spPr>
          <a:xfrm>
            <a:off x="7235260" y="2132166"/>
            <a:ext cx="2081827" cy="126833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Picture Placeholder 5"/>
          <p:cNvSpPr>
            <a:spLocks noGrp="1"/>
          </p:cNvSpPr>
          <p:nvPr>
            <p:ph type="pic" sz="quarter" idx="21"/>
          </p:nvPr>
        </p:nvSpPr>
        <p:spPr>
          <a:xfrm>
            <a:off x="7235258" y="4915794"/>
            <a:ext cx="2081827" cy="126833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Picture Placeholder 5"/>
          <p:cNvSpPr>
            <a:spLocks noGrp="1"/>
          </p:cNvSpPr>
          <p:nvPr>
            <p:ph type="pic" sz="quarter" idx="22"/>
          </p:nvPr>
        </p:nvSpPr>
        <p:spPr>
          <a:xfrm>
            <a:off x="7235259" y="3523980"/>
            <a:ext cx="2081827" cy="126833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5"/>
          <p:cNvSpPr>
            <a:spLocks noGrp="1"/>
          </p:cNvSpPr>
          <p:nvPr>
            <p:ph type="pic" sz="quarter" idx="23"/>
          </p:nvPr>
        </p:nvSpPr>
        <p:spPr>
          <a:xfrm>
            <a:off x="9421551" y="2132166"/>
            <a:ext cx="2081827" cy="126833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5"/>
          <p:cNvSpPr>
            <a:spLocks noGrp="1"/>
          </p:cNvSpPr>
          <p:nvPr>
            <p:ph type="pic" sz="quarter" idx="24"/>
          </p:nvPr>
        </p:nvSpPr>
        <p:spPr>
          <a:xfrm>
            <a:off x="9421549" y="4915794"/>
            <a:ext cx="2081827" cy="126833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5"/>
          <p:cNvSpPr>
            <a:spLocks noGrp="1"/>
          </p:cNvSpPr>
          <p:nvPr>
            <p:ph type="pic" sz="quarter" idx="25"/>
          </p:nvPr>
        </p:nvSpPr>
        <p:spPr>
          <a:xfrm>
            <a:off x="9421550" y="3523980"/>
            <a:ext cx="2081827" cy="126833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90A88C-DB90-48E7-8DCE-0612D41641C8}"/>
              </a:ext>
            </a:extLst>
          </p:cNvPr>
          <p:cNvSpPr>
            <a:spLocks noGrp="1"/>
          </p:cNvSpPr>
          <p:nvPr>
            <p:ph type="dt" sz="half" idx="26"/>
          </p:nvPr>
        </p:nvSpPr>
        <p:spPr/>
        <p:txBody>
          <a:bodyPr/>
          <a:lstStyle/>
          <a:p>
            <a:fld id="{C612DB17-3291-4CA7-B72A-CB61B1543609}" type="datetimeFigureOut">
              <a:rPr lang="en-NZ" smtClean="0"/>
              <a:pPr/>
              <a:t>24/11/2023</a:t>
            </a:fld>
            <a:endParaRPr lang="en-NZ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33671EC-9289-47C2-AF23-8D2A5432A4F7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3A2A55-A341-45C9-92F8-81D2A7E529CF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269F5187-BE1D-48F0-97C7-5C42C83C19BA}" type="slidenum">
              <a:rPr lang="en-NZ" smtClean="0"/>
              <a:pPr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7643065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745869" y="6540500"/>
            <a:ext cx="2045884" cy="317500"/>
          </a:xfrm>
          <a:prstGeom prst="rect">
            <a:avLst/>
          </a:prstGeom>
          <a:solidFill>
            <a:srgbClr val="8DC63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8" name="Picture 7" descr="AgResearch Green_hires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869" y="229489"/>
            <a:ext cx="2045884" cy="522632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A557A74-5CCB-428E-BB76-5F662B3EE9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2DB17-3291-4CA7-B72A-CB61B1543609}" type="datetimeFigureOut">
              <a:rPr lang="en-NZ" smtClean="0"/>
              <a:pPr/>
              <a:t>24/11/2023</a:t>
            </a:fld>
            <a:endParaRPr lang="en-NZ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4459DB-38D0-4AA3-9C3B-ED1C65429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B8CFE6-950D-44CC-887A-7D6A05783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F5187-BE1D-48F0-97C7-5C42C83C19BA}" type="slidenum">
              <a:rPr lang="en-NZ" smtClean="0"/>
              <a:pPr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7205014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75869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efies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1"/>
            <a:ext cx="12192001" cy="6858000"/>
          </a:xfrm>
          <a:prstGeom prst="rect">
            <a:avLst/>
          </a:prstGeom>
          <a:solidFill>
            <a:schemeClr val="tx1">
              <a:alpha val="3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6" name="Picture 5" descr="AgResearch White_hires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4734" y="5356852"/>
            <a:ext cx="2334409" cy="589231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994734" y="1413972"/>
            <a:ext cx="10202531" cy="1143000"/>
          </a:xfrm>
        </p:spPr>
        <p:txBody>
          <a:bodyPr lIns="0">
            <a:noAutofit/>
          </a:bodyPr>
          <a:lstStyle>
            <a:lvl1pPr algn="l">
              <a:defRPr sz="6000" b="1" i="0" spc="-220" baseline="0">
                <a:solidFill>
                  <a:schemeClr val="bg1"/>
                </a:solidFill>
                <a:latin typeface="Arial"/>
              </a:defRPr>
            </a:lvl1pPr>
          </a:lstStyle>
          <a:p>
            <a:r>
              <a:rPr lang="en-AU" dirty="0"/>
              <a:t>Presentation Title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266FD27-AFE4-4297-A7DF-090F21FBA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612DB17-3291-4CA7-B72A-CB61B1543609}" type="datetimeFigureOut">
              <a:rPr lang="en-NZ" smtClean="0"/>
              <a:pPr/>
              <a:t>24/11/2023</a:t>
            </a:fld>
            <a:endParaRPr lang="en-NZ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754965-6454-4661-954B-626D43B72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NZ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BE3000-101F-4116-838C-F4E771783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69F5187-BE1D-48F0-97C7-5C42C83C19BA}" type="slidenum">
              <a:rPr lang="en-NZ" smtClean="0"/>
              <a:pPr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992946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205932" cy="68580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13" y="1"/>
            <a:ext cx="12191988" cy="6858000"/>
          </a:xfrm>
          <a:prstGeom prst="rect">
            <a:avLst/>
          </a:prstGeom>
          <a:solidFill>
            <a:schemeClr val="tx1">
              <a:alpha val="3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6" name="Picture 5" descr="AgResearch White_hires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4734" y="5356852"/>
            <a:ext cx="2334409" cy="589231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994734" y="1413972"/>
            <a:ext cx="10202531" cy="1143000"/>
          </a:xfrm>
        </p:spPr>
        <p:txBody>
          <a:bodyPr lIns="0">
            <a:noAutofit/>
          </a:bodyPr>
          <a:lstStyle>
            <a:lvl1pPr algn="l">
              <a:defRPr sz="6000" b="1" i="0" spc="-220" baseline="0">
                <a:solidFill>
                  <a:schemeClr val="bg1"/>
                </a:solidFill>
                <a:latin typeface="Arial"/>
              </a:defRPr>
            </a:lvl1pPr>
          </a:lstStyle>
          <a:p>
            <a:r>
              <a:rPr lang="en-AU" dirty="0"/>
              <a:t>Presentation Title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9BEDE50-D708-4C22-96C7-094087C3F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612DB17-3291-4CA7-B72A-CB61B1543609}" type="datetimeFigureOut">
              <a:rPr lang="en-NZ" smtClean="0"/>
              <a:pPr/>
              <a:t>24/11/2023</a:t>
            </a:fld>
            <a:endParaRPr lang="en-NZ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426B8D-D4F7-4748-B59D-FF5A94A410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NZ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47BC98-7A5D-438F-9A02-D46536D74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69F5187-BE1D-48F0-97C7-5C42C83C19BA}" type="slidenum">
              <a:rPr lang="en-NZ" smtClean="0"/>
              <a:pPr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022569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oa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6123"/>
          <a:stretch/>
        </p:blipFill>
        <p:spPr>
          <a:xfrm>
            <a:off x="-3" y="0"/>
            <a:ext cx="12191251" cy="68580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13" y="0"/>
            <a:ext cx="12191988" cy="6858000"/>
          </a:xfrm>
          <a:prstGeom prst="rect">
            <a:avLst/>
          </a:prstGeom>
          <a:solidFill>
            <a:schemeClr val="tx1">
              <a:alpha val="3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6" name="Picture 5" descr="AgResearch White_hires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4734" y="5356852"/>
            <a:ext cx="2334409" cy="589231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994734" y="1413972"/>
            <a:ext cx="10202531" cy="1143000"/>
          </a:xfrm>
        </p:spPr>
        <p:txBody>
          <a:bodyPr lIns="0">
            <a:noAutofit/>
          </a:bodyPr>
          <a:lstStyle>
            <a:lvl1pPr algn="l">
              <a:defRPr sz="6000" b="1" i="0" spc="-220" baseline="0">
                <a:solidFill>
                  <a:schemeClr val="bg1"/>
                </a:solidFill>
                <a:latin typeface="Arial"/>
              </a:defRPr>
            </a:lvl1pPr>
          </a:lstStyle>
          <a:p>
            <a:r>
              <a:rPr lang="en-AU" dirty="0"/>
              <a:t>Presentation Title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10E821-EB4D-4666-B78A-7EDFC5756F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612DB17-3291-4CA7-B72A-CB61B1543609}" type="datetimeFigureOut">
              <a:rPr lang="en-NZ" smtClean="0"/>
              <a:pPr/>
              <a:t>24/11/2023</a:t>
            </a:fld>
            <a:endParaRPr lang="en-NZ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1793C38-8548-47BC-8896-9ED011033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NZ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D4C31D-4994-4315-8B24-4826EEC16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69F5187-BE1D-48F0-97C7-5C42C83C19BA}" type="slidenum">
              <a:rPr lang="en-NZ" smtClean="0"/>
              <a:pPr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345019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0596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1800" dirty="0"/>
          </a:p>
        </p:txBody>
      </p:sp>
      <p:sp>
        <p:nvSpPr>
          <p:cNvPr id="5" name="Rectangle 4"/>
          <p:cNvSpPr/>
          <p:nvPr userDrawn="1"/>
        </p:nvSpPr>
        <p:spPr>
          <a:xfrm>
            <a:off x="994491" y="1750897"/>
            <a:ext cx="1885144" cy="104140"/>
          </a:xfrm>
          <a:prstGeom prst="rect">
            <a:avLst/>
          </a:prstGeom>
          <a:solidFill>
            <a:srgbClr val="8DC63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6" name="Picture 5" descr="AgResearch White_hires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4491" y="235251"/>
            <a:ext cx="2060681" cy="51687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994492" y="1855037"/>
            <a:ext cx="10202531" cy="1143000"/>
          </a:xfrm>
        </p:spPr>
        <p:txBody>
          <a:bodyPr lIns="0">
            <a:noAutofit/>
          </a:bodyPr>
          <a:lstStyle>
            <a:lvl1pPr algn="l">
              <a:defRPr sz="6000" b="1" i="0" spc="-220">
                <a:solidFill>
                  <a:schemeClr val="bg1"/>
                </a:solidFill>
                <a:latin typeface="Arial"/>
              </a:defRPr>
            </a:lvl1pPr>
          </a:lstStyle>
          <a:p>
            <a:r>
              <a:rPr lang="en-AU" dirty="0"/>
              <a:t>Section Heading. 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76603B0-2194-4D0B-B3F0-F4D6847D12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612DB17-3291-4CA7-B72A-CB61B1543609}" type="datetimeFigureOut">
              <a:rPr lang="en-NZ" smtClean="0"/>
              <a:pPr/>
              <a:t>24/11/2023</a:t>
            </a:fld>
            <a:endParaRPr lang="en-NZ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12BDA10-F1AB-4FEE-80CD-B4C36F5DA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NZ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0EAAA9-EA96-4231-B237-EE2F1F89E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69F5187-BE1D-48F0-97C7-5C42C83C19BA}" type="slidenum">
              <a:rPr lang="en-NZ" smtClean="0"/>
              <a:pPr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690068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745869" y="6540500"/>
            <a:ext cx="2045884" cy="317500"/>
          </a:xfrm>
          <a:prstGeom prst="rect">
            <a:avLst/>
          </a:prstGeom>
          <a:solidFill>
            <a:srgbClr val="8DC63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8" name="Picture 7" descr="AgResearch Green_hires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869" y="229489"/>
            <a:ext cx="2045884" cy="522632"/>
          </a:xfrm>
          <a:prstGeom prst="rect">
            <a:avLst/>
          </a:prstGeom>
        </p:spPr>
      </p:pic>
      <p:sp>
        <p:nvSpPr>
          <p:cNvPr id="9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93465" y="1205791"/>
            <a:ext cx="10809912" cy="880533"/>
          </a:xfrm>
        </p:spPr>
        <p:txBody>
          <a:bodyPr/>
          <a:lstStyle>
            <a:lvl1pPr marL="0" indent="0">
              <a:buNone/>
              <a:defRPr lang="en-US" sz="3200" b="1" i="0" kern="1200" baseline="0" dirty="0">
                <a:solidFill>
                  <a:srgbClr val="405965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/>
              <a:t>Page Heading longer heading here. </a:t>
            </a:r>
          </a:p>
          <a:p>
            <a:pPr lvl="0"/>
            <a:endParaRPr lang="en-US" sz="1600" dirty="0">
              <a:solidFill>
                <a:srgbClr val="002652"/>
              </a:solidFill>
              <a:latin typeface="Helvetica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sz="quarter" idx="12"/>
          </p:nvPr>
        </p:nvSpPr>
        <p:spPr>
          <a:xfrm>
            <a:off x="693737" y="2252663"/>
            <a:ext cx="10809639" cy="39484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918621D-A4FE-470A-986F-A0D920CB3386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C612DB17-3291-4CA7-B72A-CB61B1543609}" type="datetimeFigureOut">
              <a:rPr lang="en-NZ" smtClean="0"/>
              <a:pPr/>
              <a:t>24/11/2023</a:t>
            </a:fld>
            <a:endParaRPr lang="en-NZ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E87A6AE-B7BE-4253-95E8-EE7464E5E4F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4B46C8-BDC7-4370-92C1-6E36013FED4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69F5187-BE1D-48F0-97C7-5C42C83C19BA}" type="slidenum">
              <a:rPr lang="en-NZ" smtClean="0"/>
              <a:pPr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853701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745869" y="6540500"/>
            <a:ext cx="2045884" cy="317500"/>
          </a:xfrm>
          <a:prstGeom prst="rect">
            <a:avLst/>
          </a:prstGeom>
          <a:solidFill>
            <a:srgbClr val="8DC63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8" name="Picture 7" descr="AgResearch Green_hires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869" y="229489"/>
            <a:ext cx="2045884" cy="522632"/>
          </a:xfrm>
          <a:prstGeom prst="rect">
            <a:avLst/>
          </a:prstGeom>
        </p:spPr>
      </p:pic>
      <p:sp>
        <p:nvSpPr>
          <p:cNvPr id="9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93465" y="1205791"/>
            <a:ext cx="10809912" cy="880533"/>
          </a:xfrm>
        </p:spPr>
        <p:txBody>
          <a:bodyPr/>
          <a:lstStyle>
            <a:lvl1pPr marL="0" indent="0">
              <a:buNone/>
              <a:defRPr lang="en-US" sz="3200" b="1" i="0" kern="1200" baseline="0" dirty="0">
                <a:solidFill>
                  <a:srgbClr val="405965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/>
              <a:t>Page Heading longer heading here. </a:t>
            </a:r>
          </a:p>
          <a:p>
            <a:pPr lvl="0"/>
            <a:endParaRPr lang="en-US" sz="1600" dirty="0">
              <a:solidFill>
                <a:srgbClr val="002652"/>
              </a:solidFill>
              <a:latin typeface="Helvetic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693465" y="2252663"/>
            <a:ext cx="5264805" cy="39484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 dirty="0"/>
          </a:p>
        </p:txBody>
      </p:sp>
      <p:sp>
        <p:nvSpPr>
          <p:cNvPr id="11" name="Content Placeholder 2"/>
          <p:cNvSpPr>
            <a:spLocks noGrp="1"/>
          </p:cNvSpPr>
          <p:nvPr>
            <p:ph sz="quarter" idx="13"/>
          </p:nvPr>
        </p:nvSpPr>
        <p:spPr>
          <a:xfrm>
            <a:off x="6271327" y="2252663"/>
            <a:ext cx="5232050" cy="39484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6F26682-422F-494E-85D7-6418CE21B22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612DB17-3291-4CA7-B72A-CB61B1543609}" type="datetimeFigureOut">
              <a:rPr lang="en-NZ" smtClean="0"/>
              <a:pPr/>
              <a:t>24/11/2023</a:t>
            </a:fld>
            <a:endParaRPr lang="en-NZ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406A7A-A8A9-46D6-A2A7-5197B685DFF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7DF379-F3F0-4C7F-BF51-72DEA9EB39D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69F5187-BE1D-48F0-97C7-5C42C83C19BA}" type="slidenum">
              <a:rPr lang="en-NZ" smtClean="0"/>
              <a:pPr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96824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Graphic with refer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745869" y="6540500"/>
            <a:ext cx="2045884" cy="317500"/>
          </a:xfrm>
          <a:prstGeom prst="rect">
            <a:avLst/>
          </a:prstGeom>
          <a:solidFill>
            <a:srgbClr val="8DC63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8" name="Picture 7" descr="AgResearch Green_hires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869" y="229489"/>
            <a:ext cx="2045884" cy="522632"/>
          </a:xfrm>
          <a:prstGeom prst="rect">
            <a:avLst/>
          </a:prstGeom>
        </p:spPr>
      </p:pic>
      <p:sp>
        <p:nvSpPr>
          <p:cNvPr id="9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93465" y="1205791"/>
            <a:ext cx="10809912" cy="880533"/>
          </a:xfrm>
        </p:spPr>
        <p:txBody>
          <a:bodyPr/>
          <a:lstStyle>
            <a:lvl1pPr marL="0" indent="0">
              <a:buNone/>
              <a:defRPr lang="en-US" sz="3200" b="1" i="0" kern="1200" baseline="0" dirty="0">
                <a:solidFill>
                  <a:srgbClr val="405965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/>
              <a:t>Page Heading longer heading here. </a:t>
            </a:r>
          </a:p>
          <a:p>
            <a:pPr lvl="0"/>
            <a:endParaRPr lang="en-US" sz="1600" dirty="0">
              <a:solidFill>
                <a:srgbClr val="002652"/>
              </a:solidFill>
              <a:latin typeface="Helvetica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9766300" y="2170990"/>
            <a:ext cx="1736725" cy="4029316"/>
          </a:xfrm>
        </p:spPr>
        <p:txBody>
          <a:bodyPr anchor="b">
            <a:noAutofit/>
          </a:bodyPr>
          <a:lstStyle>
            <a:lvl1pPr marL="0" indent="0">
              <a:buNone/>
              <a:defRPr sz="1050" baseline="0">
                <a:solidFill>
                  <a:srgbClr val="8DC63F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Insert reference or citation from publication here for graph/image to left</a:t>
            </a:r>
            <a:endParaRPr lang="en-NZ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693738" y="2171701"/>
            <a:ext cx="8967787" cy="402937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icon to add picture</a:t>
            </a:r>
            <a:endParaRPr lang="en-NZ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5E3FCD2-0CDF-4288-8E8C-86153D1866FF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C612DB17-3291-4CA7-B72A-CB61B1543609}" type="datetimeFigureOut">
              <a:rPr lang="en-NZ" smtClean="0"/>
              <a:pPr/>
              <a:t>24/11/2023</a:t>
            </a:fld>
            <a:endParaRPr lang="en-NZ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6E4573-EEF3-480C-B80C-F3E95145FCF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E38217-7DBC-496C-968A-108921DC14C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69F5187-BE1D-48F0-97C7-5C42C83C19BA}" type="slidenum">
              <a:rPr lang="en-NZ" smtClean="0"/>
              <a:pPr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17679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745869" y="6540500"/>
            <a:ext cx="2045884" cy="317500"/>
          </a:xfrm>
          <a:prstGeom prst="rect">
            <a:avLst/>
          </a:prstGeom>
          <a:solidFill>
            <a:srgbClr val="8DC63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8" name="Picture 7" descr="AgResearch Green_hires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869" y="229489"/>
            <a:ext cx="2045884" cy="522632"/>
          </a:xfrm>
          <a:prstGeom prst="rect">
            <a:avLst/>
          </a:prstGeom>
        </p:spPr>
      </p:pic>
      <p:sp>
        <p:nvSpPr>
          <p:cNvPr id="9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93465" y="1205791"/>
            <a:ext cx="10809912" cy="880533"/>
          </a:xfrm>
        </p:spPr>
        <p:txBody>
          <a:bodyPr/>
          <a:lstStyle>
            <a:lvl1pPr marL="0" indent="0">
              <a:buNone/>
              <a:defRPr lang="en-US" sz="3200" b="1" i="0" kern="1200" baseline="0" dirty="0">
                <a:solidFill>
                  <a:srgbClr val="405965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/>
              <a:t>Page Heading longer heading here. </a:t>
            </a:r>
          </a:p>
          <a:p>
            <a:pPr lvl="0"/>
            <a:endParaRPr lang="en-US" sz="1600" dirty="0">
              <a:solidFill>
                <a:srgbClr val="002652"/>
              </a:solidFill>
              <a:latin typeface="Helvetica"/>
            </a:endParaRPr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693466" y="2209799"/>
            <a:ext cx="10809911" cy="3991279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B5397A4-B950-4FA1-A31B-0A5A7F95E493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C612DB17-3291-4CA7-B72A-CB61B1543609}" type="datetimeFigureOut">
              <a:rPr lang="en-NZ" smtClean="0"/>
              <a:pPr/>
              <a:t>24/11/2023</a:t>
            </a:fld>
            <a:endParaRPr lang="en-NZ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0D7AA3-B047-49ED-8CC6-59F8127721D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A317C6-3030-4A17-A4F8-24A298E79B6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69F5187-BE1D-48F0-97C7-5C42C83C19BA}" type="slidenum">
              <a:rPr lang="en-NZ" smtClean="0"/>
              <a:pPr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427954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20107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40596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612DB17-3291-4CA7-B72A-CB61B1543609}" type="datetimeFigureOut">
              <a:rPr lang="en-NZ" smtClean="0"/>
              <a:pPr/>
              <a:t>24/11/2023</a:t>
            </a:fld>
            <a:endParaRPr lang="en-N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20107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40596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N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20107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40596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69F5187-BE1D-48F0-97C7-5C42C83C19BA}" type="slidenum">
              <a:rPr lang="en-NZ" smtClean="0"/>
              <a:pPr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17465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62" r:id="rId2"/>
    <p:sldLayoutId id="2147483664" r:id="rId3"/>
    <p:sldLayoutId id="2147483665" r:id="rId4"/>
    <p:sldLayoutId id="2147483656" r:id="rId5"/>
    <p:sldLayoutId id="2147483649" r:id="rId6"/>
    <p:sldLayoutId id="2147483651" r:id="rId7"/>
    <p:sldLayoutId id="2147483653" r:id="rId8"/>
    <p:sldLayoutId id="2147483654" r:id="rId9"/>
    <p:sldLayoutId id="2147483655" r:id="rId10"/>
    <p:sldLayoutId id="2147483650" r:id="rId11"/>
    <p:sldLayoutId id="2147483666" r:id="rId12"/>
    <p:sldLayoutId id="2147483652" r:id="rId13"/>
    <p:sldLayoutId id="2147483667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405965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rgbClr val="405965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405965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405965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405965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405965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6.png"/><Relationship Id="rId5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7.png"/><Relationship Id="rId5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8.png"/><Relationship Id="rId5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9.png"/><Relationship Id="rId5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.png"/><Relationship Id="rId5" Type="http://schemas.openxmlformats.org/officeDocument/2006/relationships/hyperlink" Target="https://apc01.safelinks.protection.outlook.com/?url=https%3A%2F%2Fwww.monitoringfreshwater.co.nz%2F&amp;data=05%7C01%7Calasdair.noble%40agresearch.co.nz%7C394823c1438341610e0c08dbd4094db0%7C0dce4a686d804298847ac04815157957%7C0%7C0%7C638336908653755434%7CUnknown%7CTWFpbGZsb3d8eyJWIjoiMC4wLjAwMDAiLCJQIjoiV2luMzIiLCJBTiI6Ik1haWwiLCJXVCI6Mn0%3D%7C3000%7C%7C%7C&amp;sdata=I4L%2F358rip1c6LrBj32k1j7YEK1nHsObBF%2BfYm%2FUWuE%3D&amp;reserved=0" TargetMode="Externa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0.png"/><Relationship Id="rId5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.png"/><Relationship Id="rId5" Type="http://schemas.openxmlformats.org/officeDocument/2006/relationships/hyperlink" Target="https://environment.govt.nz/what-government-is-doing/areas-of-work/freshwater/work-programme/" TargetMode="Externa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2.png"/><Relationship Id="rId5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3.png"/><Relationship Id="rId5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5.png"/><Relationship Id="rId5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1" descr="AdobeStock_100310059.jpe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198530"/>
            <a:ext cx="12192000" cy="46688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8022" y="1196752"/>
            <a:ext cx="1805742" cy="1728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79512" y="260648"/>
            <a:ext cx="1805742" cy="792088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"/>
          <p:cNvSpPr txBox="1"/>
          <p:nvPr/>
        </p:nvSpPr>
        <p:spPr>
          <a:xfrm>
            <a:off x="1928932" y="2505259"/>
            <a:ext cx="9144000" cy="735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alibri"/>
              <a:buNone/>
            </a:pPr>
            <a:r>
              <a:rPr lang="en-NZ" sz="3600" dirty="0">
                <a:solidFill>
                  <a:srgbClr val="FFFFFF"/>
                </a:solidFill>
                <a:latin typeface="Calibri"/>
                <a:cs typeface="Calibri"/>
              </a:rPr>
              <a:t>Estimating power to detect change in contaminants in rivers.</a:t>
            </a:r>
            <a:br>
              <a:rPr lang="en-NZ" sz="3600" dirty="0">
                <a:solidFill>
                  <a:srgbClr val="FFFFFF"/>
                </a:solidFill>
                <a:latin typeface="Calibri"/>
                <a:cs typeface="Calibri"/>
              </a:rPr>
            </a:br>
            <a:endParaRPr sz="3600" dirty="0">
              <a:solidFill>
                <a:srgbClr val="FFFFFF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111" name="Google Shape;111;p1"/>
          <p:cNvSpPr txBox="1"/>
          <p:nvPr/>
        </p:nvSpPr>
        <p:spPr>
          <a:xfrm>
            <a:off x="1928932" y="3241079"/>
            <a:ext cx="9144000" cy="483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2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80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A.D.L. Noble</a:t>
            </a:r>
            <a:r>
              <a:rPr kumimoji="0" lang="en-NZ" sz="8000" b="0" i="0" u="none" strike="noStrike" kern="1200" cap="all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kumimoji="0" lang="en-NZ" sz="80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R.W. McDowell</a:t>
            </a:r>
            <a:r>
              <a:rPr kumimoji="0" lang="en-NZ" sz="8000" b="0" i="0" u="none" strike="noStrike" kern="1200" cap="all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1,2</a:t>
            </a:r>
            <a:r>
              <a:rPr kumimoji="0" lang="en-NZ" sz="80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O. Ausseil</a:t>
            </a:r>
            <a:r>
              <a:rPr kumimoji="0" lang="en-NZ" sz="8000" b="0" i="0" u="none" strike="noStrike" kern="1200" cap="all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kumimoji="0" lang="en-NZ" sz="80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D. Hamilton</a:t>
            </a:r>
            <a:r>
              <a:rPr kumimoji="0" lang="en-NZ" sz="8000" b="0" i="0" u="none" strike="noStrike" kern="1200" cap="all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kumimoji="0" lang="en-NZ" sz="80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M. Kittridge</a:t>
            </a:r>
            <a:r>
              <a:rPr kumimoji="0" lang="en-NZ" sz="8000" b="0" i="0" u="none" strike="noStrike" kern="1200" cap="all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8000" b="0" i="0" u="none" strike="noStrike" kern="1200" cap="all" spc="0" normalizeH="0" baseline="30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80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kumimoji="0" lang="en-NZ" sz="6400" b="0" i="1" u="none" strike="noStrike" kern="1200" cap="all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kumimoji="0" lang="en-NZ" sz="6400" b="0" i="1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NZ" sz="6400" b="0" i="1" u="none" strike="noStrike" kern="1200" cap="all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AgResearch</a:t>
            </a:r>
            <a:r>
              <a:rPr kumimoji="0" lang="en-NZ" sz="6400" b="0" i="1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Lincoln, New Zealand</a:t>
            </a:r>
            <a:br>
              <a:rPr kumimoji="0" lang="en-NZ" sz="64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NZ" sz="6400" b="0" i="1" u="none" strike="noStrike" kern="1200" cap="all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kumimoji="0" lang="en-NZ" sz="6400" b="0" i="1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Lincoln University, Lincoln, New Zealand</a:t>
            </a:r>
            <a:br>
              <a:rPr kumimoji="0" lang="en-NZ" sz="64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NZ" sz="6400" b="0" i="1" u="none" strike="noStrike" kern="1200" cap="all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kumimoji="0" lang="en-NZ" sz="6400" b="0" i="1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NZ" sz="6400" b="0" i="1" u="none" strike="noStrike" kern="1200" cap="all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Aquanet</a:t>
            </a:r>
            <a:r>
              <a:rPr kumimoji="0" lang="en-NZ" sz="6400" b="0" i="1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Wellington, New Zealand</a:t>
            </a:r>
            <a:br>
              <a:rPr kumimoji="0" lang="en-NZ" sz="64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NZ" sz="6400" b="0" i="1" u="none" strike="noStrike" kern="1200" cap="all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kumimoji="0" lang="en-NZ" sz="6400" b="0" i="1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Australian Rivers Institute, Griffith University, Brisbane, Australia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6400" b="0" i="1" u="none" strike="noStrike" kern="1200" cap="all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kumimoji="0" lang="en-NZ" sz="6400" b="0" i="1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Headwaters Hydrology</a:t>
            </a:r>
            <a:br>
              <a:rPr kumimoji="0" lang="en-NZ" sz="1800" b="0" i="0" u="none" strike="noStrike" kern="1200" cap="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kumimoji="0" lang="en-N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8F3F5"/>
              </a:buClr>
              <a:buSzPts val="2500"/>
              <a:buFont typeface="Arial"/>
              <a:buNone/>
            </a:pPr>
            <a:endParaRPr sz="2500" b="0" i="0" u="none" strike="noStrike" cap="none" dirty="0">
              <a:solidFill>
                <a:srgbClr val="C8F3F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 descr="AgResearch White_hires.png">
            <a:extLst>
              <a:ext uri="{FF2B5EF4-FFF2-40B4-BE49-F238E27FC236}">
                <a16:creationId xmlns:a16="http://schemas.microsoft.com/office/drawing/2014/main" id="{DDAD1992-27B2-F410-874B-D4B70EE1756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221" y="5070239"/>
            <a:ext cx="2334409" cy="58923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4"/>
          <p:cNvSpPr txBox="1"/>
          <p:nvPr/>
        </p:nvSpPr>
        <p:spPr>
          <a:xfrm>
            <a:off x="449328" y="554320"/>
            <a:ext cx="8144017" cy="843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NZ" sz="4500" b="1" dirty="0">
                <a:solidFill>
                  <a:srgbClr val="438897"/>
                </a:solidFill>
                <a:latin typeface="Calibri"/>
                <a:cs typeface="Calibri"/>
              </a:rPr>
              <a:t>Estimation of power</a:t>
            </a:r>
          </a:p>
        </p:txBody>
      </p:sp>
      <p:pic>
        <p:nvPicPr>
          <p:cNvPr id="136" name="Google Shape;136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33" y="6343364"/>
            <a:ext cx="12190489" cy="5120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4" descr="Ag Research Logo Landscape reversed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200091" y="6425918"/>
            <a:ext cx="2016584" cy="362635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4"/>
          <p:cNvSpPr/>
          <p:nvPr/>
        </p:nvSpPr>
        <p:spPr>
          <a:xfrm>
            <a:off x="127841" y="6414598"/>
            <a:ext cx="1813317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@OurLandandWater</a:t>
            </a:r>
            <a:endParaRPr sz="15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 descr="AgResearch Green_hires.png">
            <a:extLst>
              <a:ext uri="{FF2B5EF4-FFF2-40B4-BE49-F238E27FC236}">
                <a16:creationId xmlns:a16="http://schemas.microsoft.com/office/drawing/2014/main" id="{BBD568F2-A60F-3F13-B088-2E766DC1367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841" y="5774300"/>
            <a:ext cx="2045884" cy="52263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1C5CD96-61DE-F4D2-0489-E85FCC59D7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93802" y="2049236"/>
            <a:ext cx="4374176" cy="175810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9C5EB66-6960-F0FD-CE3F-BB0A2B1976F1}"/>
              </a:ext>
            </a:extLst>
          </p:cNvPr>
          <p:cNvSpPr txBox="1"/>
          <p:nvPr/>
        </p:nvSpPr>
        <p:spPr>
          <a:xfrm>
            <a:off x="307522" y="1598766"/>
            <a:ext cx="656680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000" dirty="0"/>
              <a:t>Given a percentage improvement and time period a linear trajectory is defined. </a:t>
            </a:r>
          </a:p>
          <a:p>
            <a:r>
              <a:rPr lang="en-NZ" sz="2000" dirty="0"/>
              <a:t>Data points along that line at the chosen sampling frequency are interpolated.</a:t>
            </a:r>
          </a:p>
          <a:p>
            <a:r>
              <a:rPr lang="en-NZ" sz="2000" dirty="0"/>
              <a:t>Random noise is added to those points with the predicted standard deviation for that reach.</a:t>
            </a:r>
          </a:p>
          <a:p>
            <a:r>
              <a:rPr lang="en-NZ" sz="2000" dirty="0"/>
              <a:t>A linear model is fitted and the slope tested for significance.</a:t>
            </a:r>
          </a:p>
          <a:p>
            <a:r>
              <a:rPr lang="en-NZ" sz="2000" dirty="0"/>
              <a:t>The “noise” is simulated 1000 times and the proportion of significant results is the power.</a:t>
            </a: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1577138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4"/>
          <p:cNvSpPr txBox="1"/>
          <p:nvPr/>
        </p:nvSpPr>
        <p:spPr>
          <a:xfrm>
            <a:off x="449328" y="554320"/>
            <a:ext cx="8144017" cy="7847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NZ" sz="4500" b="1" dirty="0">
                <a:solidFill>
                  <a:srgbClr val="438897"/>
                </a:solidFill>
                <a:latin typeface="Calibri"/>
                <a:cs typeface="Calibri"/>
              </a:rPr>
              <a:t>Example for a monitored site</a:t>
            </a:r>
          </a:p>
        </p:txBody>
      </p:sp>
      <p:pic>
        <p:nvPicPr>
          <p:cNvPr id="136" name="Google Shape;136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33" y="6343364"/>
            <a:ext cx="12190489" cy="5120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4" descr="Ag Research Logo Landscape reversed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200091" y="6425918"/>
            <a:ext cx="2016584" cy="362635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4"/>
          <p:cNvSpPr txBox="1"/>
          <p:nvPr/>
        </p:nvSpPr>
        <p:spPr>
          <a:xfrm>
            <a:off x="446505" y="1821433"/>
            <a:ext cx="5141495" cy="2246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NZ" sz="2000" dirty="0"/>
              <a:t>Linear model for the trend is fitted to the data and the predicted value “now” obtained.</a:t>
            </a:r>
          </a:p>
          <a:p>
            <a:endParaRPr lang="en-NZ" sz="2000" dirty="0"/>
          </a:p>
          <a:p>
            <a:r>
              <a:rPr lang="en-NZ" sz="2000" dirty="0"/>
              <a:t>The standard deviation of the variability around the line is also found although a GAM is used for that as it allows for non linearity in the series if it is present.</a:t>
            </a:r>
          </a:p>
        </p:txBody>
      </p:sp>
      <p:sp>
        <p:nvSpPr>
          <p:cNvPr id="140" name="Google Shape;140;p4"/>
          <p:cNvSpPr/>
          <p:nvPr/>
        </p:nvSpPr>
        <p:spPr>
          <a:xfrm>
            <a:off x="127841" y="6414598"/>
            <a:ext cx="1813317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@OurLandandWater</a:t>
            </a:r>
            <a:endParaRPr sz="15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 descr="AgResearch Green_hires.png">
            <a:extLst>
              <a:ext uri="{FF2B5EF4-FFF2-40B4-BE49-F238E27FC236}">
                <a16:creationId xmlns:a16="http://schemas.microsoft.com/office/drawing/2014/main" id="{BBD568F2-A60F-3F13-B088-2E766DC1367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841" y="5774300"/>
            <a:ext cx="2045884" cy="52263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496230A-0EF8-4657-D04D-6522BBC7F31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48540" y="1725283"/>
            <a:ext cx="6206447" cy="3990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6573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4"/>
          <p:cNvSpPr txBox="1"/>
          <p:nvPr/>
        </p:nvSpPr>
        <p:spPr>
          <a:xfrm>
            <a:off x="449328" y="554320"/>
            <a:ext cx="8144017" cy="7847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NZ" sz="4500" b="1" dirty="0">
                <a:solidFill>
                  <a:srgbClr val="438897"/>
                </a:solidFill>
                <a:latin typeface="Calibri"/>
                <a:cs typeface="Calibri"/>
              </a:rPr>
              <a:t>Power estimates</a:t>
            </a:r>
          </a:p>
        </p:txBody>
      </p:sp>
      <p:pic>
        <p:nvPicPr>
          <p:cNvPr id="136" name="Google Shape;136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33" y="6343364"/>
            <a:ext cx="12190489" cy="5120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4" descr="Ag Research Logo Landscape reversed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200091" y="6425918"/>
            <a:ext cx="2016584" cy="362635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4"/>
          <p:cNvSpPr txBox="1"/>
          <p:nvPr/>
        </p:nvSpPr>
        <p:spPr>
          <a:xfrm>
            <a:off x="327652" y="2256551"/>
            <a:ext cx="5141495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NZ" sz="2000" dirty="0"/>
              <a:t>A linear trend for the reduction is added to the data. Points are interpolated along this line  for frequency of sampling.</a:t>
            </a:r>
          </a:p>
          <a:p>
            <a:r>
              <a:rPr lang="en-NZ" sz="2000" dirty="0"/>
              <a:t>A 30% change over 5 years with monthly monitoring (60 sampling occasions) is shown for example.</a:t>
            </a:r>
          </a:p>
        </p:txBody>
      </p:sp>
      <p:sp>
        <p:nvSpPr>
          <p:cNvPr id="140" name="Google Shape;140;p4"/>
          <p:cNvSpPr/>
          <p:nvPr/>
        </p:nvSpPr>
        <p:spPr>
          <a:xfrm>
            <a:off x="127841" y="6414598"/>
            <a:ext cx="1813317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@OurLandandWater</a:t>
            </a:r>
            <a:endParaRPr sz="15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 descr="AgResearch Green_hires.png">
            <a:extLst>
              <a:ext uri="{FF2B5EF4-FFF2-40B4-BE49-F238E27FC236}">
                <a16:creationId xmlns:a16="http://schemas.microsoft.com/office/drawing/2014/main" id="{BBD568F2-A60F-3F13-B088-2E766DC1367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841" y="5774300"/>
            <a:ext cx="2045884" cy="52263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83AFCE5-4A7C-C603-65C0-8A1625DBC2C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69147" y="1742820"/>
            <a:ext cx="6276348" cy="403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9021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4"/>
          <p:cNvSpPr txBox="1"/>
          <p:nvPr/>
        </p:nvSpPr>
        <p:spPr>
          <a:xfrm>
            <a:off x="449328" y="554320"/>
            <a:ext cx="8144017" cy="7847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NZ" sz="4500" b="1" dirty="0">
                <a:solidFill>
                  <a:srgbClr val="438897"/>
                </a:solidFill>
                <a:latin typeface="Calibri"/>
                <a:cs typeface="Calibri"/>
              </a:rPr>
              <a:t>Power estimation</a:t>
            </a:r>
          </a:p>
        </p:txBody>
      </p:sp>
      <p:pic>
        <p:nvPicPr>
          <p:cNvPr id="136" name="Google Shape;136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33" y="6343364"/>
            <a:ext cx="12190489" cy="5120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4" descr="Ag Research Logo Landscape reversed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200091" y="6425918"/>
            <a:ext cx="2016584" cy="362635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4"/>
          <p:cNvSpPr txBox="1"/>
          <p:nvPr/>
        </p:nvSpPr>
        <p:spPr>
          <a:xfrm>
            <a:off x="446505" y="1821433"/>
            <a:ext cx="5141495" cy="2862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NZ" sz="2000" dirty="0"/>
              <a:t>“Noise is added to the “Future” data to reflect the variability in the original series.</a:t>
            </a:r>
          </a:p>
          <a:p>
            <a:endParaRPr lang="en-NZ" sz="2000" dirty="0"/>
          </a:p>
          <a:p>
            <a:r>
              <a:rPr lang="en-NZ" sz="2000" dirty="0"/>
              <a:t>A linear model is fitted to the noisy future data and the slope of the line is tested. This is repeated many (1000) times and the proportion significant is found.</a:t>
            </a:r>
          </a:p>
          <a:p>
            <a:endParaRPr lang="en-NZ" sz="2000" dirty="0"/>
          </a:p>
          <a:p>
            <a:r>
              <a:rPr lang="en-NZ" sz="2000" dirty="0"/>
              <a:t>This is our estimate of power.</a:t>
            </a:r>
          </a:p>
        </p:txBody>
      </p:sp>
      <p:sp>
        <p:nvSpPr>
          <p:cNvPr id="140" name="Google Shape;140;p4"/>
          <p:cNvSpPr/>
          <p:nvPr/>
        </p:nvSpPr>
        <p:spPr>
          <a:xfrm>
            <a:off x="127841" y="6414598"/>
            <a:ext cx="1813317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@OurLandandWater</a:t>
            </a:r>
            <a:endParaRPr sz="15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 descr="AgResearch Green_hires.png">
            <a:extLst>
              <a:ext uri="{FF2B5EF4-FFF2-40B4-BE49-F238E27FC236}">
                <a16:creationId xmlns:a16="http://schemas.microsoft.com/office/drawing/2014/main" id="{BBD568F2-A60F-3F13-B088-2E766DC1367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841" y="5774300"/>
            <a:ext cx="2045884" cy="52263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34E884A-5B96-7E66-B57B-663FF42ACE0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96553" y="2018004"/>
            <a:ext cx="6248942" cy="4017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1773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"/>
          <p:cNvSpPr txBox="1"/>
          <p:nvPr/>
        </p:nvSpPr>
        <p:spPr>
          <a:xfrm>
            <a:off x="449328" y="554320"/>
            <a:ext cx="8144017" cy="7847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NZ" sz="4500" b="1" dirty="0">
                <a:solidFill>
                  <a:srgbClr val="438897"/>
                </a:solidFill>
                <a:latin typeface="Calibri"/>
                <a:cs typeface="Calibri"/>
              </a:rPr>
              <a:t>Unsampled sites</a:t>
            </a:r>
          </a:p>
        </p:txBody>
      </p:sp>
      <p:pic>
        <p:nvPicPr>
          <p:cNvPr id="126" name="Google Shape;126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33" y="6343364"/>
            <a:ext cx="12190489" cy="5120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3" descr="Ag Research Logo Landscape reversed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200091" y="6425918"/>
            <a:ext cx="2016584" cy="362635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3"/>
          <p:cNvSpPr txBox="1"/>
          <p:nvPr/>
        </p:nvSpPr>
        <p:spPr>
          <a:xfrm>
            <a:off x="446505" y="1821433"/>
            <a:ext cx="10163986" cy="2246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NZ" sz="2000" dirty="0"/>
              <a:t>For the sampled sites we can used direct estimates from the data for each site.</a:t>
            </a:r>
          </a:p>
          <a:p>
            <a:r>
              <a:rPr lang="en-NZ" sz="2000" dirty="0"/>
              <a:t>We can also use the estimated values from </a:t>
            </a:r>
            <a:r>
              <a:rPr lang="en-NZ" sz="2000"/>
              <a:t>the auxiliary data.</a:t>
            </a:r>
            <a:endParaRPr lang="en-NZ" sz="2000" dirty="0"/>
          </a:p>
          <a:p>
            <a:endParaRPr lang="en-NZ" sz="2000" dirty="0"/>
          </a:p>
          <a:p>
            <a:r>
              <a:rPr lang="en-NZ" sz="2000" dirty="0"/>
              <a:t>For the unsampled sites the same process is carried out for the future data.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NZ" sz="2000" dirty="0"/>
              <a:t>The predicted level and standard deviation of the distribution of the data around the line are modelled using the auxiliary data.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NZ" sz="2000" dirty="0"/>
              <a:t>The significance of the slope of the linear trend with noise is found.</a:t>
            </a:r>
          </a:p>
        </p:txBody>
      </p:sp>
      <p:sp>
        <p:nvSpPr>
          <p:cNvPr id="130" name="Google Shape;130;p3"/>
          <p:cNvSpPr/>
          <p:nvPr/>
        </p:nvSpPr>
        <p:spPr>
          <a:xfrm>
            <a:off x="127841" y="6414598"/>
            <a:ext cx="1813317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@OurLandandWater</a:t>
            </a:r>
            <a:endParaRPr sz="15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 descr="AgResearch Green_hires.png">
            <a:extLst>
              <a:ext uri="{FF2B5EF4-FFF2-40B4-BE49-F238E27FC236}">
                <a16:creationId xmlns:a16="http://schemas.microsoft.com/office/drawing/2014/main" id="{50BC488D-32B9-BD8D-C40C-7DDADB9AC95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841" y="5774300"/>
            <a:ext cx="2045884" cy="522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373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"/>
          <p:cNvSpPr txBox="1"/>
          <p:nvPr/>
        </p:nvSpPr>
        <p:spPr>
          <a:xfrm>
            <a:off x="449328" y="554320"/>
            <a:ext cx="8144017" cy="7847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NZ" sz="4500" b="1" dirty="0">
                <a:solidFill>
                  <a:srgbClr val="438897"/>
                </a:solidFill>
                <a:latin typeface="Calibri"/>
                <a:cs typeface="Calibri"/>
              </a:rPr>
              <a:t>The web application</a:t>
            </a:r>
          </a:p>
        </p:txBody>
      </p:sp>
      <p:pic>
        <p:nvPicPr>
          <p:cNvPr id="126" name="Google Shape;126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33" y="6343364"/>
            <a:ext cx="12190489" cy="5120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3" descr="Ag Research Logo Landscape reversed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200091" y="6425918"/>
            <a:ext cx="2016584" cy="362635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3"/>
          <p:cNvSpPr txBox="1"/>
          <p:nvPr/>
        </p:nvSpPr>
        <p:spPr>
          <a:xfrm>
            <a:off x="446505" y="1821433"/>
            <a:ext cx="4648009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NZ" sz="1800" u="sng">
                <a:solidFill>
                  <a:srgbClr val="0000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5"/>
              </a:rPr>
              <a:t>https://www.monitoringfreshwater.co.nz</a:t>
            </a:r>
            <a:endParaRPr lang="en-NZ" sz="2000" dirty="0"/>
          </a:p>
        </p:txBody>
      </p:sp>
      <p:sp>
        <p:nvSpPr>
          <p:cNvPr id="130" name="Google Shape;130;p3"/>
          <p:cNvSpPr/>
          <p:nvPr/>
        </p:nvSpPr>
        <p:spPr>
          <a:xfrm>
            <a:off x="127841" y="6414598"/>
            <a:ext cx="1813317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@OurLandandWater</a:t>
            </a:r>
            <a:endParaRPr sz="15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 descr="AgResearch Green_hires.png">
            <a:extLst>
              <a:ext uri="{FF2B5EF4-FFF2-40B4-BE49-F238E27FC236}">
                <a16:creationId xmlns:a16="http://schemas.microsoft.com/office/drawing/2014/main" id="{50BC488D-32B9-BD8D-C40C-7DDADB9AC95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841" y="5774300"/>
            <a:ext cx="2045884" cy="522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37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"/>
          <p:cNvSpPr txBox="1"/>
          <p:nvPr/>
        </p:nvSpPr>
        <p:spPr>
          <a:xfrm>
            <a:off x="449328" y="554320"/>
            <a:ext cx="8144017" cy="784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 b="1" dirty="0">
                <a:solidFill>
                  <a:srgbClr val="438897"/>
                </a:solidFill>
                <a:latin typeface="Calibri"/>
                <a:ea typeface="Calibri"/>
                <a:cs typeface="Calibri"/>
                <a:sym typeface="Calibri"/>
              </a:rPr>
              <a:t>L</a:t>
            </a:r>
            <a:r>
              <a:rPr lang="en-US" sz="4500" b="1" i="0" u="none" strike="noStrike" cap="none" dirty="0">
                <a:solidFill>
                  <a:srgbClr val="438897"/>
                </a:solidFill>
                <a:latin typeface="Calibri"/>
                <a:ea typeface="Calibri"/>
                <a:cs typeface="Calibri"/>
                <a:sym typeface="Calibri"/>
              </a:rPr>
              <a:t>akes and groundwater</a:t>
            </a:r>
            <a:endParaRPr sz="4500" b="1" dirty="0">
              <a:solidFill>
                <a:srgbClr val="43889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6" name="Google Shape;126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33" y="6343364"/>
            <a:ext cx="12190489" cy="5120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3" descr="Ag Research Logo Landscape reversed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200091" y="6425918"/>
            <a:ext cx="2016584" cy="362635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3"/>
          <p:cNvSpPr txBox="1"/>
          <p:nvPr/>
        </p:nvSpPr>
        <p:spPr>
          <a:xfrm>
            <a:off x="446504" y="1821433"/>
            <a:ext cx="9404861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NZ" sz="2000" dirty="0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rPr>
              <a:t>Similar, but not identical, exercises are being carried out for lakes and groundwater.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NZ" sz="2000" dirty="0">
                <a:solidFill>
                  <a:srgbClr val="3A3838"/>
                </a:solidFill>
                <a:latin typeface="Calibri"/>
                <a:cs typeface="Calibri"/>
                <a:sym typeface="Calibri"/>
              </a:rPr>
              <a:t>The principal is the same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NZ" sz="2000" dirty="0">
                <a:solidFill>
                  <a:srgbClr val="3A3838"/>
                </a:solidFill>
                <a:latin typeface="Calibri"/>
                <a:cs typeface="Calibri"/>
                <a:sym typeface="Calibri"/>
              </a:rPr>
              <a:t>The detailed modelling varies with different data availability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NZ" sz="2000" dirty="0">
                <a:solidFill>
                  <a:srgbClr val="3A3838"/>
                </a:solidFill>
                <a:latin typeface="Calibri"/>
                <a:cs typeface="Calibri"/>
                <a:sym typeface="Calibri"/>
              </a:rPr>
              <a:t>Lakes and groundwater have different physical processes that need to be considered</a:t>
            </a:r>
            <a:endParaRPr dirty="0"/>
          </a:p>
        </p:txBody>
      </p:sp>
      <p:sp>
        <p:nvSpPr>
          <p:cNvPr id="130" name="Google Shape;130;p3"/>
          <p:cNvSpPr/>
          <p:nvPr/>
        </p:nvSpPr>
        <p:spPr>
          <a:xfrm>
            <a:off x="127841" y="6414598"/>
            <a:ext cx="1813317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@OurLandandWater</a:t>
            </a:r>
            <a:endParaRPr sz="15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 descr="AgResearch Green_hires.png">
            <a:extLst>
              <a:ext uri="{FF2B5EF4-FFF2-40B4-BE49-F238E27FC236}">
                <a16:creationId xmlns:a16="http://schemas.microsoft.com/office/drawing/2014/main" id="{50BC488D-32B9-BD8D-C40C-7DDADB9AC95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841" y="5774300"/>
            <a:ext cx="2045884" cy="522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7036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"/>
          <p:cNvSpPr txBox="1"/>
          <p:nvPr/>
        </p:nvSpPr>
        <p:spPr>
          <a:xfrm>
            <a:off x="449328" y="554320"/>
            <a:ext cx="8144017" cy="784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00" b="1" dirty="0">
                <a:solidFill>
                  <a:srgbClr val="438897"/>
                </a:solidFill>
                <a:latin typeface="Calibri"/>
                <a:ea typeface="Calibri"/>
                <a:cs typeface="Calibri"/>
                <a:sym typeface="Calibri"/>
              </a:rPr>
              <a:t>Questions ??</a:t>
            </a:r>
            <a:endParaRPr sz="4500" b="1" dirty="0">
              <a:solidFill>
                <a:srgbClr val="43889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6" name="Google Shape;126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33" y="6343364"/>
            <a:ext cx="12190489" cy="5120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3" descr="Ag Research Logo Landscape reversed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200091" y="6425918"/>
            <a:ext cx="2016584" cy="362635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3"/>
          <p:cNvSpPr txBox="1"/>
          <p:nvPr/>
        </p:nvSpPr>
        <p:spPr>
          <a:xfrm>
            <a:off x="446505" y="1821433"/>
            <a:ext cx="6998091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NZ" sz="2000" dirty="0">
                <a:solidFill>
                  <a:srgbClr val="3A3838"/>
                </a:solidFill>
                <a:latin typeface="Calibri"/>
                <a:ea typeface="Calibri"/>
                <a:cs typeface="Calibri"/>
                <a:sym typeface="Calibri"/>
              </a:rPr>
              <a:t>Thank you </a:t>
            </a:r>
            <a:endParaRPr dirty="0"/>
          </a:p>
        </p:txBody>
      </p:sp>
      <p:sp>
        <p:nvSpPr>
          <p:cNvPr id="130" name="Google Shape;130;p3"/>
          <p:cNvSpPr/>
          <p:nvPr/>
        </p:nvSpPr>
        <p:spPr>
          <a:xfrm>
            <a:off x="127841" y="6414598"/>
            <a:ext cx="1813317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@OurLandandWater</a:t>
            </a:r>
            <a:endParaRPr sz="15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 descr="AgResearch Green_hires.png">
            <a:extLst>
              <a:ext uri="{FF2B5EF4-FFF2-40B4-BE49-F238E27FC236}">
                <a16:creationId xmlns:a16="http://schemas.microsoft.com/office/drawing/2014/main" id="{50BC488D-32B9-BD8D-C40C-7DDADB9AC95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841" y="5774300"/>
            <a:ext cx="2045884" cy="52263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0D6A079-888D-A9CF-6E1F-235B741E9B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57821" y="793977"/>
            <a:ext cx="6757307" cy="5067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5370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"/>
          <p:cNvSpPr txBox="1"/>
          <p:nvPr/>
        </p:nvSpPr>
        <p:spPr>
          <a:xfrm>
            <a:off x="1034499" y="561068"/>
            <a:ext cx="8144017" cy="843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NZ" sz="4500" b="1" dirty="0">
                <a:solidFill>
                  <a:srgbClr val="438897"/>
                </a:solidFill>
                <a:latin typeface="Calibri"/>
                <a:cs typeface="Calibri"/>
              </a:rPr>
              <a:t>The Problem:</a:t>
            </a:r>
          </a:p>
        </p:txBody>
      </p:sp>
      <p:pic>
        <p:nvPicPr>
          <p:cNvPr id="126" name="Google Shape;126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33" y="6343364"/>
            <a:ext cx="12190489" cy="5120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3" descr="Ag Research Logo Landscape reversed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200091" y="6425918"/>
            <a:ext cx="2016584" cy="362635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3"/>
          <p:cNvSpPr txBox="1"/>
          <p:nvPr/>
        </p:nvSpPr>
        <p:spPr>
          <a:xfrm>
            <a:off x="379734" y="1432112"/>
            <a:ext cx="11432531" cy="3576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NZ" sz="2000" b="0" i="0" u="none" strike="noStrike" kern="1200" cap="none" spc="0" normalizeH="0" baseline="0" noProof="0" dirty="0">
                <a:ln>
                  <a:noFill/>
                </a:ln>
                <a:solidFill>
                  <a:srgbClr val="40596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There is concern over the environmental state of the waterways in NZ.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NZ" sz="2000" dirty="0">
                <a:solidFill>
                  <a:srgbClr val="4059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Mitigation measures are being mandated by Regional Councils to improve the water quality.</a:t>
            </a:r>
            <a:endParaRPr kumimoji="0" lang="en-NZ" sz="2000" b="0" i="0" u="none" strike="noStrike" kern="1200" cap="none" spc="0" normalizeH="0" baseline="0" noProof="0" dirty="0">
              <a:ln>
                <a:noFill/>
              </a:ln>
              <a:solidFill>
                <a:srgbClr val="40596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NZ" sz="2000" b="0" i="0" u="none" strike="noStrike" kern="1200" cap="none" spc="0" normalizeH="0" baseline="0" noProof="0" dirty="0">
                <a:ln>
                  <a:noFill/>
                </a:ln>
                <a:solidFill>
                  <a:srgbClr val="40596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Can we estimate the power to predict a given change in contaminant concentration after a mitigation regime has been introduced?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NZ" sz="2000" b="0" i="0" u="none" strike="noStrike" kern="1200" cap="none" spc="0" normalizeH="0" baseline="0" noProof="0" dirty="0">
                <a:ln>
                  <a:noFill/>
                </a:ln>
                <a:solidFill>
                  <a:srgbClr val="40596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5"/>
              </a:rPr>
              <a:t>https://environment.govt.nz/what-government-is-doing/areas-of-work/freshwater/work-programme/</a:t>
            </a:r>
            <a:endParaRPr kumimoji="0" lang="en-NZ" sz="2000" b="0" i="0" u="none" strike="noStrike" kern="1200" cap="none" spc="0" normalizeH="0" baseline="0" noProof="0" dirty="0">
              <a:ln>
                <a:noFill/>
              </a:ln>
              <a:solidFill>
                <a:srgbClr val="40596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NZ" sz="2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“Start making immediate improvements so water quality improves within five years”.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NZ" sz="2000" b="0" i="0" u="none" strike="noStrike" kern="1200" cap="none" spc="0" normalizeH="0" baseline="0" noProof="0" dirty="0">
                <a:ln>
                  <a:noFill/>
                </a:ln>
                <a:solidFill>
                  <a:srgbClr val="40596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Few stretches of river are routinely monitored so how much sampling </a:t>
            </a:r>
            <a:r>
              <a:rPr lang="en-NZ" sz="2000" dirty="0">
                <a:solidFill>
                  <a:srgbClr val="4059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we need to carry out to be able to measure change?</a:t>
            </a:r>
            <a:endParaRPr kumimoji="0" lang="en-NZ" sz="2000" b="0" i="0" u="none" strike="noStrike" kern="1200" cap="none" spc="0" normalizeH="0" baseline="0" noProof="0" dirty="0">
              <a:ln>
                <a:noFill/>
              </a:ln>
              <a:solidFill>
                <a:srgbClr val="40596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0" name="Google Shape;130;p3"/>
          <p:cNvSpPr/>
          <p:nvPr/>
        </p:nvSpPr>
        <p:spPr>
          <a:xfrm>
            <a:off x="127841" y="6414598"/>
            <a:ext cx="1813317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@OurLandandWater</a:t>
            </a:r>
            <a:endParaRPr sz="15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 descr="AgResearch Green_hires.png">
            <a:extLst>
              <a:ext uri="{FF2B5EF4-FFF2-40B4-BE49-F238E27FC236}">
                <a16:creationId xmlns:a16="http://schemas.microsoft.com/office/drawing/2014/main" id="{50BC488D-32B9-BD8D-C40C-7DDADB9AC95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841" y="5774300"/>
            <a:ext cx="2045884" cy="52263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"/>
          <p:cNvSpPr txBox="1"/>
          <p:nvPr/>
        </p:nvSpPr>
        <p:spPr>
          <a:xfrm>
            <a:off x="1034499" y="561068"/>
            <a:ext cx="8144017" cy="843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NZ" sz="4500" b="1" dirty="0">
                <a:solidFill>
                  <a:srgbClr val="438897"/>
                </a:solidFill>
                <a:latin typeface="Calibri"/>
                <a:cs typeface="Calibri"/>
              </a:rPr>
              <a:t>The Problem:</a:t>
            </a:r>
          </a:p>
        </p:txBody>
      </p:sp>
      <p:pic>
        <p:nvPicPr>
          <p:cNvPr id="126" name="Google Shape;126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33" y="6343364"/>
            <a:ext cx="12190489" cy="5120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3" descr="Ag Research Logo Landscape reversed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200091" y="6425918"/>
            <a:ext cx="2016584" cy="362635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3"/>
          <p:cNvSpPr txBox="1"/>
          <p:nvPr/>
        </p:nvSpPr>
        <p:spPr>
          <a:xfrm>
            <a:off x="360750" y="1538711"/>
            <a:ext cx="4635793" cy="2693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NZ" sz="2000" b="0" i="0" u="none" strike="noStrike" kern="1200" cap="none" spc="0" normalizeH="0" baseline="0" noProof="0" dirty="0">
                <a:ln>
                  <a:noFill/>
                </a:ln>
                <a:solidFill>
                  <a:srgbClr val="40596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There are almost 600,000 river “reaches” in New Zealand</a:t>
            </a:r>
          </a:p>
          <a:p>
            <a:pPr marL="685800" lvl="1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NZ" sz="2000" dirty="0">
                <a:solidFill>
                  <a:srgbClr val="4059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reach is a stretch of river between two points where tributaries enter, they could be metres or kilometres long. </a:t>
            </a:r>
            <a:endParaRPr kumimoji="0" lang="en-NZ" sz="2000" b="0" i="0" u="none" strike="noStrike" kern="1200" cap="none" spc="0" normalizeH="0" baseline="0" noProof="0" dirty="0">
              <a:ln>
                <a:noFill/>
              </a:ln>
              <a:solidFill>
                <a:srgbClr val="40596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NZ" sz="2000" dirty="0">
                <a:solidFill>
                  <a:srgbClr val="4059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Around 130,000 of these are stream order 3 or higher.</a:t>
            </a:r>
            <a:endParaRPr kumimoji="0" lang="en-NZ" sz="2000" b="0" i="0" u="none" strike="noStrike" kern="1200" cap="none" spc="0" normalizeH="0" baseline="0" noProof="0" dirty="0">
              <a:ln>
                <a:noFill/>
              </a:ln>
              <a:solidFill>
                <a:srgbClr val="40596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0" name="Google Shape;130;p3"/>
          <p:cNvSpPr/>
          <p:nvPr/>
        </p:nvSpPr>
        <p:spPr>
          <a:xfrm>
            <a:off x="127841" y="6414598"/>
            <a:ext cx="1813317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@OurLandandWater</a:t>
            </a:r>
            <a:endParaRPr sz="15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 descr="AgResearch Green_hires.png">
            <a:extLst>
              <a:ext uri="{FF2B5EF4-FFF2-40B4-BE49-F238E27FC236}">
                <a16:creationId xmlns:a16="http://schemas.microsoft.com/office/drawing/2014/main" id="{50BC488D-32B9-BD8D-C40C-7DDADB9AC95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841" y="5774300"/>
            <a:ext cx="2045884" cy="5226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4BB7C46-8EBC-FE71-77F7-696A2260001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713" t="13147" r="52354" b="54419"/>
          <a:stretch/>
        </p:blipFill>
        <p:spPr>
          <a:xfrm>
            <a:off x="5061640" y="1404848"/>
            <a:ext cx="6886251" cy="295135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4C01295-D2A9-653E-8757-CF5E6656C2A5}"/>
              </a:ext>
            </a:extLst>
          </p:cNvPr>
          <p:cNvSpPr txBox="1"/>
          <p:nvPr/>
        </p:nvSpPr>
        <p:spPr>
          <a:xfrm>
            <a:off x="5061640" y="4438759"/>
            <a:ext cx="66832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Z" dirty="0"/>
              <a:t>https://data-niwa.opendata.arcgis.com/search?tags=freshwater</a:t>
            </a:r>
          </a:p>
        </p:txBody>
      </p:sp>
    </p:spTree>
    <p:extLst>
      <p:ext uri="{BB962C8B-B14F-4D97-AF65-F5344CB8AC3E}">
        <p14:creationId xmlns:p14="http://schemas.microsoft.com/office/powerpoint/2010/main" val="11984532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"/>
          <p:cNvSpPr txBox="1"/>
          <p:nvPr/>
        </p:nvSpPr>
        <p:spPr>
          <a:xfrm>
            <a:off x="646350" y="561068"/>
            <a:ext cx="8144017" cy="7847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NZ" sz="4500" b="1" dirty="0">
                <a:solidFill>
                  <a:srgbClr val="438897"/>
                </a:solidFill>
                <a:latin typeface="Calibri"/>
                <a:cs typeface="Calibri"/>
              </a:rPr>
              <a:t>Data Sources - LAWA Data</a:t>
            </a:r>
          </a:p>
        </p:txBody>
      </p:sp>
      <p:pic>
        <p:nvPicPr>
          <p:cNvPr id="126" name="Google Shape;126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33" y="6343364"/>
            <a:ext cx="12190489" cy="5120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3" descr="Ag Research Logo Landscape reversed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200091" y="6425918"/>
            <a:ext cx="2016584" cy="362635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3"/>
          <p:cNvSpPr txBox="1"/>
          <p:nvPr/>
        </p:nvSpPr>
        <p:spPr>
          <a:xfrm>
            <a:off x="586999" y="1428412"/>
            <a:ext cx="11018001" cy="31700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000" dirty="0"/>
              <a:t>The Land, Air, Water Aotearoa (LAWA) has a database of water quality measures for around 1500 sites in New Zealand.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000" dirty="0"/>
              <a:t>Of these we have used ~ 750 sites for 8 indicators :- Black Disc, DRP, E coli, NH</a:t>
            </a:r>
            <a:r>
              <a:rPr lang="en-NZ" sz="2000" baseline="-25000" dirty="0"/>
              <a:t>4</a:t>
            </a:r>
            <a:r>
              <a:rPr lang="en-NZ" sz="2000" dirty="0"/>
              <a:t>, NO</a:t>
            </a:r>
            <a:r>
              <a:rPr lang="en-NZ" sz="2000" baseline="-25000" dirty="0"/>
              <a:t>3</a:t>
            </a:r>
            <a:r>
              <a:rPr lang="en-NZ" sz="2000" dirty="0"/>
              <a:t>, Total P, Total N and Turbidity.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000" dirty="0"/>
              <a:t>These have up to a 30 year time span although some have not been collected regularly throughout that time.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000" dirty="0"/>
              <a:t>Flow is a useful predictor of most quality measures BUT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NZ" sz="2000" dirty="0"/>
              <a:t>Few sites (~330) have reliable flow and concentration data at the same time to enable flow to be included in the models.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NZ" sz="2000" dirty="0"/>
              <a:t>Flow would also need to be predicted for the unsampled sites which would need to be predicted.</a:t>
            </a:r>
          </a:p>
        </p:txBody>
      </p:sp>
      <p:sp>
        <p:nvSpPr>
          <p:cNvPr id="130" name="Google Shape;130;p3"/>
          <p:cNvSpPr/>
          <p:nvPr/>
        </p:nvSpPr>
        <p:spPr>
          <a:xfrm>
            <a:off x="127841" y="6414598"/>
            <a:ext cx="1813317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@OurLandandWater</a:t>
            </a:r>
            <a:endParaRPr sz="15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 descr="AgResearch Green_hires.png">
            <a:extLst>
              <a:ext uri="{FF2B5EF4-FFF2-40B4-BE49-F238E27FC236}">
                <a16:creationId xmlns:a16="http://schemas.microsoft.com/office/drawing/2014/main" id="{50BC488D-32B9-BD8D-C40C-7DDADB9AC95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841" y="5774300"/>
            <a:ext cx="2045884" cy="522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3242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"/>
          <p:cNvSpPr txBox="1"/>
          <p:nvPr/>
        </p:nvSpPr>
        <p:spPr>
          <a:xfrm>
            <a:off x="621857" y="561068"/>
            <a:ext cx="8144017" cy="1477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fr-FR" sz="4500" b="1" dirty="0">
                <a:solidFill>
                  <a:srgbClr val="438897"/>
                </a:solidFill>
                <a:latin typeface="Calibri"/>
                <a:cs typeface="Calibri"/>
              </a:rPr>
              <a:t>River </a:t>
            </a:r>
            <a:r>
              <a:rPr lang="fr-FR" sz="4500" b="1" dirty="0" err="1">
                <a:solidFill>
                  <a:srgbClr val="438897"/>
                </a:solidFill>
                <a:latin typeface="Calibri"/>
                <a:cs typeface="Calibri"/>
              </a:rPr>
              <a:t>Environment</a:t>
            </a:r>
            <a:r>
              <a:rPr lang="fr-FR" sz="4500" b="1" dirty="0">
                <a:solidFill>
                  <a:srgbClr val="438897"/>
                </a:solidFill>
                <a:latin typeface="Calibri"/>
                <a:cs typeface="Calibri"/>
              </a:rPr>
              <a:t> Classification New Zealand (2010) - </a:t>
            </a:r>
            <a:r>
              <a:rPr lang="en-NZ" sz="4500" b="1" dirty="0">
                <a:solidFill>
                  <a:srgbClr val="438897"/>
                </a:solidFill>
                <a:latin typeface="Calibri"/>
                <a:cs typeface="Calibri"/>
              </a:rPr>
              <a:t>REC Data</a:t>
            </a:r>
          </a:p>
        </p:txBody>
      </p:sp>
      <p:pic>
        <p:nvPicPr>
          <p:cNvPr id="126" name="Google Shape;126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33" y="6343364"/>
            <a:ext cx="12190489" cy="5120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3" descr="Ag Research Logo Landscape reversed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200091" y="6425918"/>
            <a:ext cx="2016584" cy="362635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3"/>
          <p:cNvSpPr txBox="1"/>
          <p:nvPr/>
        </p:nvSpPr>
        <p:spPr>
          <a:xfrm>
            <a:off x="552142" y="2151747"/>
            <a:ext cx="11018001" cy="2554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000" dirty="0"/>
              <a:t>In addition a River Environment Classification database is available from the National Institute of Water and Atmospheric Research (NIWA). This includes many variables measured both local to the site and upstream.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NZ" sz="2000" dirty="0"/>
              <a:t>These data are available both for the monitored sites and all other reaches on the New Zealand river system.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NZ" sz="2000" dirty="0"/>
              <a:t>The entire river system includes a little less than 600,000 sites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NZ" sz="2000" dirty="0"/>
              <a:t>We have restricted our analysis to sites River Order 3 and larger and outside National Parks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NZ" sz="2000" dirty="0"/>
              <a:t>~ 130,000 sites</a:t>
            </a:r>
            <a:endParaRPr sz="2000" dirty="0"/>
          </a:p>
        </p:txBody>
      </p:sp>
      <p:sp>
        <p:nvSpPr>
          <p:cNvPr id="130" name="Google Shape;130;p3"/>
          <p:cNvSpPr/>
          <p:nvPr/>
        </p:nvSpPr>
        <p:spPr>
          <a:xfrm>
            <a:off x="127841" y="6414598"/>
            <a:ext cx="1813317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@OurLandandWater</a:t>
            </a:r>
            <a:endParaRPr sz="15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 descr="AgResearch Green_hires.png">
            <a:extLst>
              <a:ext uri="{FF2B5EF4-FFF2-40B4-BE49-F238E27FC236}">
                <a16:creationId xmlns:a16="http://schemas.microsoft.com/office/drawing/2014/main" id="{50BC488D-32B9-BD8D-C40C-7DDADB9AC95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841" y="5774300"/>
            <a:ext cx="2045884" cy="522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8840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9CBDF49-AD30-7CFB-D722-BD7F68D7324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NZ" sz="3200" b="1" dirty="0">
                <a:solidFill>
                  <a:srgbClr val="438897"/>
                </a:solidFill>
                <a:latin typeface="Calibri"/>
                <a:cs typeface="Calibri"/>
              </a:rPr>
              <a:t>The </a:t>
            </a:r>
            <a:r>
              <a:rPr lang="en-NZ" dirty="0">
                <a:solidFill>
                  <a:srgbClr val="438897"/>
                </a:solidFill>
                <a:latin typeface="Calibri"/>
                <a:cs typeface="Calibri"/>
              </a:rPr>
              <a:t>p</a:t>
            </a:r>
            <a:r>
              <a:rPr lang="en-NZ" sz="3200" b="1" dirty="0">
                <a:solidFill>
                  <a:srgbClr val="438897"/>
                </a:solidFill>
                <a:latin typeface="Calibri"/>
                <a:cs typeface="Calibri"/>
              </a:rPr>
              <a:t>rocess</a:t>
            </a:r>
            <a:endParaRPr lang="en-NZ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2D761BC-4B23-9BE7-5683-A4C48280487E}"/>
              </a:ext>
            </a:extLst>
          </p:cNvPr>
          <p:cNvSpPr/>
          <p:nvPr/>
        </p:nvSpPr>
        <p:spPr>
          <a:xfrm>
            <a:off x="857249" y="3641271"/>
            <a:ext cx="1918607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>
                <a:solidFill>
                  <a:sysClr val="windowText" lastClr="000000"/>
                </a:solidFill>
              </a:rPr>
              <a:t>Linear Model</a:t>
            </a:r>
            <a:endParaRPr lang="en-NZ" dirty="0">
              <a:solidFill>
                <a:sysClr val="windowText" lastClr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05E5A79-A537-67F5-9BE4-5367715C1A76}"/>
              </a:ext>
            </a:extLst>
          </p:cNvPr>
          <p:cNvSpPr/>
          <p:nvPr/>
        </p:nvSpPr>
        <p:spPr>
          <a:xfrm>
            <a:off x="857249" y="4908928"/>
            <a:ext cx="1918607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dirty="0">
                <a:solidFill>
                  <a:sysClr val="windowText" lastClr="000000"/>
                </a:solidFill>
              </a:rPr>
              <a:t>GAM Model</a:t>
            </a:r>
          </a:p>
        </p:txBody>
      </p:sp>
      <p:cxnSp>
        <p:nvCxnSpPr>
          <p:cNvPr id="8" name="Connector: Elbow 7">
            <a:extLst>
              <a:ext uri="{FF2B5EF4-FFF2-40B4-BE49-F238E27FC236}">
                <a16:creationId xmlns:a16="http://schemas.microsoft.com/office/drawing/2014/main" id="{598220BB-AC75-9CAD-7C12-6470953C2C3A}"/>
              </a:ext>
            </a:extLst>
          </p:cNvPr>
          <p:cNvCxnSpPr>
            <a:cxnSpLocks/>
          </p:cNvCxnSpPr>
          <p:nvPr/>
        </p:nvCxnSpPr>
        <p:spPr>
          <a:xfrm>
            <a:off x="2775856" y="4016829"/>
            <a:ext cx="1216480" cy="637824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or: Elbow 13">
            <a:extLst>
              <a:ext uri="{FF2B5EF4-FFF2-40B4-BE49-F238E27FC236}">
                <a16:creationId xmlns:a16="http://schemas.microsoft.com/office/drawing/2014/main" id="{828568C9-D7D8-EBBF-A86B-D1C2095A145A}"/>
              </a:ext>
            </a:extLst>
          </p:cNvPr>
          <p:cNvCxnSpPr>
            <a:cxnSpLocks/>
          </p:cNvCxnSpPr>
          <p:nvPr/>
        </p:nvCxnSpPr>
        <p:spPr>
          <a:xfrm flipV="1">
            <a:off x="2775856" y="4732299"/>
            <a:ext cx="1216480" cy="633829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3BAE3073-FDC0-7381-827B-0770E60B585F}"/>
              </a:ext>
            </a:extLst>
          </p:cNvPr>
          <p:cNvSpPr/>
          <p:nvPr/>
        </p:nvSpPr>
        <p:spPr>
          <a:xfrm>
            <a:off x="3992337" y="4131128"/>
            <a:ext cx="1065439" cy="123499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Estimate residual standard deviation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4FDC99F-8D38-9B9C-577A-A94C4D640B26}"/>
              </a:ext>
            </a:extLst>
          </p:cNvPr>
          <p:cNvSpPr/>
          <p:nvPr/>
        </p:nvSpPr>
        <p:spPr>
          <a:xfrm>
            <a:off x="5335361" y="4275099"/>
            <a:ext cx="1918607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dirty="0">
                <a:solidFill>
                  <a:sysClr val="windowText" lastClr="000000"/>
                </a:solidFill>
              </a:rPr>
              <a:t>Random Forest to model standard deviations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E78C0328-96C4-2972-A474-F7FF326391BC}"/>
              </a:ext>
            </a:extLst>
          </p:cNvPr>
          <p:cNvCxnSpPr>
            <a:cxnSpLocks/>
          </p:cNvCxnSpPr>
          <p:nvPr/>
        </p:nvCxnSpPr>
        <p:spPr>
          <a:xfrm>
            <a:off x="5057776" y="4732299"/>
            <a:ext cx="27274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>
            <a:extLst>
              <a:ext uri="{FF2B5EF4-FFF2-40B4-BE49-F238E27FC236}">
                <a16:creationId xmlns:a16="http://schemas.microsoft.com/office/drawing/2014/main" id="{7F05426F-92D2-CF14-7ED4-DA040A061EDF}"/>
              </a:ext>
            </a:extLst>
          </p:cNvPr>
          <p:cNvSpPr/>
          <p:nvPr/>
        </p:nvSpPr>
        <p:spPr>
          <a:xfrm>
            <a:off x="693466" y="2472596"/>
            <a:ext cx="2245678" cy="914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dirty="0">
                <a:solidFill>
                  <a:sysClr val="windowText" lastClr="000000"/>
                </a:solidFill>
              </a:rPr>
              <a:t>Log Concentration</a:t>
            </a:r>
          </a:p>
          <a:p>
            <a:pPr algn="ctr"/>
            <a:r>
              <a:rPr lang="en-NZ" dirty="0">
                <a:solidFill>
                  <a:sysClr val="windowText" lastClr="000000"/>
                </a:solidFill>
              </a:rPr>
              <a:t>Vs  Date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807DCF53-D7E4-B92C-DAC6-40ABCA82ACD3}"/>
              </a:ext>
            </a:extLst>
          </p:cNvPr>
          <p:cNvSpPr/>
          <p:nvPr/>
        </p:nvSpPr>
        <p:spPr>
          <a:xfrm>
            <a:off x="5057776" y="2420855"/>
            <a:ext cx="2290081" cy="116867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dirty="0">
                <a:solidFill>
                  <a:sysClr val="windowText" lastClr="000000"/>
                </a:solidFill>
              </a:rPr>
              <a:t>SD vs REC variables for monitored sites 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9F3D5BBC-C242-8022-D224-A91B25F39AA7}"/>
              </a:ext>
            </a:extLst>
          </p:cNvPr>
          <p:cNvSpPr/>
          <p:nvPr/>
        </p:nvSpPr>
        <p:spPr>
          <a:xfrm>
            <a:off x="8065834" y="2420855"/>
            <a:ext cx="2290081" cy="116867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dirty="0">
                <a:solidFill>
                  <a:sysClr val="windowText" lastClr="000000"/>
                </a:solidFill>
              </a:rPr>
              <a:t>REC variables </a:t>
            </a:r>
            <a:r>
              <a:rPr lang="en-NZ">
                <a:solidFill>
                  <a:sysClr val="windowText" lastClr="000000"/>
                </a:solidFill>
              </a:rPr>
              <a:t>for unmonitored </a:t>
            </a:r>
            <a:r>
              <a:rPr lang="en-NZ" dirty="0">
                <a:solidFill>
                  <a:sysClr val="windowText" lastClr="000000"/>
                </a:solidFill>
              </a:rPr>
              <a:t>sites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60B2542-82DC-8CD3-BF7F-FF228E5E5099}"/>
              </a:ext>
            </a:extLst>
          </p:cNvPr>
          <p:cNvSpPr/>
          <p:nvPr/>
        </p:nvSpPr>
        <p:spPr>
          <a:xfrm>
            <a:off x="8361490" y="4275099"/>
            <a:ext cx="1918607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dirty="0">
                <a:solidFill>
                  <a:sysClr val="windowText" lastClr="000000"/>
                </a:solidFill>
              </a:rPr>
              <a:t>Predict standard deviations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6230064-C850-E5C3-31CD-02C5BAC17CA7}"/>
              </a:ext>
            </a:extLst>
          </p:cNvPr>
          <p:cNvCxnSpPr>
            <a:cxnSpLocks/>
          </p:cNvCxnSpPr>
          <p:nvPr/>
        </p:nvCxnSpPr>
        <p:spPr>
          <a:xfrm>
            <a:off x="7253968" y="4732299"/>
            <a:ext cx="1102679" cy="163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49804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"/>
          <p:cNvSpPr txBox="1"/>
          <p:nvPr/>
        </p:nvSpPr>
        <p:spPr>
          <a:xfrm>
            <a:off x="449328" y="554320"/>
            <a:ext cx="8144017" cy="7847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NZ" sz="4500" b="1" dirty="0">
                <a:solidFill>
                  <a:srgbClr val="438897"/>
                </a:solidFill>
                <a:latin typeface="Calibri"/>
                <a:cs typeface="Calibri"/>
              </a:rPr>
              <a:t>Model 1</a:t>
            </a:r>
          </a:p>
        </p:txBody>
      </p:sp>
      <p:pic>
        <p:nvPicPr>
          <p:cNvPr id="126" name="Google Shape;126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33" y="6343364"/>
            <a:ext cx="12190489" cy="5120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3" descr="Ag Research Logo Landscape reversed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200091" y="6425918"/>
            <a:ext cx="2016584" cy="362635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3"/>
          <p:cNvSpPr txBox="1"/>
          <p:nvPr/>
        </p:nvSpPr>
        <p:spPr>
          <a:xfrm>
            <a:off x="449328" y="1421664"/>
            <a:ext cx="10138106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NZ" sz="2000" dirty="0"/>
              <a:t>Modelling trend in the recorded data for each site for each indicator.</a:t>
            </a:r>
          </a:p>
          <a:p>
            <a:r>
              <a:rPr lang="en-NZ" sz="2000" dirty="0"/>
              <a:t>Hence estimating the standard deviation of the detrended series.</a:t>
            </a:r>
          </a:p>
          <a:p>
            <a:r>
              <a:rPr lang="en-NZ" sz="2000" dirty="0"/>
              <a:t>Models include both a simple linear model and a Generalised Additive Model (GAM).</a:t>
            </a:r>
          </a:p>
        </p:txBody>
      </p:sp>
      <p:sp>
        <p:nvSpPr>
          <p:cNvPr id="129" name="Google Shape;129;p3"/>
          <p:cNvSpPr txBox="1"/>
          <p:nvPr/>
        </p:nvSpPr>
        <p:spPr>
          <a:xfrm>
            <a:off x="490667" y="3247845"/>
            <a:ext cx="5616010" cy="2246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NZ" sz="2000" dirty="0"/>
              <a:t>Clearly the standard error for the linear model will be larger than for the GAM.</a:t>
            </a:r>
          </a:p>
          <a:p>
            <a:r>
              <a:rPr lang="en-NZ" sz="2000" dirty="0"/>
              <a:t>The aim is not a “perfect model” if the variability is underestimated then power will be overestimated and years of sampling could be wasted.</a:t>
            </a:r>
          </a:p>
          <a:p>
            <a:r>
              <a:rPr lang="en-NZ" sz="2000" dirty="0"/>
              <a:t>R</a:t>
            </a:r>
            <a:r>
              <a:rPr lang="en-NZ" sz="2000" baseline="30000" dirty="0"/>
              <a:t>2</a:t>
            </a:r>
            <a:r>
              <a:rPr lang="en-NZ" sz="2000" dirty="0"/>
              <a:t> of 20% to 60% are typical</a:t>
            </a:r>
          </a:p>
          <a:p>
            <a:r>
              <a:rPr lang="en-NZ" sz="2000" dirty="0"/>
              <a:t>Response variable is the concentration.</a:t>
            </a:r>
          </a:p>
        </p:txBody>
      </p:sp>
      <p:sp>
        <p:nvSpPr>
          <p:cNvPr id="130" name="Google Shape;130;p3"/>
          <p:cNvSpPr/>
          <p:nvPr/>
        </p:nvSpPr>
        <p:spPr>
          <a:xfrm>
            <a:off x="127841" y="6414598"/>
            <a:ext cx="1813317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@OurLandandWater</a:t>
            </a:r>
            <a:endParaRPr sz="15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 descr="AgResearch Green_hires.png">
            <a:extLst>
              <a:ext uri="{FF2B5EF4-FFF2-40B4-BE49-F238E27FC236}">
                <a16:creationId xmlns:a16="http://schemas.microsoft.com/office/drawing/2014/main" id="{50BC488D-32B9-BD8D-C40C-7DDADB9AC95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841" y="5774300"/>
            <a:ext cx="2045884" cy="52263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461C022-9682-2F2C-72BB-4C31C7FFCAE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8678" y="2936454"/>
            <a:ext cx="2816596" cy="292395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0AD4362-24B2-84AA-4FC6-1EF0394A5B4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26076" y="2952465"/>
            <a:ext cx="2816596" cy="2926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934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"/>
          <p:cNvSpPr txBox="1"/>
          <p:nvPr/>
        </p:nvSpPr>
        <p:spPr>
          <a:xfrm>
            <a:off x="449328" y="554320"/>
            <a:ext cx="8144017" cy="7847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NZ" sz="4500" b="1" dirty="0">
                <a:solidFill>
                  <a:srgbClr val="438897"/>
                </a:solidFill>
                <a:latin typeface="Calibri"/>
                <a:cs typeface="Calibri"/>
              </a:rPr>
              <a:t>Model 2</a:t>
            </a:r>
          </a:p>
        </p:txBody>
      </p:sp>
      <p:pic>
        <p:nvPicPr>
          <p:cNvPr id="126" name="Google Shape;126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33" y="6343364"/>
            <a:ext cx="12190489" cy="5120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3" descr="Ag Research Logo Landscape reversed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200091" y="6425918"/>
            <a:ext cx="2016584" cy="362635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3"/>
          <p:cNvSpPr txBox="1"/>
          <p:nvPr/>
        </p:nvSpPr>
        <p:spPr>
          <a:xfrm>
            <a:off x="446505" y="1821433"/>
            <a:ext cx="6506386" cy="3754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NZ" sz="2000" dirty="0"/>
              <a:t>Modelling the predicted level of the indicator from the linear model.</a:t>
            </a:r>
          </a:p>
          <a:p>
            <a:pPr lvl="1"/>
            <a:r>
              <a:rPr lang="en-NZ" sz="2000" dirty="0"/>
              <a:t>The GAM is not stable enough for this extrapolation</a:t>
            </a:r>
          </a:p>
          <a:p>
            <a:pPr lvl="1"/>
            <a:endParaRPr lang="en-NZ" sz="2000" dirty="0"/>
          </a:p>
          <a:p>
            <a:r>
              <a:rPr lang="en-NZ" sz="2000" dirty="0"/>
              <a:t>Use the linear model to predict the mean level at a point in time “now”.</a:t>
            </a:r>
          </a:p>
          <a:p>
            <a:endParaRPr lang="en-NZ" sz="2000" dirty="0"/>
          </a:p>
          <a:p>
            <a:r>
              <a:rPr lang="en-NZ" sz="2000" dirty="0"/>
              <a:t>Then</a:t>
            </a:r>
          </a:p>
          <a:p>
            <a:endParaRPr lang="en-NZ" sz="2000" dirty="0"/>
          </a:p>
          <a:p>
            <a:r>
              <a:rPr lang="en-NZ" sz="2000" dirty="0"/>
              <a:t>Use the auxiliary data to model the predicted mean levels for the unsampled sites</a:t>
            </a:r>
          </a:p>
          <a:p>
            <a:pPr lvl="1"/>
            <a:endParaRPr lang="en-NZ" dirty="0"/>
          </a:p>
        </p:txBody>
      </p:sp>
      <p:sp>
        <p:nvSpPr>
          <p:cNvPr id="130" name="Google Shape;130;p3"/>
          <p:cNvSpPr/>
          <p:nvPr/>
        </p:nvSpPr>
        <p:spPr>
          <a:xfrm>
            <a:off x="127841" y="6414598"/>
            <a:ext cx="1813317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@OurLandandWater</a:t>
            </a:r>
            <a:endParaRPr sz="15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 descr="AgResearch Green_hires.png">
            <a:extLst>
              <a:ext uri="{FF2B5EF4-FFF2-40B4-BE49-F238E27FC236}">
                <a16:creationId xmlns:a16="http://schemas.microsoft.com/office/drawing/2014/main" id="{50BC488D-32B9-BD8D-C40C-7DDADB9AC95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841" y="5774300"/>
            <a:ext cx="2045884" cy="52263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98EC5CD-C581-BCB8-441E-5C5CE70F5D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27827" y="1950492"/>
            <a:ext cx="3363341" cy="3496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0104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4"/>
          <p:cNvSpPr txBox="1"/>
          <p:nvPr/>
        </p:nvSpPr>
        <p:spPr>
          <a:xfrm>
            <a:off x="449328" y="554320"/>
            <a:ext cx="8144017" cy="843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NZ" sz="4500" b="1" dirty="0">
                <a:solidFill>
                  <a:srgbClr val="438897"/>
                </a:solidFill>
                <a:latin typeface="Calibri"/>
                <a:cs typeface="Calibri"/>
              </a:rPr>
              <a:t>Model 3</a:t>
            </a:r>
          </a:p>
        </p:txBody>
      </p:sp>
      <p:pic>
        <p:nvPicPr>
          <p:cNvPr id="136" name="Google Shape;136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33" y="6343364"/>
            <a:ext cx="12190489" cy="5120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4" descr="Ag Research Logo Landscape reversed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200091" y="6425918"/>
            <a:ext cx="2016584" cy="362635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4"/>
          <p:cNvSpPr txBox="1"/>
          <p:nvPr/>
        </p:nvSpPr>
        <p:spPr>
          <a:xfrm>
            <a:off x="662166" y="1831873"/>
            <a:ext cx="9732664" cy="163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NZ" sz="2000" dirty="0"/>
              <a:t>Modelling the standard deviations from the GAM using the auxiliary data from the REC database.</a:t>
            </a:r>
          </a:p>
          <a:p>
            <a:r>
              <a:rPr lang="en-NZ" sz="2000" dirty="0"/>
              <a:t>This model is then  used to predict the standard deviation of the distribution of the random element (variability around the trend) of a model for all sites, including the unmonitored ones.</a:t>
            </a:r>
          </a:p>
        </p:txBody>
      </p:sp>
      <p:sp>
        <p:nvSpPr>
          <p:cNvPr id="140" name="Google Shape;140;p4"/>
          <p:cNvSpPr/>
          <p:nvPr/>
        </p:nvSpPr>
        <p:spPr>
          <a:xfrm>
            <a:off x="127841" y="6414598"/>
            <a:ext cx="1813317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@OurLandandWater</a:t>
            </a:r>
            <a:endParaRPr sz="15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 descr="AgResearch Green_hires.png">
            <a:extLst>
              <a:ext uri="{FF2B5EF4-FFF2-40B4-BE49-F238E27FC236}">
                <a16:creationId xmlns:a16="http://schemas.microsoft.com/office/drawing/2014/main" id="{BBD568F2-A60F-3F13-B088-2E766DC1367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841" y="5774300"/>
            <a:ext cx="2045884" cy="52263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6" id="{AC60A61F-86A7-4354-BEFD-F1210C6D260F}" vid="{2429DEBA-D6D4-41F4-B6E3-E46F568BCE0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eac3473-afb6-4782-ba55-074fa82562bd">
      <Value>50</Value>
      <Value>321</Value>
      <Value>31</Value>
      <Value>11</Value>
      <Value>53</Value>
      <Value>52</Value>
      <Value>51</Value>
    </TaxCatchAll>
    <_dlc_DocId xmlns="3b0ea1ad-68c9-4222-92e9-33f45c4f9a91">AGRID-75729712-52</_dlc_DocId>
    <_dlc_DocIdUrl xmlns="3b0ea1ad-68c9-4222-92e9-33f45c4f9a91">
      <Url>https://agresearchnz.sharepoint.com/sites/Gateway/_layouts/15/DocIdRedir.aspx?ID=AGRID-75729712-52</Url>
      <Description>AGRID-75729712-52</Description>
    </_dlc_DocIdUrl>
  </documentManagement>
</p:properties>
</file>

<file path=customXml/item4.xml><?xml version="1.0" encoding="utf-8"?>
<?mso-contentType ?>
<SharedContentType xmlns="Microsoft.SharePoint.Taxonomy.ContentTypeSync" SourceId="12bbd033-7c10-4bc6-94c7-41b14f0b8859" ContentTypeId="0x0101" PreviousValue="false"/>
</file>

<file path=customXml/item5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56329C49ED4E148B73E9650AC4D7CFD" ma:contentTypeVersion="4" ma:contentTypeDescription="Create a new document." ma:contentTypeScope="" ma:versionID="bb2485f3e173f8c0a69ba2fa11cda44c">
  <xsd:schema xmlns:xsd="http://www.w3.org/2001/XMLSchema" xmlns:xs="http://www.w3.org/2001/XMLSchema" xmlns:p="http://schemas.microsoft.com/office/2006/metadata/properties" xmlns:ns2="7eac3473-afb6-4782-ba55-074fa82562bd" xmlns:ns3="3b0ea1ad-68c9-4222-92e9-33f45c4f9a91" xmlns:ns4="6437f085-ba15-4ecd-9ea3-9c47d29905fb" targetNamespace="http://schemas.microsoft.com/office/2006/metadata/properties" ma:root="true" ma:fieldsID="eab6a4efdef3e4a0d6c24567fc5b928e" ns2:_="" ns3:_="" ns4:_="">
    <xsd:import namespace="7eac3473-afb6-4782-ba55-074fa82562bd"/>
    <xsd:import namespace="3b0ea1ad-68c9-4222-92e9-33f45c4f9a91"/>
    <xsd:import namespace="6437f085-ba15-4ecd-9ea3-9c47d29905fb"/>
    <xsd:element name="properties">
      <xsd:complexType>
        <xsd:sequence>
          <xsd:element name="documentManagement">
            <xsd:complexType>
              <xsd:all>
                <xsd:element ref="ns2:TaxCatchAll" minOccurs="0"/>
                <xsd:element ref="ns2:TaxCatchAllLabel" minOccurs="0"/>
                <xsd:element ref="ns3:_dlc_DocId" minOccurs="0"/>
                <xsd:element ref="ns3:_dlc_DocIdUrl" minOccurs="0"/>
                <xsd:element ref="ns3:_dlc_DocIdPersistId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ac3473-afb6-4782-ba55-074fa82562bd" elementFormDefault="qualified">
    <xsd:import namespace="http://schemas.microsoft.com/office/2006/documentManagement/types"/>
    <xsd:import namespace="http://schemas.microsoft.com/office/infopath/2007/PartnerControls"/>
    <xsd:element name="TaxCatchAll" ma:index="4" nillable="true" ma:displayName="Taxonomy Catch All Column" ma:hidden="true" ma:list="{b099ee4a-e596-4258-ac4b-9fef45b7431e}" ma:internalName="TaxCatchAll" ma:showField="CatchAllData" ma:web="3b0ea1ad-68c9-4222-92e9-33f45c4f9a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5" nillable="true" ma:displayName="Taxonomy Catch All Column1" ma:hidden="true" ma:list="{b099ee4a-e596-4258-ac4b-9fef45b7431e}" ma:internalName="TaxCatchAllLabel" ma:readOnly="true" ma:showField="CatchAllDataLabel" ma:web="3b0ea1ad-68c9-4222-92e9-33f45c4f9a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0ea1ad-68c9-4222-92e9-33f45c4f9a91" elementFormDefault="qualified">
    <xsd:import namespace="http://schemas.microsoft.com/office/2006/documentManagement/types"/>
    <xsd:import namespace="http://schemas.microsoft.com/office/infopath/2007/PartnerControls"/>
    <xsd:element name="_dlc_DocId" ma:index="10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1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2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37f085-ba15-4ecd-9ea3-9c47d29905f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7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F319221-1613-4682-A785-71A290F0F65F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C83324F4-72F8-498C-8BE3-A7207DEE5E2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9B47267-A12C-4075-AF77-A38C684F5547}">
  <ds:schemaRefs>
    <ds:schemaRef ds:uri="http://schemas.microsoft.com/office/2006/metadata/properties"/>
    <ds:schemaRef ds:uri="http://schemas.microsoft.com/office/infopath/2007/PartnerControls"/>
    <ds:schemaRef ds:uri="d67096d0-9220-4a78-9ce7-402cb1adeb7c"/>
    <ds:schemaRef ds:uri="7eac3473-afb6-4782-ba55-074fa82562bd"/>
    <ds:schemaRef ds:uri="9bdfed5f-7490-4510-a004-5fd6b9b37b26"/>
    <ds:schemaRef ds:uri="3b0ea1ad-68c9-4222-92e9-33f45c4f9a91"/>
  </ds:schemaRefs>
</ds:datastoreItem>
</file>

<file path=customXml/itemProps4.xml><?xml version="1.0" encoding="utf-8"?>
<ds:datastoreItem xmlns:ds="http://schemas.openxmlformats.org/officeDocument/2006/customXml" ds:itemID="{57A7C41D-B051-4271-811D-972BC6B153E3}">
  <ds:schemaRefs>
    <ds:schemaRef ds:uri="Microsoft.SharePoint.Taxonomy.ContentTypeSync"/>
  </ds:schemaRefs>
</ds:datastoreItem>
</file>

<file path=customXml/itemProps5.xml><?xml version="1.0" encoding="utf-8"?>
<ds:datastoreItem xmlns:ds="http://schemas.openxmlformats.org/officeDocument/2006/customXml" ds:itemID="{FADB4AD8-A39F-4060-8EA9-5E2D4855488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eac3473-afb6-4782-ba55-074fa82562bd"/>
    <ds:schemaRef ds:uri="3b0ea1ad-68c9-4222-92e9-33f45c4f9a91"/>
    <ds:schemaRef ds:uri="6437f085-ba15-4ecd-9ea3-9c47d29905f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AgR PPT NZ Landscapes 2022</Template>
  <TotalTime>1395</TotalTime>
  <Words>1124</Words>
  <Application>Microsoft Office PowerPoint</Application>
  <PresentationFormat>Widescreen</PresentationFormat>
  <Paragraphs>110</Paragraphs>
  <Slides>17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Helvetica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Estimating power to detect change in contaminants in rivers.</dc:title>
  <dc:creator>Alasdair Noble</dc:creator>
  <cp:keywords>AgR presentation; Templates and Presentations; Presentation template; AgResearch presentation</cp:keywords>
  <cp:lastModifiedBy>Alasdair Noble</cp:lastModifiedBy>
  <cp:revision>6</cp:revision>
  <dcterms:created xsi:type="dcterms:W3CDTF">2023-05-19T01:07:57Z</dcterms:created>
  <dcterms:modified xsi:type="dcterms:W3CDTF">2023-11-24T00:38:42Z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0x010100256329C49ED4E148B73E9650AC4D7CFD</vt:lpwstr>
  </property>
  <property fmtid="{D5CDD505-2E9C-101B-9397-08002B2CF9AE}" pid="3" name="TaxKeyword">
    <vt:lpwstr>321;#Templates and Presentations|14496426-a45b-4068-88c7-f732e19f2be7;#53;#Presentation template|6106104f-f36a-4476-bf34-30b506cdd17c;#52;#AgR presentation|954c1165-5ea2-4c77-9ed2-871487bc35d5;#51;#AgResearch presentation|31d3a426-a9f1-4905-854d-c57a4dbc3052</vt:lpwstr>
  </property>
  <property fmtid="{D5CDD505-2E9C-101B-9397-08002B2CF9AE}" pid="4" name="Location Specific">
    <vt:lpwstr/>
  </property>
  <property fmtid="{D5CDD505-2E9C-101B-9397-08002B2CF9AE}" pid="5" name="Department">
    <vt:lpwstr>50;#Internal Comms|465cb6cd-bd3f-44cf-a98c-a12ea50e268a</vt:lpwstr>
  </property>
  <property fmtid="{D5CDD505-2E9C-101B-9397-08002B2CF9AE}" pid="6" name="Owner">
    <vt:lpwstr>31;#Communications and Marketing|e36fc453-3d40-4185-8b1b-fcf4a3cb9a02</vt:lpwstr>
  </property>
  <property fmtid="{D5CDD505-2E9C-101B-9397-08002B2CF9AE}" pid="7" name="Doc Type">
    <vt:lpwstr>11;#Template|dd24a6c4-87a6-47e4-bee2-55ae53645fd2</vt:lpwstr>
  </property>
  <property fmtid="{D5CDD505-2E9C-101B-9397-08002B2CF9AE}" pid="8" name="_dlc_DocIdItemGuid">
    <vt:lpwstr>e98aa65c-e065-48ed-80fc-71aa85eb54a6</vt:lpwstr>
  </property>
</Properties>
</file>