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33"/>
  </p:notesMasterIdLst>
  <p:sldIdLst>
    <p:sldId id="256" r:id="rId2"/>
    <p:sldId id="544" r:id="rId3"/>
    <p:sldId id="545" r:id="rId4"/>
    <p:sldId id="581" r:id="rId5"/>
    <p:sldId id="547" r:id="rId6"/>
    <p:sldId id="548" r:id="rId7"/>
    <p:sldId id="549" r:id="rId8"/>
    <p:sldId id="550" r:id="rId9"/>
    <p:sldId id="571" r:id="rId10"/>
    <p:sldId id="572" r:id="rId11"/>
    <p:sldId id="573" r:id="rId12"/>
    <p:sldId id="553" r:id="rId13"/>
    <p:sldId id="576" r:id="rId14"/>
    <p:sldId id="580" r:id="rId15"/>
    <p:sldId id="579" r:id="rId16"/>
    <p:sldId id="554" r:id="rId17"/>
    <p:sldId id="555" r:id="rId18"/>
    <p:sldId id="559" r:id="rId19"/>
    <p:sldId id="561" r:id="rId20"/>
    <p:sldId id="560" r:id="rId21"/>
    <p:sldId id="582" r:id="rId22"/>
    <p:sldId id="584" r:id="rId23"/>
    <p:sldId id="585" r:id="rId24"/>
    <p:sldId id="586" r:id="rId25"/>
    <p:sldId id="511" r:id="rId26"/>
    <p:sldId id="564" r:id="rId27"/>
    <p:sldId id="565" r:id="rId28"/>
    <p:sldId id="566" r:id="rId29"/>
    <p:sldId id="557" r:id="rId30"/>
    <p:sldId id="583" r:id="rId31"/>
    <p:sldId id="54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a:srgbClr val="000000"/>
    <a:srgbClr val="0F3651"/>
    <a:srgbClr val="ABDB77"/>
    <a:srgbClr val="43DD90"/>
    <a:srgbClr val="60CCE2"/>
    <a:srgbClr val="48D8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8" autoAdjust="0"/>
    <p:restoredTop sz="93282" autoAdjust="0"/>
  </p:normalViewPr>
  <p:slideViewPr>
    <p:cSldViewPr snapToGrid="0">
      <p:cViewPr varScale="1">
        <p:scale>
          <a:sx n="80" d="100"/>
          <a:sy n="80" d="100"/>
        </p:scale>
        <p:origin x="97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61AC3-47F8-41FE-AEB2-B35B05DCFB55}" type="datetimeFigureOut">
              <a:rPr lang="en-NZ" smtClean="0"/>
              <a:t>28/11/2023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B66AF-4E6E-450D-BD32-BFF0318D51EE}" type="slidenum">
              <a:rPr lang="en-NZ" smtClean="0"/>
              <a:t>‹#›</a:t>
            </a:fld>
            <a:endParaRPr lang="en-NZ"/>
          </a:p>
        </p:txBody>
      </p:sp>
    </p:spTree>
    <p:extLst>
      <p:ext uri="{BB962C8B-B14F-4D97-AF65-F5344CB8AC3E}">
        <p14:creationId xmlns:p14="http://schemas.microsoft.com/office/powerpoint/2010/main" val="198754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Thanks, Alasdair Noble</a:t>
            </a:r>
          </a:p>
          <a:p>
            <a:r>
              <a:rPr lang="en-NZ" dirty="0"/>
              <a:t>, here I would like to present the process for deriving global reference concentrations of water quality contamination. This work was done by my colleagues Richard McDowell, Martin Upsdell</a:t>
            </a:r>
          </a:p>
          <a:p>
            <a:r>
              <a:rPr lang="en-NZ" dirty="0"/>
              <a:t>Peter Pletnyakov and me from AgResearch.</a:t>
            </a:r>
          </a:p>
        </p:txBody>
      </p:sp>
      <p:sp>
        <p:nvSpPr>
          <p:cNvPr id="4" name="Slide Number Placeholder 3"/>
          <p:cNvSpPr>
            <a:spLocks noGrp="1"/>
          </p:cNvSpPr>
          <p:nvPr>
            <p:ph type="sldNum" sz="quarter" idx="5"/>
          </p:nvPr>
        </p:nvSpPr>
        <p:spPr/>
        <p:txBody>
          <a:bodyPr/>
          <a:lstStyle/>
          <a:p>
            <a:fld id="{839B66AF-4E6E-450D-BD32-BFF0318D51EE}" type="slidenum">
              <a:rPr lang="en-NZ" smtClean="0"/>
              <a:t>1</a:t>
            </a:fld>
            <a:endParaRPr lang="en-NZ"/>
          </a:p>
        </p:txBody>
      </p:sp>
    </p:spTree>
    <p:extLst>
      <p:ext uri="{BB962C8B-B14F-4D97-AF65-F5344CB8AC3E}">
        <p14:creationId xmlns:p14="http://schemas.microsoft.com/office/powerpoint/2010/main" val="235951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dirty="0">
                <a:effectLst/>
                <a:latin typeface="Calibri" panose="020F0502020204030204" pitchFamily="34" charset="0"/>
                <a:ea typeface="Gulim" panose="020B0600000101010101" pitchFamily="34" charset="-127"/>
              </a:rPr>
              <a:t>Mean proportion of continental and global enrichment (compared to reference conditions)</a:t>
            </a:r>
          </a:p>
          <a:p>
            <a:r>
              <a:rPr lang="en-NZ" sz="1100" dirty="0">
                <a:effectLst/>
                <a:latin typeface="Calibri" panose="020F0502020204030204" pitchFamily="34" charset="0"/>
                <a:ea typeface="Gulim" panose="020B0600000101010101" pitchFamily="34" charset="-127"/>
              </a:rPr>
              <a:t>and is higher than the global mean because we monitor in catchments with more intensive ag than most countries.</a:t>
            </a:r>
          </a:p>
          <a:p>
            <a:endParaRPr lang="en-NZ" sz="1800" dirty="0">
              <a:effectLst/>
              <a:latin typeface="Calibri" panose="020F0502020204030204" pitchFamily="34" charset="0"/>
              <a:ea typeface="Gulim" panose="020B0600000101010101" pitchFamily="34" charset="-127"/>
            </a:endParaRPr>
          </a:p>
          <a:p>
            <a:endParaRPr lang="en-NZ" dirty="0"/>
          </a:p>
        </p:txBody>
      </p:sp>
      <p:sp>
        <p:nvSpPr>
          <p:cNvPr id="4" name="Slide Number Placeholder 3"/>
          <p:cNvSpPr>
            <a:spLocks noGrp="1"/>
          </p:cNvSpPr>
          <p:nvPr>
            <p:ph type="sldNum" sz="quarter" idx="5"/>
          </p:nvPr>
        </p:nvSpPr>
        <p:spPr/>
        <p:txBody>
          <a:bodyPr/>
          <a:lstStyle/>
          <a:p>
            <a:fld id="{839B66AF-4E6E-450D-BD32-BFF0318D51EE}" type="slidenum">
              <a:rPr lang="en-NZ" smtClean="0"/>
              <a:t>21</a:t>
            </a:fld>
            <a:endParaRPr lang="en-NZ"/>
          </a:p>
        </p:txBody>
      </p:sp>
    </p:spTree>
    <p:extLst>
      <p:ext uri="{BB962C8B-B14F-4D97-AF65-F5344CB8AC3E}">
        <p14:creationId xmlns:p14="http://schemas.microsoft.com/office/powerpoint/2010/main" val="107325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motivation of this work due to water stands a fundamental necessary of all human life, but mounting consumption, climate change and pollution cause a significant pressures on water supply systems. In the website of The Science Based Targets Network provides guidance to global companies and cities to benchmark their footprint, including reference concentration of water quality contaminants which are contributed by our work. This website offers the first science-based targets for nature.</a:t>
            </a:r>
          </a:p>
          <a:p>
            <a:endParaRPr lang="en-NZ" dirty="0"/>
          </a:p>
        </p:txBody>
      </p:sp>
      <p:sp>
        <p:nvSpPr>
          <p:cNvPr id="4" name="Slide Number Placeholder 3"/>
          <p:cNvSpPr>
            <a:spLocks noGrp="1"/>
          </p:cNvSpPr>
          <p:nvPr>
            <p:ph type="sldNum" sz="quarter" idx="5"/>
          </p:nvPr>
        </p:nvSpPr>
        <p:spPr/>
        <p:txBody>
          <a:bodyPr/>
          <a:lstStyle/>
          <a:p>
            <a:fld id="{839B66AF-4E6E-450D-BD32-BFF0318D51EE}" type="slidenum">
              <a:rPr lang="en-NZ" smtClean="0"/>
              <a:t>2</a:t>
            </a:fld>
            <a:endParaRPr lang="en-NZ"/>
          </a:p>
        </p:txBody>
      </p:sp>
    </p:spTree>
    <p:extLst>
      <p:ext uri="{BB962C8B-B14F-4D97-AF65-F5344CB8AC3E}">
        <p14:creationId xmlns:p14="http://schemas.microsoft.com/office/powerpoint/2010/main" val="94837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are four analytes we would like to obtain their reference concentrations </a:t>
            </a:r>
            <a:r>
              <a:rPr lang="en-NZ" sz="1200" dirty="0">
                <a:solidFill>
                  <a:srgbClr val="000000"/>
                </a:solidFill>
                <a:latin typeface="Times New Roman" panose="02020603050405020304" pitchFamily="18" charset="0"/>
                <a:cs typeface="Times New Roman" panose="02020603050405020304" pitchFamily="18" charset="0"/>
              </a:rPr>
              <a:t>Dissolved reactive P </a:t>
            </a:r>
            <a:r>
              <a:rPr lang="en-NZ" dirty="0"/>
              <a:t>DRP, </a:t>
            </a:r>
            <a:r>
              <a:rPr lang="en-NZ" sz="1200" dirty="0">
                <a:solidFill>
                  <a:srgbClr val="000000"/>
                </a:solidFill>
                <a:latin typeface="Times New Roman" panose="02020603050405020304" pitchFamily="18" charset="0"/>
                <a:cs typeface="Times New Roman" panose="02020603050405020304" pitchFamily="18" charset="0"/>
              </a:rPr>
              <a:t>Nitrate-nitrogen </a:t>
            </a:r>
            <a:r>
              <a:rPr lang="en-NZ" dirty="0"/>
              <a:t>NO3N, Total P and Total N</a:t>
            </a:r>
          </a:p>
        </p:txBody>
      </p:sp>
      <p:sp>
        <p:nvSpPr>
          <p:cNvPr id="4" name="Slide Number Placeholder 3"/>
          <p:cNvSpPr>
            <a:spLocks noGrp="1"/>
          </p:cNvSpPr>
          <p:nvPr>
            <p:ph type="sldNum" sz="quarter" idx="5"/>
          </p:nvPr>
        </p:nvSpPr>
        <p:spPr/>
        <p:txBody>
          <a:bodyPr/>
          <a:lstStyle/>
          <a:p>
            <a:fld id="{839B66AF-4E6E-450D-BD32-BFF0318D51EE}" type="slidenum">
              <a:rPr lang="en-NZ" smtClean="0"/>
              <a:t>3</a:t>
            </a:fld>
            <a:endParaRPr lang="en-NZ"/>
          </a:p>
        </p:txBody>
      </p:sp>
    </p:spTree>
    <p:extLst>
      <p:ext uri="{BB962C8B-B14F-4D97-AF65-F5344CB8AC3E}">
        <p14:creationId xmlns:p14="http://schemas.microsoft.com/office/powerpoint/2010/main" val="93141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simplest way to estimate reference conditions is called minimum disturbed condition (MDC)</a:t>
            </a:r>
          </a:p>
        </p:txBody>
      </p:sp>
      <p:sp>
        <p:nvSpPr>
          <p:cNvPr id="4" name="Slide Number Placeholder 3"/>
          <p:cNvSpPr>
            <a:spLocks noGrp="1"/>
          </p:cNvSpPr>
          <p:nvPr>
            <p:ph type="sldNum" sz="quarter" idx="5"/>
          </p:nvPr>
        </p:nvSpPr>
        <p:spPr/>
        <p:txBody>
          <a:bodyPr/>
          <a:lstStyle/>
          <a:p>
            <a:fld id="{839B66AF-4E6E-450D-BD32-BFF0318D51EE}" type="slidenum">
              <a:rPr lang="en-NZ" smtClean="0"/>
              <a:t>4</a:t>
            </a:fld>
            <a:endParaRPr lang="en-NZ"/>
          </a:p>
        </p:txBody>
      </p:sp>
    </p:spTree>
    <p:extLst>
      <p:ext uri="{BB962C8B-B14F-4D97-AF65-F5344CB8AC3E}">
        <p14:creationId xmlns:p14="http://schemas.microsoft.com/office/powerpoint/2010/main" val="401736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There are several steps in the deriving process, step 1 and 2 are data inspection and correction which mainly done by Richard and Martin. Step3 transforms several human influenced variables to one human effect index using PLS. Step4 built and optimized random forest model using R for filtered data and site-specific predictors. Step5 implies the optimal model in GIS via Python, then produces global map for current and reference concentration for DRP and NO3N. The work from step3 to 5 was done by me, and Peter finalized the last step.</a:t>
            </a:r>
          </a:p>
        </p:txBody>
      </p:sp>
      <p:sp>
        <p:nvSpPr>
          <p:cNvPr id="4" name="Slide Number Placeholder 3"/>
          <p:cNvSpPr>
            <a:spLocks noGrp="1"/>
          </p:cNvSpPr>
          <p:nvPr>
            <p:ph type="sldNum" sz="quarter" idx="5"/>
          </p:nvPr>
        </p:nvSpPr>
        <p:spPr/>
        <p:txBody>
          <a:bodyPr/>
          <a:lstStyle/>
          <a:p>
            <a:fld id="{839B66AF-4E6E-450D-BD32-BFF0318D51EE}" type="slidenum">
              <a:rPr lang="en-NZ" smtClean="0"/>
              <a:t>5</a:t>
            </a:fld>
            <a:endParaRPr lang="en-NZ"/>
          </a:p>
        </p:txBody>
      </p:sp>
    </p:spTree>
    <p:extLst>
      <p:ext uri="{BB962C8B-B14F-4D97-AF65-F5344CB8AC3E}">
        <p14:creationId xmlns:p14="http://schemas.microsoft.com/office/powerpoint/2010/main" val="312493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2800" dirty="0">
                <a:solidFill>
                  <a:srgbClr val="000000"/>
                </a:solidFill>
                <a:latin typeface="Times New Roman" panose="02020603050405020304" pitchFamily="18" charset="0"/>
                <a:cs typeface="Times New Roman" panose="02020603050405020304" pitchFamily="18" charset="0"/>
              </a:rPr>
              <a:t>Data was collected from published papers and global databases (such as JAWRA, Global River Data Centre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2800" dirty="0">
                <a:solidFill>
                  <a:srgbClr val="000000"/>
                </a:solidFill>
                <a:latin typeface="Times New Roman" panose="02020603050405020304" pitchFamily="18" charset="0"/>
                <a:cs typeface="Times New Roman" panose="02020603050405020304" pitchFamily="18" charset="0"/>
              </a:rPr>
              <a:t>In the data we have 4 analytes, there are several thousand of catchments for each analyte, at each catchment there are various number of observations, then the value at each catchment will be the mean or median of the associated observations. The number of observations plays a role of weight in the modelling.</a:t>
            </a:r>
            <a:endParaRPr lang="en-NZ" sz="1800" dirty="0">
              <a:solidFill>
                <a:srgbClr val="000000"/>
              </a:solidFill>
              <a:latin typeface="Times New Roman" panose="02020603050405020304" pitchFamily="18" charset="0"/>
              <a:cs typeface="Times New Roman" panose="02020603050405020304" pitchFamily="18" charset="0"/>
            </a:endParaRPr>
          </a:p>
          <a:p>
            <a:r>
              <a:rPr lang="en-NZ" sz="1800" kern="0" dirty="0">
                <a:effectLst/>
                <a:latin typeface="Calibri" panose="020F0502020204030204" pitchFamily="34" charset="0"/>
                <a:ea typeface="Calibri" panose="020F0502020204030204" pitchFamily="34" charset="0"/>
                <a:cs typeface="Times New Roman" panose="02020603050405020304" pitchFamily="18" charset="0"/>
              </a:rPr>
              <a:t>We chose data from 2005-2012 due to data quality consistency and try to avoid </a:t>
            </a:r>
            <a:r>
              <a:rPr lang="en-GB" sz="1800" kern="0" dirty="0">
                <a:solidFill>
                  <a:srgbClr val="000000"/>
                </a:solidFill>
                <a:effectLst/>
                <a:latin typeface="Calibri" panose="020F0502020204030204" pitchFamily="34" charset="0"/>
                <a:ea typeface="Calibri" panose="020F0502020204030204" pitchFamily="34" charset="0"/>
              </a:rPr>
              <a:t>variation associated with continental or global climatic trends.</a:t>
            </a:r>
            <a:endParaRPr lang="en-NZ" dirty="0"/>
          </a:p>
        </p:txBody>
      </p:sp>
      <p:sp>
        <p:nvSpPr>
          <p:cNvPr id="4" name="Slide Number Placeholder 3"/>
          <p:cNvSpPr>
            <a:spLocks noGrp="1"/>
          </p:cNvSpPr>
          <p:nvPr>
            <p:ph type="sldNum" sz="quarter" idx="5"/>
          </p:nvPr>
        </p:nvSpPr>
        <p:spPr/>
        <p:txBody>
          <a:bodyPr/>
          <a:lstStyle/>
          <a:p>
            <a:fld id="{839B66AF-4E6E-450D-BD32-BFF0318D51EE}" type="slidenum">
              <a:rPr lang="en-NZ" smtClean="0"/>
              <a:t>6</a:t>
            </a:fld>
            <a:endParaRPr lang="en-NZ"/>
          </a:p>
        </p:txBody>
      </p:sp>
    </p:spTree>
    <p:extLst>
      <p:ext uri="{BB962C8B-B14F-4D97-AF65-F5344CB8AC3E}">
        <p14:creationId xmlns:p14="http://schemas.microsoft.com/office/powerpoint/2010/main" val="309909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i="0" dirty="0">
                <a:effectLst/>
                <a:latin typeface="Söhne"/>
              </a:rPr>
              <a:t>Linear Regression:, Ridge and Lasso Regression, </a:t>
            </a:r>
            <a:r>
              <a:rPr lang="en-NZ" b="1" i="0" dirty="0" err="1">
                <a:effectLst/>
                <a:latin typeface="Söhne"/>
              </a:rPr>
              <a:t>Fradient</a:t>
            </a:r>
            <a:r>
              <a:rPr lang="en-NZ" b="1" i="0" dirty="0">
                <a:effectLst/>
                <a:latin typeface="Söhne"/>
              </a:rPr>
              <a:t> Forest Regression, SVR, KNN</a:t>
            </a:r>
            <a:endParaRPr lang="en-NZ" dirty="0"/>
          </a:p>
        </p:txBody>
      </p:sp>
      <p:sp>
        <p:nvSpPr>
          <p:cNvPr id="4" name="Slide Number Placeholder 3"/>
          <p:cNvSpPr>
            <a:spLocks noGrp="1"/>
          </p:cNvSpPr>
          <p:nvPr>
            <p:ph type="sldNum" sz="quarter" idx="5"/>
          </p:nvPr>
        </p:nvSpPr>
        <p:spPr/>
        <p:txBody>
          <a:bodyPr/>
          <a:lstStyle/>
          <a:p>
            <a:fld id="{839B66AF-4E6E-450D-BD32-BFF0318D51EE}" type="slidenum">
              <a:rPr lang="en-NZ" smtClean="0"/>
              <a:t>9</a:t>
            </a:fld>
            <a:endParaRPr lang="en-NZ"/>
          </a:p>
        </p:txBody>
      </p:sp>
    </p:spTree>
    <p:extLst>
      <p:ext uri="{BB962C8B-B14F-4D97-AF65-F5344CB8AC3E}">
        <p14:creationId xmlns:p14="http://schemas.microsoft.com/office/powerpoint/2010/main" val="3317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Slit into training and Testing by 75%, 25%, For regression purpose, we should ensure distribution of response will be similar among the All, Train and Test data sets.</a:t>
            </a:r>
          </a:p>
          <a:p>
            <a:r>
              <a:rPr lang="en-NZ" dirty="0"/>
              <a:t>The table summarized the number of observations of three data sets for each analytes, and seven statistics summary for </a:t>
            </a:r>
          </a:p>
        </p:txBody>
      </p:sp>
      <p:sp>
        <p:nvSpPr>
          <p:cNvPr id="4" name="Slide Number Placeholder 3"/>
          <p:cNvSpPr>
            <a:spLocks noGrp="1"/>
          </p:cNvSpPr>
          <p:nvPr>
            <p:ph type="sldNum" sz="quarter" idx="5"/>
          </p:nvPr>
        </p:nvSpPr>
        <p:spPr/>
        <p:txBody>
          <a:bodyPr/>
          <a:lstStyle/>
          <a:p>
            <a:fld id="{839B66AF-4E6E-450D-BD32-BFF0318D51EE}" type="slidenum">
              <a:rPr lang="en-NZ" smtClean="0"/>
              <a:t>10</a:t>
            </a:fld>
            <a:endParaRPr lang="en-NZ"/>
          </a:p>
        </p:txBody>
      </p:sp>
    </p:spTree>
    <p:extLst>
      <p:ext uri="{BB962C8B-B14F-4D97-AF65-F5344CB8AC3E}">
        <p14:creationId xmlns:p14="http://schemas.microsoft.com/office/powerpoint/2010/main" val="294505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0" i="0" dirty="0">
                <a:solidFill>
                  <a:srgbClr val="333333"/>
                </a:solidFill>
                <a:effectLst/>
                <a:latin typeface="Helvetica Neue"/>
              </a:rPr>
              <a:t>Since the Partial  and Accumulated profiles are parallel to each other, they suggest that the model is additive for Human Effect and other explanatory variables.</a:t>
            </a:r>
          </a:p>
          <a:p>
            <a:r>
              <a:rPr lang="en-NZ" b="0" i="0" dirty="0">
                <a:solidFill>
                  <a:srgbClr val="333333"/>
                </a:solidFill>
                <a:effectLst/>
                <a:latin typeface="Helvetica Neue"/>
              </a:rPr>
              <a:t>The Conditional profile are steeper than the Partial profiles. This indicates the effect of Human Effect includes the effect of other correlated variables.</a:t>
            </a:r>
          </a:p>
          <a:p>
            <a:endParaRPr lang="en-NZ" dirty="0"/>
          </a:p>
        </p:txBody>
      </p:sp>
      <p:sp>
        <p:nvSpPr>
          <p:cNvPr id="4" name="Slide Number Placeholder 3"/>
          <p:cNvSpPr>
            <a:spLocks noGrp="1"/>
          </p:cNvSpPr>
          <p:nvPr>
            <p:ph type="sldNum" sz="quarter" idx="5"/>
          </p:nvPr>
        </p:nvSpPr>
        <p:spPr/>
        <p:txBody>
          <a:bodyPr/>
          <a:lstStyle/>
          <a:p>
            <a:fld id="{839B66AF-4E6E-450D-BD32-BFF0318D51EE}" type="slidenum">
              <a:rPr lang="en-NZ" smtClean="0"/>
              <a:t>20</a:t>
            </a:fld>
            <a:endParaRPr lang="en-NZ"/>
          </a:p>
        </p:txBody>
      </p:sp>
    </p:spTree>
    <p:extLst>
      <p:ext uri="{BB962C8B-B14F-4D97-AF65-F5344CB8AC3E}">
        <p14:creationId xmlns:p14="http://schemas.microsoft.com/office/powerpoint/2010/main" val="256341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F8E4846-C1F0-45BF-A46C-5C0992D83C0F}"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2AA49BF-FD25-4D39-88F2-56DB3DBDF6EC}"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91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E4846-C1F0-45BF-A46C-5C0992D83C0F}"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2AA49BF-FD25-4D39-88F2-56DB3DBDF6EC}" type="slidenum">
              <a:rPr lang="en-NZ" smtClean="0"/>
              <a:t>‹#›</a:t>
            </a:fld>
            <a:endParaRPr lang="en-NZ"/>
          </a:p>
        </p:txBody>
      </p:sp>
    </p:spTree>
    <p:extLst>
      <p:ext uri="{BB962C8B-B14F-4D97-AF65-F5344CB8AC3E}">
        <p14:creationId xmlns:p14="http://schemas.microsoft.com/office/powerpoint/2010/main" val="353639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E4846-C1F0-45BF-A46C-5C0992D83C0F}"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2AA49BF-FD25-4D39-88F2-56DB3DBDF6EC}" type="slidenum">
              <a:rPr lang="en-NZ" smtClean="0"/>
              <a:t>‹#›</a:t>
            </a:fld>
            <a:endParaRPr lang="en-NZ"/>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236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8E4846-C1F0-45BF-A46C-5C0992D83C0F}"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2AA49BF-FD25-4D39-88F2-56DB3DBDF6EC}" type="slidenum">
              <a:rPr lang="en-NZ" smtClean="0"/>
              <a:t>‹#›</a:t>
            </a:fld>
            <a:endParaRPr lang="en-NZ"/>
          </a:p>
        </p:txBody>
      </p:sp>
    </p:spTree>
    <p:extLst>
      <p:ext uri="{BB962C8B-B14F-4D97-AF65-F5344CB8AC3E}">
        <p14:creationId xmlns:p14="http://schemas.microsoft.com/office/powerpoint/2010/main" val="137705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8E4846-C1F0-45BF-A46C-5C0992D83C0F}" type="datetimeFigureOut">
              <a:rPr lang="en-NZ" smtClean="0"/>
              <a:t>28/11/2023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2AA49BF-FD25-4D39-88F2-56DB3DBDF6EC}"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59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8E4846-C1F0-45BF-A46C-5C0992D83C0F}" type="datetimeFigureOut">
              <a:rPr lang="en-NZ" smtClean="0"/>
              <a:t>28/11/2023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2AA49BF-FD25-4D39-88F2-56DB3DBDF6EC}" type="slidenum">
              <a:rPr lang="en-NZ" smtClean="0"/>
              <a:t>‹#›</a:t>
            </a:fld>
            <a:endParaRPr lang="en-NZ"/>
          </a:p>
        </p:txBody>
      </p:sp>
    </p:spTree>
    <p:extLst>
      <p:ext uri="{BB962C8B-B14F-4D97-AF65-F5344CB8AC3E}">
        <p14:creationId xmlns:p14="http://schemas.microsoft.com/office/powerpoint/2010/main" val="26578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8E4846-C1F0-45BF-A46C-5C0992D83C0F}" type="datetimeFigureOut">
              <a:rPr lang="en-NZ" smtClean="0"/>
              <a:t>28/11/2023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2AA49BF-FD25-4D39-88F2-56DB3DBDF6EC}" type="slidenum">
              <a:rPr lang="en-NZ" smtClean="0"/>
              <a:t>‹#›</a:t>
            </a:fld>
            <a:endParaRPr lang="en-NZ"/>
          </a:p>
        </p:txBody>
      </p:sp>
    </p:spTree>
    <p:extLst>
      <p:ext uri="{BB962C8B-B14F-4D97-AF65-F5344CB8AC3E}">
        <p14:creationId xmlns:p14="http://schemas.microsoft.com/office/powerpoint/2010/main" val="292758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8E4846-C1F0-45BF-A46C-5C0992D83C0F}" type="datetimeFigureOut">
              <a:rPr lang="en-NZ" smtClean="0"/>
              <a:t>28/11/2023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2AA49BF-FD25-4D39-88F2-56DB3DBDF6EC}" type="slidenum">
              <a:rPr lang="en-NZ" smtClean="0"/>
              <a:t>‹#›</a:t>
            </a:fld>
            <a:endParaRPr lang="en-NZ"/>
          </a:p>
        </p:txBody>
      </p:sp>
    </p:spTree>
    <p:extLst>
      <p:ext uri="{BB962C8B-B14F-4D97-AF65-F5344CB8AC3E}">
        <p14:creationId xmlns:p14="http://schemas.microsoft.com/office/powerpoint/2010/main" val="1660644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E4846-C1F0-45BF-A46C-5C0992D83C0F}" type="datetimeFigureOut">
              <a:rPr lang="en-NZ" smtClean="0"/>
              <a:t>28/11/2023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2AA49BF-FD25-4D39-88F2-56DB3DBDF6EC}" type="slidenum">
              <a:rPr lang="en-NZ" smtClean="0"/>
              <a:t>‹#›</a:t>
            </a:fld>
            <a:endParaRPr lang="en-NZ"/>
          </a:p>
        </p:txBody>
      </p:sp>
    </p:spTree>
    <p:extLst>
      <p:ext uri="{BB962C8B-B14F-4D97-AF65-F5344CB8AC3E}">
        <p14:creationId xmlns:p14="http://schemas.microsoft.com/office/powerpoint/2010/main" val="143454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8E4846-C1F0-45BF-A46C-5C0992D83C0F}" type="datetimeFigureOut">
              <a:rPr lang="en-NZ" smtClean="0"/>
              <a:t>28/11/2023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2AA49BF-FD25-4D39-88F2-56DB3DBDF6EC}" type="slidenum">
              <a:rPr lang="en-NZ" smtClean="0"/>
              <a:t>‹#›</a:t>
            </a:fld>
            <a:endParaRPr lang="en-NZ"/>
          </a:p>
        </p:txBody>
      </p:sp>
    </p:spTree>
    <p:extLst>
      <p:ext uri="{BB962C8B-B14F-4D97-AF65-F5344CB8AC3E}">
        <p14:creationId xmlns:p14="http://schemas.microsoft.com/office/powerpoint/2010/main" val="97027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8E4846-C1F0-45BF-A46C-5C0992D83C0F}" type="datetimeFigureOut">
              <a:rPr lang="en-NZ" smtClean="0"/>
              <a:t>28/11/2023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2AA49BF-FD25-4D39-88F2-56DB3DBDF6EC}" type="slidenum">
              <a:rPr lang="en-NZ" smtClean="0"/>
              <a:t>‹#›</a:t>
            </a:fld>
            <a:endParaRPr lang="en-NZ"/>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25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8E4846-C1F0-45BF-A46C-5C0992D83C0F}" type="datetimeFigureOut">
              <a:rPr lang="en-NZ" smtClean="0"/>
              <a:t>28/11/2023</a:t>
            </a:fld>
            <a:endParaRPr lang="en-NZ"/>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NZ"/>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2AA49BF-FD25-4D39-88F2-56DB3DBDF6EC}" type="slidenum">
              <a:rPr lang="en-NZ" smtClean="0"/>
              <a:t>‹#›</a:t>
            </a:fld>
            <a:endParaRPr lang="en-NZ"/>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8494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hyperlink" Target="https://figshare.com/s/b51c203d572026b7ee2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ciencebasedtargetsnetwork.org/our-mission/issue-hubs/wat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figshare.com/s/b51c203d572026b7ee2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dataintegration.agr.nz/app/dataintegra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47340AC-0791-7258-B732-51808B7204D1}"/>
              </a:ext>
            </a:extLst>
          </p:cNvPr>
          <p:cNvSpPr>
            <a:spLocks noGrp="1"/>
          </p:cNvSpPr>
          <p:nvPr>
            <p:ph type="title"/>
          </p:nvPr>
        </p:nvSpPr>
        <p:spPr>
          <a:xfrm>
            <a:off x="851258" y="799314"/>
            <a:ext cx="8461615" cy="2359521"/>
          </a:xfrm>
        </p:spPr>
        <p:txBody>
          <a:bodyPr vert="horz" lIns="91440" tIns="45720" rIns="91440" bIns="45720" rtlCol="0" anchor="ctr">
            <a:normAutofit/>
          </a:bodyPr>
          <a:lstStyle/>
          <a:p>
            <a:pPr algn="l"/>
            <a:r>
              <a:rPr lang="en-NZ" sz="4000" spc="100" dirty="0">
                <a:solidFill>
                  <a:schemeClr val="accent2">
                    <a:lumMod val="50000"/>
                  </a:schemeClr>
                </a:solidFill>
                <a:latin typeface="Times New Roman" panose="02020603050405020304" pitchFamily="18" charset="0"/>
                <a:cs typeface="Times New Roman" panose="02020603050405020304" pitchFamily="18" charset="0"/>
              </a:rPr>
              <a:t>Deriving global reference concentrations of water quality contaminants</a:t>
            </a:r>
            <a:endParaRPr lang="en-US" sz="4000" spc="1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6" name="Text Placeholder 5">
            <a:extLst>
              <a:ext uri="{FF2B5EF4-FFF2-40B4-BE49-F238E27FC236}">
                <a16:creationId xmlns:a16="http://schemas.microsoft.com/office/drawing/2014/main" id="{775CBD3D-6B5D-ACCA-62A1-BBB4FD96C666}"/>
              </a:ext>
            </a:extLst>
          </p:cNvPr>
          <p:cNvSpPr>
            <a:spLocks noGrp="1"/>
          </p:cNvSpPr>
          <p:nvPr>
            <p:ph type="body" sz="half" idx="2"/>
          </p:nvPr>
        </p:nvSpPr>
        <p:spPr>
          <a:xfrm>
            <a:off x="1024128" y="2286000"/>
            <a:ext cx="8018271" cy="4023360"/>
          </a:xfrm>
        </p:spPr>
        <p:txBody>
          <a:bodyPr vert="horz" lIns="45720" tIns="45720" rIns="45720" bIns="45720" rtlCol="0">
            <a:normAutofit/>
          </a:bodyPr>
          <a:lstStyle/>
          <a:p>
            <a:pPr>
              <a:lnSpc>
                <a:spcPct val="90000"/>
              </a:lnSpc>
            </a:pPr>
            <a:r>
              <a:rPr lang="en-US" dirty="0">
                <a:solidFill>
                  <a:schemeClr val="accent2">
                    <a:lumMod val="50000"/>
                  </a:schemeClr>
                </a:solidFill>
                <a:latin typeface="Times New Roman" panose="02020603050405020304" pitchFamily="18" charset="0"/>
                <a:cs typeface="Times New Roman" panose="02020603050405020304" pitchFamily="18" charset="0"/>
              </a:rPr>
              <a:t>Richard McDowell</a:t>
            </a:r>
          </a:p>
          <a:p>
            <a:pPr>
              <a:lnSpc>
                <a:spcPct val="90000"/>
              </a:lnSpc>
            </a:pPr>
            <a:r>
              <a:rPr lang="en-US" dirty="0">
                <a:solidFill>
                  <a:schemeClr val="accent2">
                    <a:lumMod val="50000"/>
                  </a:schemeClr>
                </a:solidFill>
                <a:latin typeface="Times New Roman" panose="02020603050405020304" pitchFamily="18" charset="0"/>
                <a:cs typeface="Times New Roman" panose="02020603050405020304" pitchFamily="18" charset="0"/>
              </a:rPr>
              <a:t>Martin Upsdell</a:t>
            </a:r>
          </a:p>
          <a:p>
            <a:pPr>
              <a:lnSpc>
                <a:spcPct val="90000"/>
              </a:lnSpc>
            </a:pPr>
            <a:r>
              <a:rPr lang="en-US" dirty="0">
                <a:solidFill>
                  <a:schemeClr val="accent2">
                    <a:lumMod val="50000"/>
                  </a:schemeClr>
                </a:solidFill>
                <a:latin typeface="Times New Roman" panose="02020603050405020304" pitchFamily="18" charset="0"/>
                <a:cs typeface="Times New Roman" panose="02020603050405020304" pitchFamily="18" charset="0"/>
              </a:rPr>
              <a:t>Peter Pletnyakov</a:t>
            </a:r>
          </a:p>
          <a:p>
            <a:pPr>
              <a:lnSpc>
                <a:spcPct val="90000"/>
              </a:lnSpc>
            </a:pPr>
            <a:r>
              <a:rPr lang="en-US" dirty="0">
                <a:solidFill>
                  <a:schemeClr val="accent2">
                    <a:lumMod val="50000"/>
                  </a:schemeClr>
                </a:solidFill>
                <a:latin typeface="Times New Roman" panose="02020603050405020304" pitchFamily="18" charset="0"/>
                <a:cs typeface="Times New Roman" panose="02020603050405020304" pitchFamily="18" charset="0"/>
              </a:rPr>
              <a:t>Dongwen Luo</a:t>
            </a:r>
          </a:p>
        </p:txBody>
      </p:sp>
      <p:sp>
        <p:nvSpPr>
          <p:cNvPr id="13" name="Rectangle 12">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75E34F3-91B1-79D0-079D-9973BFB405B7}"/>
              </a:ext>
            </a:extLst>
          </p:cNvPr>
          <p:cNvSpPr txBox="1"/>
          <p:nvPr/>
        </p:nvSpPr>
        <p:spPr>
          <a:xfrm>
            <a:off x="6687127" y="5620822"/>
            <a:ext cx="2286920" cy="369332"/>
          </a:xfrm>
          <a:prstGeom prst="rect">
            <a:avLst/>
          </a:prstGeom>
          <a:noFill/>
        </p:spPr>
        <p:txBody>
          <a:bodyPr wrap="square" rtlCol="0">
            <a:spAutoFit/>
          </a:bodyPr>
          <a:lstStyle/>
          <a:p>
            <a:r>
              <a:rPr lang="en-NZ" dirty="0">
                <a:solidFill>
                  <a:schemeClr val="accent2">
                    <a:lumMod val="50000"/>
                  </a:schemeClr>
                </a:solidFill>
              </a:rPr>
              <a:t>November 2023</a:t>
            </a:r>
          </a:p>
        </p:txBody>
      </p:sp>
      <p:pic>
        <p:nvPicPr>
          <p:cNvPr id="5" name="Picture 4">
            <a:extLst>
              <a:ext uri="{FF2B5EF4-FFF2-40B4-BE49-F238E27FC236}">
                <a16:creationId xmlns:a16="http://schemas.microsoft.com/office/drawing/2014/main" id="{E948D02F-E53E-EAAB-0F01-17D9F3048214}"/>
              </a:ext>
            </a:extLst>
          </p:cNvPr>
          <p:cNvPicPr>
            <a:picLocks noChangeAspect="1"/>
          </p:cNvPicPr>
          <p:nvPr/>
        </p:nvPicPr>
        <p:blipFill>
          <a:blip r:embed="rId3"/>
          <a:stretch>
            <a:fillRect/>
          </a:stretch>
        </p:blipFill>
        <p:spPr>
          <a:xfrm>
            <a:off x="921928" y="5372789"/>
            <a:ext cx="2781721" cy="857998"/>
          </a:xfrm>
          <a:prstGeom prst="rect">
            <a:avLst/>
          </a:prstGeom>
        </p:spPr>
      </p:pic>
    </p:spTree>
    <p:extLst>
      <p:ext uri="{BB962C8B-B14F-4D97-AF65-F5344CB8AC3E}">
        <p14:creationId xmlns:p14="http://schemas.microsoft.com/office/powerpoint/2010/main" val="360117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32A9-452B-1A7A-0873-0F8F5DAFE90E}"/>
              </a:ext>
            </a:extLst>
          </p:cNvPr>
          <p:cNvSpPr>
            <a:spLocks noGrp="1"/>
          </p:cNvSpPr>
          <p:nvPr>
            <p:ph type="title"/>
          </p:nvPr>
        </p:nvSpPr>
        <p:spPr>
          <a:xfrm>
            <a:off x="1024128" y="585216"/>
            <a:ext cx="3133581" cy="1499616"/>
          </a:xfrm>
        </p:spPr>
        <p:txBody>
          <a:bodyPr>
            <a:normAutofit/>
          </a:bodyPr>
          <a:lstStyle/>
          <a:p>
            <a:r>
              <a:rPr lang="en-NZ" sz="4000" dirty="0"/>
              <a:t>Data Split</a:t>
            </a:r>
          </a:p>
        </p:txBody>
      </p:sp>
      <p:graphicFrame>
        <p:nvGraphicFramePr>
          <p:cNvPr id="6" name="Table 5">
            <a:extLst>
              <a:ext uri="{FF2B5EF4-FFF2-40B4-BE49-F238E27FC236}">
                <a16:creationId xmlns:a16="http://schemas.microsoft.com/office/drawing/2014/main" id="{2944BB9E-E22B-F2E9-E1ED-C988A80DBCD5}"/>
              </a:ext>
            </a:extLst>
          </p:cNvPr>
          <p:cNvGraphicFramePr>
            <a:graphicFrameLocks noGrp="1"/>
          </p:cNvGraphicFramePr>
          <p:nvPr>
            <p:extLst>
              <p:ext uri="{D42A27DB-BD31-4B8C-83A1-F6EECF244321}">
                <p14:modId xmlns:p14="http://schemas.microsoft.com/office/powerpoint/2010/main" val="1483367090"/>
              </p:ext>
            </p:extLst>
          </p:nvPr>
        </p:nvGraphicFramePr>
        <p:xfrm>
          <a:off x="4654984" y="1683582"/>
          <a:ext cx="6896939" cy="3491818"/>
        </p:xfrm>
        <a:graphic>
          <a:graphicData uri="http://schemas.openxmlformats.org/drawingml/2006/table">
            <a:tbl>
              <a:tblPr firstRow="1" firstCol="1" bandRow="1"/>
              <a:tblGrid>
                <a:gridCol w="1016793">
                  <a:extLst>
                    <a:ext uri="{9D8B030D-6E8A-4147-A177-3AD203B41FA5}">
                      <a16:colId xmlns:a16="http://schemas.microsoft.com/office/drawing/2014/main" val="1750314650"/>
                    </a:ext>
                  </a:extLst>
                </a:gridCol>
                <a:gridCol w="655052">
                  <a:extLst>
                    <a:ext uri="{9D8B030D-6E8A-4147-A177-3AD203B41FA5}">
                      <a16:colId xmlns:a16="http://schemas.microsoft.com/office/drawing/2014/main" val="1254817751"/>
                    </a:ext>
                  </a:extLst>
                </a:gridCol>
                <a:gridCol w="681782">
                  <a:extLst>
                    <a:ext uri="{9D8B030D-6E8A-4147-A177-3AD203B41FA5}">
                      <a16:colId xmlns:a16="http://schemas.microsoft.com/office/drawing/2014/main" val="2914769386"/>
                    </a:ext>
                  </a:extLst>
                </a:gridCol>
                <a:gridCol w="760188">
                  <a:extLst>
                    <a:ext uri="{9D8B030D-6E8A-4147-A177-3AD203B41FA5}">
                      <a16:colId xmlns:a16="http://schemas.microsoft.com/office/drawing/2014/main" val="3959694167"/>
                    </a:ext>
                  </a:extLst>
                </a:gridCol>
                <a:gridCol w="633669">
                  <a:extLst>
                    <a:ext uri="{9D8B030D-6E8A-4147-A177-3AD203B41FA5}">
                      <a16:colId xmlns:a16="http://schemas.microsoft.com/office/drawing/2014/main" val="1299694827"/>
                    </a:ext>
                  </a:extLst>
                </a:gridCol>
                <a:gridCol w="917002">
                  <a:extLst>
                    <a:ext uri="{9D8B030D-6E8A-4147-A177-3AD203B41FA5}">
                      <a16:colId xmlns:a16="http://schemas.microsoft.com/office/drawing/2014/main" val="2378202717"/>
                    </a:ext>
                  </a:extLst>
                </a:gridCol>
                <a:gridCol w="917002">
                  <a:extLst>
                    <a:ext uri="{9D8B030D-6E8A-4147-A177-3AD203B41FA5}">
                      <a16:colId xmlns:a16="http://schemas.microsoft.com/office/drawing/2014/main" val="1413955844"/>
                    </a:ext>
                  </a:extLst>
                </a:gridCol>
                <a:gridCol w="681782">
                  <a:extLst>
                    <a:ext uri="{9D8B030D-6E8A-4147-A177-3AD203B41FA5}">
                      <a16:colId xmlns:a16="http://schemas.microsoft.com/office/drawing/2014/main" val="2217813954"/>
                    </a:ext>
                  </a:extLst>
                </a:gridCol>
                <a:gridCol w="633669">
                  <a:extLst>
                    <a:ext uri="{9D8B030D-6E8A-4147-A177-3AD203B41FA5}">
                      <a16:colId xmlns:a16="http://schemas.microsoft.com/office/drawing/2014/main" val="3781882257"/>
                    </a:ext>
                  </a:extLst>
                </a:gridCol>
              </a:tblGrid>
              <a:tr h="454474">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Parameter</a:t>
                      </a:r>
                      <a:endParaRPr lang="en-NZ" sz="2000" b="0" i="0" u="none" strike="noStrike">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Count</a:t>
                      </a:r>
                      <a:endParaRPr lang="en-NZ" sz="2000" b="0" i="0" u="none" strike="noStrike">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lnSpc>
                          <a:spcPct val="107000"/>
                        </a:lnSpc>
                        <a:spcBef>
                          <a:spcPts val="0"/>
                        </a:spcBef>
                        <a:spcAft>
                          <a:spcPts val="0"/>
                        </a:spcAft>
                      </a:pPr>
                      <a:r>
                        <a:rPr lang="en-NZ" sz="1200" b="0" i="0" u="none" strike="noStrike" dirty="0">
                          <a:effectLst/>
                          <a:latin typeface="Calibri" panose="020F0502020204030204" pitchFamily="34" charset="0"/>
                          <a:ea typeface="Calibri" panose="020F0502020204030204" pitchFamily="34" charset="0"/>
                          <a:cs typeface="Times New Roman" panose="02020603050405020304" pitchFamily="18" charset="0"/>
                        </a:rPr>
                        <a:t>Mean</a:t>
                      </a:r>
                      <a:endParaRPr lang="en-NZ" sz="2000" b="0" i="0" u="none" strike="noStrike" dirty="0">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Median</a:t>
                      </a:r>
                      <a:endParaRPr lang="en-NZ" sz="2000" b="0" i="0" u="none" strike="noStrike">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Std Error</a:t>
                      </a:r>
                      <a:endParaRPr lang="en-NZ" sz="2000" b="0" i="0" u="none" strike="noStrike">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25</a:t>
                      </a:r>
                      <a:r>
                        <a:rPr lang="en-NZ" sz="12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th</a:t>
                      </a: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 percentile</a:t>
                      </a:r>
                      <a:endParaRPr lang="en-NZ" sz="2000" b="0" i="0" u="none" strike="noStrike">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75</a:t>
                      </a:r>
                      <a:r>
                        <a:rPr lang="en-NZ" sz="12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th</a:t>
                      </a: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 percentile</a:t>
                      </a:r>
                      <a:endParaRPr lang="en-NZ" sz="2000" b="0" i="0" u="none" strike="noStrike">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Min</a:t>
                      </a:r>
                      <a:endParaRPr lang="en-NZ" sz="2000" b="0" i="0" u="none" strike="noStrike">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Max</a:t>
                      </a:r>
                      <a:endParaRPr lang="en-NZ" sz="2000" b="0" i="0" u="none" strike="noStrike">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4099222"/>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DRP all</a:t>
                      </a:r>
                      <a:endParaRPr lang="en-NZ" sz="2000" b="0" i="0" u="none" strike="noStrike">
                        <a:effectLst/>
                        <a:latin typeface="Arial" panose="020B0604020202020204" pitchFamily="34" charset="0"/>
                      </a:endParaRPr>
                    </a:p>
                  </a:txBody>
                  <a:tcPr marL="76981" marR="76981" marT="1069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2022</a:t>
                      </a:r>
                      <a:endParaRPr lang="en-NZ" sz="2000" b="0" i="0" u="none" strike="noStrike">
                        <a:effectLst/>
                        <a:latin typeface="Arial" panose="020B0604020202020204" pitchFamily="34" charset="0"/>
                      </a:endParaRPr>
                    </a:p>
                  </a:txBody>
                  <a:tcPr marL="76981" marR="76981" marT="10692"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-5.167</a:t>
                      </a:r>
                      <a:endParaRPr lang="en-NZ" sz="2000" b="0" i="0" u="none" strike="noStrike">
                        <a:effectLst/>
                        <a:latin typeface="Arial" panose="020B0604020202020204" pitchFamily="34" charset="0"/>
                      </a:endParaRPr>
                    </a:p>
                  </a:txBody>
                  <a:tcPr marL="76981" marR="76981" marT="10692"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-5.307</a:t>
                      </a:r>
                      <a:endParaRPr lang="en-NZ" sz="2000" b="0" i="0" u="none" strike="noStrike">
                        <a:effectLst/>
                        <a:latin typeface="Arial" panose="020B0604020202020204" pitchFamily="34" charset="0"/>
                      </a:endParaRPr>
                    </a:p>
                  </a:txBody>
                  <a:tcPr marL="76981" marR="76981" marT="10692"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0.042</a:t>
                      </a:r>
                      <a:endParaRPr lang="en-NZ" sz="2000" b="0" i="0" u="none" strike="noStrike">
                        <a:effectLst/>
                        <a:latin typeface="Arial" panose="020B0604020202020204" pitchFamily="34" charset="0"/>
                      </a:endParaRPr>
                    </a:p>
                  </a:txBody>
                  <a:tcPr marL="76981" marR="76981" marT="10692"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-6.908</a:t>
                      </a:r>
                      <a:endParaRPr lang="en-NZ" sz="2000" b="0" i="0" u="none" strike="noStrike">
                        <a:effectLst/>
                        <a:latin typeface="Arial" panose="020B0604020202020204" pitchFamily="34" charset="0"/>
                      </a:endParaRPr>
                    </a:p>
                  </a:txBody>
                  <a:tcPr marL="76981" marR="76981" marT="10692"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-3.685</a:t>
                      </a:r>
                      <a:endParaRPr lang="en-NZ" sz="2000" b="0" i="0" u="none" strike="noStrike">
                        <a:effectLst/>
                        <a:latin typeface="Arial" panose="020B0604020202020204" pitchFamily="34" charset="0"/>
                      </a:endParaRPr>
                    </a:p>
                  </a:txBody>
                  <a:tcPr marL="76981" marR="76981" marT="10692"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-8.080</a:t>
                      </a:r>
                      <a:endParaRPr lang="en-NZ" sz="2000" b="0" i="0" u="none" strike="noStrike">
                        <a:effectLst/>
                        <a:latin typeface="Arial" panose="020B0604020202020204" pitchFamily="34" charset="0"/>
                      </a:endParaRPr>
                    </a:p>
                  </a:txBody>
                  <a:tcPr marL="76981" marR="76981" marT="10692"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3.726</a:t>
                      </a:r>
                      <a:endParaRPr lang="en-NZ" sz="2000" b="0" i="0" u="none" strike="noStrike">
                        <a:effectLst/>
                        <a:latin typeface="Arial" panose="020B0604020202020204" pitchFamily="34" charset="0"/>
                      </a:endParaRPr>
                    </a:p>
                  </a:txBody>
                  <a:tcPr marL="76981" marR="76981" marT="10692"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49975424"/>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DRP train</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1516</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-5.164</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-5.307</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0.048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-6.908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-3.685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-8.080</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3.726</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3770031915"/>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DRP test</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506</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-5.176</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-5.307</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0.082</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-6.908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-3.685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-8.080</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0.642</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3500122303"/>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NO</a:t>
                      </a:r>
                      <a:r>
                        <a:rPr lang="en-NZ" sz="1200" b="0" i="0" u="none" strike="noStrike" baseline="-25000">
                          <a:effectLst/>
                          <a:latin typeface="Calibri" panose="020F0502020204030204" pitchFamily="34" charset="0"/>
                          <a:ea typeface="Calibri" panose="020F0502020204030204" pitchFamily="34" charset="0"/>
                          <a:cs typeface="Times New Roman" panose="02020603050405020304" pitchFamily="18" charset="0"/>
                        </a:rPr>
                        <a:t>3</a:t>
                      </a: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-N all</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2189</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-1.492</a:t>
                      </a:r>
                      <a:endParaRPr lang="en-NZ" sz="2000" b="0" i="0" u="none" strike="noStrike" dirty="0">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-1.427</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0.032</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-2.408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-0.511</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-6.475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3.059</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4041719700"/>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NO</a:t>
                      </a:r>
                      <a:r>
                        <a:rPr lang="en-NZ" sz="1200" b="0" i="0" u="none" strike="noStrike" baseline="-25000">
                          <a:effectLst/>
                          <a:latin typeface="Calibri" panose="020F0502020204030204" pitchFamily="34" charset="0"/>
                          <a:ea typeface="Calibri" panose="020F0502020204030204" pitchFamily="34" charset="0"/>
                          <a:cs typeface="Times New Roman" panose="02020603050405020304" pitchFamily="18" charset="0"/>
                        </a:rPr>
                        <a:t>3</a:t>
                      </a: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-N train</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1641</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-1.488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-1.427</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0.038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-2.408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-0.511</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-6.475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2.708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2482398075"/>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NO</a:t>
                      </a:r>
                      <a:r>
                        <a:rPr lang="en-NZ" sz="1200" b="0" i="0" u="none" strike="noStrike" baseline="-25000">
                          <a:effectLst/>
                          <a:latin typeface="Calibri" panose="020F0502020204030204" pitchFamily="34" charset="0"/>
                          <a:ea typeface="Calibri" panose="020F0502020204030204" pitchFamily="34" charset="0"/>
                          <a:cs typeface="Times New Roman" panose="02020603050405020304" pitchFamily="18" charset="0"/>
                        </a:rPr>
                        <a:t>3</a:t>
                      </a: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-N test</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548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-1.503</a:t>
                      </a:r>
                      <a:endParaRPr lang="en-NZ" sz="2000" b="0" i="0" u="none" strike="noStrike" dirty="0">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-1.427</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0.064</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-2.408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-0.511</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-6.475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3.059</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870425111"/>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TP all</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2438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-2.822</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-2.781</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0.032</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-3.905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-1.833</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-9.284</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2.196</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12884371"/>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TP train</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1827</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-2.825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-2.781</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0.036</a:t>
                      </a:r>
                      <a:endParaRPr lang="en-NZ" sz="2000" b="0" i="0" u="none" strike="noStrike" dirty="0">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-3.905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-1.833</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-9.284</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2.196</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1243346298"/>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TP test</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611</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-2.814</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-2.786</a:t>
                      </a:r>
                      <a:endParaRPr lang="en-NZ" sz="2000" b="0" i="0" u="none" strike="noStrike" dirty="0">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0.064</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-3.905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-1.833</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-5.809</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1.435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395328661"/>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TN all</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1007</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-0.820</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-0.674</a:t>
                      </a:r>
                      <a:endParaRPr lang="en-NZ" sz="2000" b="0" i="0" u="none" strike="noStrike" dirty="0">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0.045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-2.038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0.095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-4.605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3.090</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2221184043"/>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TN train</a:t>
                      </a:r>
                      <a:endParaRPr lang="en-NZ" sz="2000" b="0" i="0" u="none" strike="noStrike">
                        <a:effectLst/>
                        <a:latin typeface="Arial" panose="020B0604020202020204" pitchFamily="34" charset="0"/>
                      </a:endParaRPr>
                    </a:p>
                  </a:txBody>
                  <a:tcPr marL="76981" marR="76981" marT="10692" marB="0">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753</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-0.819</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-0.674</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0.053</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-2.038</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0.086</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-4.605</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3.090</a:t>
                      </a:r>
                      <a:endParaRPr lang="en-NZ" sz="2000" b="0" i="0" u="none" strike="noStrike">
                        <a:effectLst/>
                        <a:latin typeface="Arial" panose="020B0604020202020204" pitchFamily="34" charset="0"/>
                      </a:endParaRPr>
                    </a:p>
                  </a:txBody>
                  <a:tcPr marL="76981" marR="76981" marT="10692" marB="0" anchor="b">
                    <a:lnL>
                      <a:noFill/>
                    </a:lnL>
                    <a:lnR>
                      <a:noFill/>
                    </a:lnR>
                    <a:lnT>
                      <a:noFill/>
                    </a:lnT>
                    <a:lnB>
                      <a:noFill/>
                    </a:lnB>
                    <a:noFill/>
                  </a:tcPr>
                </a:tc>
                <a:extLst>
                  <a:ext uri="{0D108BD9-81ED-4DB2-BD59-A6C34878D82A}">
                    <a16:rowId xmlns:a16="http://schemas.microsoft.com/office/drawing/2014/main" val="2705169527"/>
                  </a:ext>
                </a:extLst>
              </a:tr>
              <a:tr h="253112">
                <a:tc>
                  <a:txBody>
                    <a:bodyPr/>
                    <a:lstStyle/>
                    <a:p>
                      <a:pPr algn="l" fontAlgn="t">
                        <a:lnSpc>
                          <a:spcPct val="107000"/>
                        </a:lnSpc>
                        <a:spcBef>
                          <a:spcPts val="0"/>
                        </a:spcBef>
                        <a:spcAft>
                          <a:spcPts val="0"/>
                        </a:spcAft>
                      </a:pPr>
                      <a:r>
                        <a:rPr lang="en-NZ" sz="1200" b="0" i="0" u="none" strike="noStrike">
                          <a:effectLst/>
                          <a:latin typeface="Calibri" panose="020F0502020204030204" pitchFamily="34" charset="0"/>
                          <a:ea typeface="Calibri" panose="020F0502020204030204" pitchFamily="34" charset="0"/>
                          <a:cs typeface="Times New Roman" panose="02020603050405020304" pitchFamily="18" charset="0"/>
                        </a:rPr>
                        <a:t>TN test</a:t>
                      </a:r>
                      <a:endParaRPr lang="en-NZ" sz="2000" b="0" i="0" u="none" strike="noStrike">
                        <a:effectLst/>
                        <a:latin typeface="Arial" panose="020B0604020202020204" pitchFamily="34" charset="0"/>
                      </a:endParaRPr>
                    </a:p>
                  </a:txBody>
                  <a:tcPr marL="76981" marR="76981" marT="1069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254</a:t>
                      </a:r>
                      <a:endParaRPr lang="en-NZ" sz="2000" b="0" i="0" u="none" strike="noStrike">
                        <a:effectLst/>
                        <a:latin typeface="Arial" panose="020B0604020202020204" pitchFamily="34" charset="0"/>
                      </a:endParaRPr>
                    </a:p>
                  </a:txBody>
                  <a:tcPr marL="76981" marR="76981" marT="10692"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-0.824</a:t>
                      </a:r>
                      <a:endParaRPr lang="en-NZ" sz="2000" b="0" i="0" u="none" strike="noStrike">
                        <a:effectLst/>
                        <a:latin typeface="Arial" panose="020B0604020202020204" pitchFamily="34" charset="0"/>
                      </a:endParaRPr>
                    </a:p>
                  </a:txBody>
                  <a:tcPr marL="76981" marR="76981" marT="10692"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-0.673</a:t>
                      </a:r>
                      <a:endParaRPr lang="en-NZ" sz="2000" b="0" i="0" u="none" strike="noStrike">
                        <a:effectLst/>
                        <a:latin typeface="Arial" panose="020B0604020202020204" pitchFamily="34" charset="0"/>
                      </a:endParaRPr>
                    </a:p>
                  </a:txBody>
                  <a:tcPr marL="76981" marR="76981" marT="10692"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0.088</a:t>
                      </a:r>
                      <a:endParaRPr lang="en-NZ" sz="2000" b="0" i="0" u="none" strike="noStrike">
                        <a:effectLst/>
                        <a:latin typeface="Arial" panose="020B0604020202020204" pitchFamily="34" charset="0"/>
                      </a:endParaRPr>
                    </a:p>
                  </a:txBody>
                  <a:tcPr marL="76981" marR="76981" marT="10692"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-2.022</a:t>
                      </a:r>
                      <a:endParaRPr lang="en-NZ" sz="2000" b="0" i="0" u="none" strike="noStrike">
                        <a:effectLst/>
                        <a:latin typeface="Arial" panose="020B0604020202020204" pitchFamily="34" charset="0"/>
                      </a:endParaRPr>
                    </a:p>
                  </a:txBody>
                  <a:tcPr marL="76981" marR="76981" marT="10692"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0.095</a:t>
                      </a:r>
                      <a:endParaRPr lang="en-NZ" sz="2000" b="0" i="0" u="none" strike="noStrike">
                        <a:effectLst/>
                        <a:latin typeface="Arial" panose="020B0604020202020204" pitchFamily="34" charset="0"/>
                      </a:endParaRPr>
                    </a:p>
                  </a:txBody>
                  <a:tcPr marL="76981" marR="76981" marT="10692"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-4.605</a:t>
                      </a:r>
                      <a:endParaRPr lang="en-NZ" sz="2000" b="0" i="0" u="none" strike="noStrike">
                        <a:effectLst/>
                        <a:latin typeface="Arial" panose="020B0604020202020204" pitchFamily="34" charset="0"/>
                      </a:endParaRPr>
                    </a:p>
                  </a:txBody>
                  <a:tcPr marL="76981" marR="76981" marT="10692"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2.198</a:t>
                      </a:r>
                      <a:endParaRPr lang="en-NZ" sz="2000" b="0" i="0" u="none" strike="noStrike" dirty="0">
                        <a:effectLst/>
                        <a:latin typeface="Arial" panose="020B0604020202020204" pitchFamily="34" charset="0"/>
                      </a:endParaRPr>
                    </a:p>
                  </a:txBody>
                  <a:tcPr marL="76981" marR="76981" marT="10692"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7949106"/>
                  </a:ext>
                </a:extLst>
              </a:tr>
            </a:tbl>
          </a:graphicData>
        </a:graphic>
      </p:graphicFrame>
      <p:pic>
        <p:nvPicPr>
          <p:cNvPr id="10" name="Picture 9">
            <a:extLst>
              <a:ext uri="{FF2B5EF4-FFF2-40B4-BE49-F238E27FC236}">
                <a16:creationId xmlns:a16="http://schemas.microsoft.com/office/drawing/2014/main" id="{6BB00ADE-DB92-C7F2-EE35-11DDE50C01FE}"/>
              </a:ext>
            </a:extLst>
          </p:cNvPr>
          <p:cNvPicPr>
            <a:picLocks noChangeAspect="1"/>
          </p:cNvPicPr>
          <p:nvPr/>
        </p:nvPicPr>
        <p:blipFill>
          <a:blip r:embed="rId3"/>
          <a:stretch>
            <a:fillRect/>
          </a:stretch>
        </p:blipFill>
        <p:spPr>
          <a:xfrm>
            <a:off x="933385" y="2376785"/>
            <a:ext cx="3135929" cy="3135929"/>
          </a:xfrm>
          <a:prstGeom prst="rect">
            <a:avLst/>
          </a:prstGeom>
        </p:spPr>
      </p:pic>
    </p:spTree>
    <p:extLst>
      <p:ext uri="{BB962C8B-B14F-4D97-AF65-F5344CB8AC3E}">
        <p14:creationId xmlns:p14="http://schemas.microsoft.com/office/powerpoint/2010/main" val="102696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53A8-6002-880A-9ECA-74956A993B08}"/>
              </a:ext>
            </a:extLst>
          </p:cNvPr>
          <p:cNvSpPr>
            <a:spLocks noGrp="1"/>
          </p:cNvSpPr>
          <p:nvPr>
            <p:ph type="title"/>
          </p:nvPr>
        </p:nvSpPr>
        <p:spPr/>
        <p:txBody>
          <a:bodyPr/>
          <a:lstStyle/>
          <a:p>
            <a:r>
              <a:rPr lang="en-NZ" dirty="0"/>
              <a:t>Finding the best model in R</a:t>
            </a:r>
          </a:p>
        </p:txBody>
      </p:sp>
      <p:sp>
        <p:nvSpPr>
          <p:cNvPr id="4" name="Content Placeholder 2">
            <a:extLst>
              <a:ext uri="{FF2B5EF4-FFF2-40B4-BE49-F238E27FC236}">
                <a16:creationId xmlns:a16="http://schemas.microsoft.com/office/drawing/2014/main" id="{B783B449-73B3-2884-DA68-23AFA70FB31F}"/>
              </a:ext>
            </a:extLst>
          </p:cNvPr>
          <p:cNvSpPr>
            <a:spLocks noGrp="1"/>
          </p:cNvSpPr>
          <p:nvPr>
            <p:ph idx="1"/>
          </p:nvPr>
        </p:nvSpPr>
        <p:spPr>
          <a:xfrm>
            <a:off x="1024127" y="1863017"/>
            <a:ext cx="9720073" cy="4636106"/>
          </a:xfrm>
        </p:spPr>
        <p:txBody>
          <a:bodyPr>
            <a:noAutofit/>
          </a:bodyPr>
          <a:lstStyle/>
          <a:p>
            <a:pPr>
              <a:lnSpc>
                <a:spcPct val="100000"/>
              </a:lnSpc>
              <a:buFont typeface="Wingdings" panose="05000000000000000000" pitchFamily="2" charset="2"/>
              <a:buChar char="§"/>
            </a:pPr>
            <a:r>
              <a:rPr lang="en-NZ" sz="1800" dirty="0">
                <a:solidFill>
                  <a:srgbClr val="000000"/>
                </a:solidFill>
                <a:latin typeface="Times New Roman" panose="02020603050405020304" pitchFamily="18" charset="0"/>
                <a:cs typeface="Times New Roman" panose="02020603050405020304" pitchFamily="18" charset="0"/>
              </a:rPr>
              <a:t>    Training data: </a:t>
            </a:r>
          </a:p>
          <a:p>
            <a:pPr marL="0" indent="0">
              <a:lnSpc>
                <a:spcPct val="100000"/>
              </a:lnSpc>
              <a:buNone/>
            </a:pPr>
            <a:r>
              <a:rPr lang="en-NZ" sz="1800" dirty="0">
                <a:solidFill>
                  <a:srgbClr val="000000"/>
                </a:solidFill>
                <a:latin typeface="Times New Roman" panose="02020603050405020304" pitchFamily="18" charset="0"/>
                <a:cs typeface="Times New Roman" panose="02020603050405020304" pitchFamily="18" charset="0"/>
              </a:rPr>
              <a:t>       Tuning Hyper-parameters (grid search) </a:t>
            </a:r>
          </a:p>
          <a:p>
            <a:pPr marL="0" indent="0">
              <a:lnSpc>
                <a:spcPct val="100000"/>
              </a:lnSpc>
              <a:buNone/>
            </a:pPr>
            <a:r>
              <a:rPr lang="en-NZ" sz="1800" dirty="0">
                <a:solidFill>
                  <a:srgbClr val="000000"/>
                </a:solidFill>
                <a:latin typeface="Times New Roman" panose="02020603050405020304" pitchFamily="18" charset="0"/>
                <a:cs typeface="Times New Roman" panose="02020603050405020304" pitchFamily="18" charset="0"/>
              </a:rPr>
              <a:t>         – Number of trees, </a:t>
            </a:r>
          </a:p>
          <a:p>
            <a:pPr marL="0" indent="0">
              <a:lnSpc>
                <a:spcPct val="100000"/>
              </a:lnSpc>
              <a:buNone/>
            </a:pPr>
            <a:r>
              <a:rPr lang="en-NZ" sz="1800" dirty="0">
                <a:solidFill>
                  <a:srgbClr val="000000"/>
                </a:solidFill>
                <a:latin typeface="Times New Roman" panose="02020603050405020304" pitchFamily="18" charset="0"/>
                <a:cs typeface="Times New Roman" panose="02020603050405020304" pitchFamily="18" charset="0"/>
              </a:rPr>
              <a:t>         – Number of variables to possibly split at in each node,                                                    </a:t>
            </a:r>
          </a:p>
          <a:p>
            <a:pPr marL="0" indent="0">
              <a:lnSpc>
                <a:spcPct val="100000"/>
              </a:lnSpc>
              <a:buNone/>
            </a:pPr>
            <a:r>
              <a:rPr lang="en-NZ" sz="1800" dirty="0">
                <a:solidFill>
                  <a:srgbClr val="000000"/>
                </a:solidFill>
                <a:latin typeface="Times New Roman" panose="02020603050405020304" pitchFamily="18" charset="0"/>
                <a:cs typeface="Times New Roman" panose="02020603050405020304" pitchFamily="18" charset="0"/>
              </a:rPr>
              <a:t>         – Minimal node size.</a:t>
            </a:r>
          </a:p>
          <a:p>
            <a:pPr marL="0" indent="0">
              <a:lnSpc>
                <a:spcPct val="100000"/>
              </a:lnSpc>
              <a:buNone/>
            </a:pPr>
            <a:r>
              <a:rPr lang="en-NZ" sz="1800" dirty="0">
                <a:solidFill>
                  <a:srgbClr val="000000"/>
                </a:solidFill>
                <a:latin typeface="Times New Roman" panose="02020603050405020304" pitchFamily="18" charset="0"/>
                <a:cs typeface="Times New Roman" panose="02020603050405020304" pitchFamily="18" charset="0"/>
              </a:rPr>
              <a:t>       Feature selection (10-fold cross validation)</a:t>
            </a:r>
            <a:r>
              <a:rPr lang="en-NZ" sz="1800" b="0" i="0" dirty="0">
                <a:solidFill>
                  <a:srgbClr val="FFFFFF"/>
                </a:solidFill>
                <a:effectLst/>
                <a:latin typeface="Arial" panose="020B0604020202020204" pitchFamily="34" charset="0"/>
              </a:rPr>
              <a:t> f variables to possibly split at in each node. </a:t>
            </a:r>
            <a:endParaRPr lang="en-NZ" sz="1800" dirty="0">
              <a:solidFill>
                <a:srgbClr val="000000"/>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NZ" sz="1800" dirty="0">
                <a:solidFill>
                  <a:srgbClr val="000000"/>
                </a:solidFill>
                <a:latin typeface="Times New Roman" panose="02020603050405020304" pitchFamily="18" charset="0"/>
                <a:cs typeface="Times New Roman" panose="02020603050405020304" pitchFamily="18" charset="0"/>
              </a:rPr>
              <a:t>     Testing data: </a:t>
            </a:r>
          </a:p>
          <a:p>
            <a:pPr marL="0" indent="0">
              <a:lnSpc>
                <a:spcPct val="150000"/>
              </a:lnSpc>
              <a:buNone/>
            </a:pPr>
            <a:r>
              <a:rPr lang="en-NZ" sz="1800" dirty="0">
                <a:solidFill>
                  <a:srgbClr val="000000"/>
                </a:solidFill>
                <a:latin typeface="Times New Roman" panose="02020603050405020304" pitchFamily="18" charset="0"/>
                <a:cs typeface="Times New Roman" panose="02020603050405020304" pitchFamily="18" charset="0"/>
              </a:rPr>
              <a:t>       Checking effects of the optimal model    </a:t>
            </a:r>
          </a:p>
          <a:p>
            <a:pPr>
              <a:lnSpc>
                <a:spcPct val="150000"/>
              </a:lnSpc>
              <a:buFont typeface="Wingdings" panose="05000000000000000000" pitchFamily="2" charset="2"/>
              <a:buChar char="§"/>
            </a:pPr>
            <a:r>
              <a:rPr lang="en-NZ" sz="1800" dirty="0">
                <a:solidFill>
                  <a:srgbClr val="000000"/>
                </a:solidFill>
                <a:latin typeface="Times New Roman" panose="02020603050405020304" pitchFamily="18" charset="0"/>
                <a:cs typeface="Times New Roman" panose="02020603050405020304" pitchFamily="18" charset="0"/>
              </a:rPr>
              <a:t>     Performance metric (MAE, RMSE, R2)</a:t>
            </a:r>
          </a:p>
        </p:txBody>
      </p:sp>
    </p:spTree>
    <p:extLst>
      <p:ext uri="{BB962C8B-B14F-4D97-AF65-F5344CB8AC3E}">
        <p14:creationId xmlns:p14="http://schemas.microsoft.com/office/powerpoint/2010/main" val="159979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C46297C2-1499-E620-328F-19668A7BC05A}"/>
              </a:ext>
            </a:extLst>
          </p:cNvPr>
          <p:cNvGraphicFramePr>
            <a:graphicFrameLocks noGrp="1"/>
          </p:cNvGraphicFramePr>
          <p:nvPr>
            <p:ph idx="1"/>
            <p:extLst>
              <p:ext uri="{D42A27DB-BD31-4B8C-83A1-F6EECF244321}">
                <p14:modId xmlns:p14="http://schemas.microsoft.com/office/powerpoint/2010/main" val="1874412171"/>
              </p:ext>
            </p:extLst>
          </p:nvPr>
        </p:nvGraphicFramePr>
        <p:xfrm>
          <a:off x="809911" y="407493"/>
          <a:ext cx="10978966" cy="6314282"/>
        </p:xfrm>
        <a:graphic>
          <a:graphicData uri="http://schemas.openxmlformats.org/drawingml/2006/table">
            <a:tbl>
              <a:tblPr firstRow="1" firstCol="1" bandRow="1"/>
              <a:tblGrid>
                <a:gridCol w="783976">
                  <a:extLst>
                    <a:ext uri="{9D8B030D-6E8A-4147-A177-3AD203B41FA5}">
                      <a16:colId xmlns:a16="http://schemas.microsoft.com/office/drawing/2014/main" val="1814948281"/>
                    </a:ext>
                  </a:extLst>
                </a:gridCol>
                <a:gridCol w="615764">
                  <a:extLst>
                    <a:ext uri="{9D8B030D-6E8A-4147-A177-3AD203B41FA5}">
                      <a16:colId xmlns:a16="http://schemas.microsoft.com/office/drawing/2014/main" val="3935175727"/>
                    </a:ext>
                  </a:extLst>
                </a:gridCol>
                <a:gridCol w="536914">
                  <a:extLst>
                    <a:ext uri="{9D8B030D-6E8A-4147-A177-3AD203B41FA5}">
                      <a16:colId xmlns:a16="http://schemas.microsoft.com/office/drawing/2014/main" val="3657943961"/>
                    </a:ext>
                  </a:extLst>
                </a:gridCol>
                <a:gridCol w="458066">
                  <a:extLst>
                    <a:ext uri="{9D8B030D-6E8A-4147-A177-3AD203B41FA5}">
                      <a16:colId xmlns:a16="http://schemas.microsoft.com/office/drawing/2014/main" val="2315722955"/>
                    </a:ext>
                  </a:extLst>
                </a:gridCol>
                <a:gridCol w="768205">
                  <a:extLst>
                    <a:ext uri="{9D8B030D-6E8A-4147-A177-3AD203B41FA5}">
                      <a16:colId xmlns:a16="http://schemas.microsoft.com/office/drawing/2014/main" val="2297224542"/>
                    </a:ext>
                  </a:extLst>
                </a:gridCol>
                <a:gridCol w="736665">
                  <a:extLst>
                    <a:ext uri="{9D8B030D-6E8A-4147-A177-3AD203B41FA5}">
                      <a16:colId xmlns:a16="http://schemas.microsoft.com/office/drawing/2014/main" val="2296236783"/>
                    </a:ext>
                  </a:extLst>
                </a:gridCol>
                <a:gridCol w="740170">
                  <a:extLst>
                    <a:ext uri="{9D8B030D-6E8A-4147-A177-3AD203B41FA5}">
                      <a16:colId xmlns:a16="http://schemas.microsoft.com/office/drawing/2014/main" val="2691249324"/>
                    </a:ext>
                  </a:extLst>
                </a:gridCol>
                <a:gridCol w="736665">
                  <a:extLst>
                    <a:ext uri="{9D8B030D-6E8A-4147-A177-3AD203B41FA5}">
                      <a16:colId xmlns:a16="http://schemas.microsoft.com/office/drawing/2014/main" val="3478300506"/>
                    </a:ext>
                  </a:extLst>
                </a:gridCol>
                <a:gridCol w="5602541">
                  <a:extLst>
                    <a:ext uri="{9D8B030D-6E8A-4147-A177-3AD203B41FA5}">
                      <a16:colId xmlns:a16="http://schemas.microsoft.com/office/drawing/2014/main" val="1382991991"/>
                    </a:ext>
                  </a:extLst>
                </a:gridCol>
              </a:tblGrid>
              <a:tr h="159438">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a:t>
                      </a:r>
                      <a:endParaRPr lang="en-NZ" sz="900" b="0" i="0" u="none" strike="noStrike" dirty="0">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endParaRPr lang="en-NZ" sz="900" b="0" i="0" u="none" strike="noStrike">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t>
                      </a:r>
                      <a:endParaRPr lang="en-NZ" sz="900" b="0" i="0" u="none" strike="noStrike">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
                      </a:r>
                      <a:endParaRPr lang="en-NZ" sz="900" b="0" i="0" u="none" strike="noStrike" dirty="0">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Terms</a:t>
                      </a:r>
                      <a:endParaRPr lang="en-NZ" sz="900" b="0" i="0" u="none" strike="noStrike" dirty="0">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MAE</a:t>
                      </a:r>
                      <a:endParaRPr lang="en-NZ" sz="900" b="0" i="0" u="none" strike="noStrike" dirty="0">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RMSE</a:t>
                      </a:r>
                      <a:endParaRPr lang="en-NZ" sz="900" b="0" i="0" u="none" strike="noStrike">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R2</a:t>
                      </a:r>
                      <a:endParaRPr lang="en-NZ" sz="900" b="0" i="0" u="none" strike="noStrike">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 terms for DRP</a:t>
                      </a:r>
                      <a:endParaRPr lang="en-NZ" sz="900" b="0" i="0" u="none" strike="noStrike" dirty="0">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1375802"/>
                  </a:ext>
                </a:extLst>
              </a:tr>
              <a:tr h="394350">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NZ" sz="900" b="0" i="0" u="none" strike="noStrike">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b="0" i="0" u="none" strike="noStrike">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NZ" sz="900" b="0" i="0" u="none" strike="noStrike">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b="0" i="0" u="none" strike="noStrike" dirty="0">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NZ" sz="900" b="0" i="0" u="none" strike="noStrike" dirty="0">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0.750</a:t>
                      </a:r>
                      <a:endParaRPr lang="en-NZ" sz="900" b="0" i="0" u="none" strike="noStrike" dirty="0">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1.103</a:t>
                      </a:r>
                      <a:endParaRPr lang="en-NZ" sz="900" b="0" i="0" u="none" strike="noStrike">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0.815</a:t>
                      </a:r>
                      <a:endParaRPr lang="en-NZ" sz="900" b="0" i="0" u="none" strike="noStrike">
                        <a:effectLst/>
                        <a:latin typeface="Arial" panose="020B0604020202020204" pitchFamily="34" charset="0"/>
                      </a:endParaRPr>
                    </a:p>
                  </a:txBody>
                  <a:tcPr marL="33066" marR="33066" marT="4593"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Latitude + Runoff_1 + Runoff_2 + Runoff_3 + Runoff_4 + Runoff_5 + Runoff_6 + Runoff_7 + Runoff_8 + Runoff_9 + Runoff_10 + Runoff_11 + Runoff_12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S_Order</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LC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EF_Lit_Des</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SoilWet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Bio_temp</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Bio_Moist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67929771"/>
                  </a:ext>
                </a:extLst>
              </a:tr>
              <a:tr h="394350">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1.110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0.812</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EF_Lit_Des + LC + Runoff_8 + Runoff_7 + Runoff_10 + S_Order + Runoff_4 + Runoff_9 + Runoff_12 + Runoff_1 + Runoff_11 + SoilWet + Runoff_2 + Runoff_6 + Area_SqKm + Runoff_5 + Bio_temp + Runoff_3 + ET + ETPot + Mean_Slope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3009163582"/>
                  </a:ext>
                </a:extLst>
              </a:tr>
              <a:tr h="394350">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0.749</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0.815</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LC + Runoff_8 + Runoff_7 + Runoff_10 + Runoff_4 + Runoff_9 + S_Order + Runoff_1 + Runoff_11 + Runoff_12 + SoilWet + Runoff_2 + Bio_temp + Runoff_3 + Runoff_6 + Runoff_5 + Area_SqKm + ETPot + ET + Mean_Slope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2288412195"/>
                  </a:ext>
                </a:extLst>
              </a:tr>
              <a:tr h="394350">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0.749</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Runoff_8 + Runoff_7 + Runoff_10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S_Order</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Runoff_4 + Runoff_9 + Runoff_1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SoilWet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Runoff_11 + Runoff_12 + Runoff_6 + Runoff_5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Bio_temp</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Runoff_2 + Runoff_3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1515594085"/>
                  </a:ext>
                </a:extLst>
              </a:tr>
              <a:tr h="394350">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0.750</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Runoff_7 + Runoff_10 + Runoff_4 + S_Order + Runoff_9 + Runoff_1 + SoilWet + Runoff_12 + Runoff_11 + Runoff_6 + Runoff_5 + Runoff_2 + Area_SqKm + Bio_temp + Runoff_3 + ETPot + ET + Mean_Slope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2814472765"/>
                  </a:ext>
                </a:extLst>
              </a:tr>
              <a:tr h="267511">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0.748</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Runoff_4 + Runoff_7 + Runoff_1 + S_Order + Runoff_9 + Runoff_12 + SoilWet + Runoff_11 + Runoff_2 + Runoff_6 + Bio_temp + Runoff_3 + Runoff_5 + Area_SqKm + ETPot + ET + Mean_Slope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2534704044"/>
                  </a:ext>
                </a:extLst>
              </a:tr>
              <a:tr h="267511">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1.101</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0.815</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Runoff_7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S_Order</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Runoff_1 + Runoff_11 + Runoff_12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SoilWet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Runoff_9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Bio_temp</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Runoff_6 + Runoff_2 + Runoff_5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Runoff_3 + ET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1959610809"/>
                  </a:ext>
                </a:extLst>
              </a:tr>
              <a:tr h="267511">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S_Order + Runoff_1 + Runoff_12 + Runoff_11 + Runoff_9 + Bio_temp + SoilWet + Runoff_2 + Area_SqKm + Runoff_6 + Runoff_5 + Runoff_3 + ETPot + ET + Mean_Slope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1245492634"/>
                  </a:ext>
                </a:extLst>
              </a:tr>
              <a:tr h="267511">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0.742</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1.100</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0.815</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SoilWet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Runoff_12 + Runoff_11 + Runoff_9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Bio_temp</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Runoff_2 + Runoff_5 + Runoff_6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Runoff_3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534036744"/>
                  </a:ext>
                </a:extLst>
              </a:tr>
              <a:tr h="267511">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1.097</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0.817</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Runoff_12 + SoilWet + Runoff_11 + Runoff_9 + Runoff_2 + Area_SqKm + Bio_temp + Runoff_6 + Runoff_5 + Runoff_3 + ETPot + ET + Mean_Slope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2317710281"/>
                  </a:ext>
                </a:extLst>
              </a:tr>
              <a:tr h="267511">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0.741</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1.097</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SoilWet</a:t>
                      </a:r>
                      <a:r>
                        <a:rPr lang="en-NZ"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Runoff_9 + Runoff_12 + </a:t>
                      </a:r>
                      <a:r>
                        <a:rPr lang="en-NZ" sz="9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Bio_temp</a:t>
                      </a:r>
                      <a:r>
                        <a:rPr lang="en-NZ"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a:t>
                      </a:r>
                      <a:r>
                        <a:rPr lang="en-NZ"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Runoff_5 + Runoff_2 + Runoff_6 + Runoff_3 + </a:t>
                      </a:r>
                      <a:r>
                        <a:rPr lang="en-NZ" sz="9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a:t>
                      </a:r>
                      <a:r>
                        <a:rPr lang="en-NZ"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ET + Latitude + BIOME_NAME + </a:t>
                      </a:r>
                      <a:r>
                        <a:rPr lang="en-NZ" sz="900" b="1"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1261399164"/>
                  </a:ext>
                </a:extLst>
              </a:tr>
              <a:tr h="267511">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1.093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0.818</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Bio_temp</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Runoff_9 + Runoff_12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Runoff_6 + Runoff_3 + Runoff_2 + Runoff_5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2947495998"/>
                  </a:ext>
                </a:extLst>
              </a:tr>
              <a:tr h="267511">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0.749</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1.105</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Runoff_9 + Runoff_5 + Area_SqKm + Runoff_6 + Runoff_12 + Runoff_2 + Runoff_3 + ETPot + Mean_Slope + ET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1168950574"/>
                  </a:ext>
                </a:extLst>
              </a:tr>
              <a:tr h="267511">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0.751</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1.108</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0.812</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Runoff_12 + Runoff_6 + Runoff_5 + Runoff_2 + Runoff_3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ET + 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2302150368"/>
                  </a:ext>
                </a:extLst>
              </a:tr>
              <a:tr h="267511">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0.752</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Runoff_5 + Runoff_12 + Runoff_2 + Runoff_6 + Runoff_3 + Mean_Slope + ET + ETPot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1529787464"/>
                  </a:ext>
                </a:extLst>
              </a:tr>
              <a:tr h="15943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Runoff_5 + Runoff_6 + Runoff_2 + Runoff_3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ET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2754915388"/>
                  </a:ext>
                </a:extLst>
              </a:tr>
              <a:tr h="15943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0.752</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1.101</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0.815</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Runoff_6 + Runoff_2 + Runoff_3 + Mean_Slope + ETPot + ET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3979740087"/>
                  </a:ext>
                </a:extLst>
              </a:tr>
              <a:tr h="15943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1.099</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Runoff_6 + Runoff_3 + Mean_Slope + ET + ETPot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1082541782"/>
                  </a:ext>
                </a:extLst>
              </a:tr>
              <a:tr h="15943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0.752</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1.098</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 + Runoff_3 + ETPot + ET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826494137"/>
                  </a:ext>
                </a:extLst>
              </a:tr>
              <a:tr h="15943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1.098</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0.815</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Runoff_3 + ET + ETPot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2043865150"/>
                  </a:ext>
                </a:extLst>
              </a:tr>
              <a:tr h="15943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0.769</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1.124</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0.806</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ET + ETPot + Latitude + BIOME_NAME + human_effect</a:t>
                      </a:r>
                      <a:endParaRPr lang="en-NZ" sz="900" b="0" i="0" u="none" strike="noStrike">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2885366197"/>
                  </a:ext>
                </a:extLst>
              </a:tr>
              <a:tr h="15943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NZ" sz="900" b="0" i="0" u="none" strike="noStrike" dirty="0">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0.783</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1.145</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0.798</a:t>
                      </a:r>
                      <a:endParaRPr lang="en-NZ" sz="900" b="0" i="0" u="none" strike="noStrike">
                        <a:effectLst/>
                        <a:latin typeface="Arial" panose="020B0604020202020204" pitchFamily="34" charset="0"/>
                      </a:endParaRPr>
                    </a:p>
                  </a:txBody>
                  <a:tcPr marL="33066" marR="33066" marT="4593"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a:noFill/>
                    </a:lnT>
                    <a:lnB>
                      <a:noFill/>
                    </a:lnB>
                    <a:noFill/>
                  </a:tcPr>
                </a:tc>
                <a:extLst>
                  <a:ext uri="{0D108BD9-81ED-4DB2-BD59-A6C34878D82A}">
                    <a16:rowId xmlns:a16="http://schemas.microsoft.com/office/drawing/2014/main" val="1656656115"/>
                  </a:ext>
                </a:extLst>
              </a:tr>
              <a:tr h="15943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NZ" sz="900" b="0" i="0" u="none" strike="noStrike">
                        <a:effectLst/>
                        <a:latin typeface="Arial" panose="020B0604020202020204" pitchFamily="34" charset="0"/>
                      </a:endParaRPr>
                    </a:p>
                  </a:txBody>
                  <a:tcPr marL="33066" marR="33066" marT="4593"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33066" marR="33066" marT="4593"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dirty="0">
                        <a:effectLst/>
                        <a:latin typeface="Arial" panose="020B0604020202020204" pitchFamily="34" charset="0"/>
                      </a:endParaRPr>
                    </a:p>
                  </a:txBody>
                  <a:tcPr marL="33066" marR="33066" marT="4593"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dirty="0">
                        <a:effectLst/>
                        <a:latin typeface="Arial" panose="020B0604020202020204" pitchFamily="34" charset="0"/>
                      </a:endParaRPr>
                    </a:p>
                  </a:txBody>
                  <a:tcPr marL="33066" marR="33066" marT="4593"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NZ" sz="900" b="0" i="0" u="none" strike="noStrike" dirty="0">
                        <a:effectLst/>
                        <a:latin typeface="Arial" panose="020B0604020202020204" pitchFamily="34" charset="0"/>
                      </a:endParaRPr>
                    </a:p>
                  </a:txBody>
                  <a:tcPr marL="33066" marR="33066" marT="4593"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0.788</a:t>
                      </a:r>
                      <a:endParaRPr lang="en-NZ" sz="900" b="0" i="0" u="none" strike="noStrike">
                        <a:effectLst/>
                        <a:latin typeface="Arial" panose="020B0604020202020204" pitchFamily="34" charset="0"/>
                      </a:endParaRPr>
                    </a:p>
                  </a:txBody>
                  <a:tcPr marL="33066" marR="33066" marT="4593"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1.201</a:t>
                      </a:r>
                      <a:endParaRPr lang="en-NZ" sz="900" b="0" i="0" u="none" strike="noStrike">
                        <a:effectLst/>
                        <a:latin typeface="Arial" panose="020B0604020202020204" pitchFamily="34" charset="0"/>
                      </a:endParaRPr>
                    </a:p>
                  </a:txBody>
                  <a:tcPr marL="33066" marR="33066" marT="4593"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0.773</a:t>
                      </a:r>
                      <a:endParaRPr lang="en-NZ" sz="900" b="0" i="0" u="none" strike="noStrike">
                        <a:effectLst/>
                        <a:latin typeface="Arial" panose="020B0604020202020204" pitchFamily="34" charset="0"/>
                      </a:endParaRPr>
                    </a:p>
                  </a:txBody>
                  <a:tcPr marL="33066" marR="33066" marT="4593"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33066" marR="33066" marT="4593"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4543230"/>
                  </a:ext>
                </a:extLst>
              </a:tr>
            </a:tbl>
          </a:graphicData>
        </a:graphic>
      </p:graphicFrame>
    </p:spTree>
    <p:extLst>
      <p:ext uri="{BB962C8B-B14F-4D97-AF65-F5344CB8AC3E}">
        <p14:creationId xmlns:p14="http://schemas.microsoft.com/office/powerpoint/2010/main" val="429162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E7406E5B-581B-5D2A-799A-63540BD4619E}"/>
              </a:ext>
            </a:extLst>
          </p:cNvPr>
          <p:cNvSpPr>
            <a:spLocks noChangeArrowheads="1"/>
          </p:cNvSpPr>
          <p:nvPr/>
        </p:nvSpPr>
        <p:spPr bwMode="auto">
          <a:xfrm>
            <a:off x="1964391" y="25616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4" name="Table 3">
            <a:extLst>
              <a:ext uri="{FF2B5EF4-FFF2-40B4-BE49-F238E27FC236}">
                <a16:creationId xmlns:a16="http://schemas.microsoft.com/office/drawing/2014/main" id="{91C10957-CB6B-536D-089A-369A4A8FFC9E}"/>
              </a:ext>
            </a:extLst>
          </p:cNvPr>
          <p:cNvGraphicFramePr>
            <a:graphicFrameLocks noGrp="1"/>
          </p:cNvGraphicFramePr>
          <p:nvPr>
            <p:extLst>
              <p:ext uri="{D42A27DB-BD31-4B8C-83A1-F6EECF244321}">
                <p14:modId xmlns:p14="http://schemas.microsoft.com/office/powerpoint/2010/main" val="4196655995"/>
              </p:ext>
            </p:extLst>
          </p:nvPr>
        </p:nvGraphicFramePr>
        <p:xfrm>
          <a:off x="845173" y="703739"/>
          <a:ext cx="10905070" cy="5763188"/>
        </p:xfrm>
        <a:graphic>
          <a:graphicData uri="http://schemas.openxmlformats.org/drawingml/2006/table">
            <a:tbl>
              <a:tblPr firstRow="1" firstCol="1" bandRow="1"/>
              <a:tblGrid>
                <a:gridCol w="691758">
                  <a:extLst>
                    <a:ext uri="{9D8B030D-6E8A-4147-A177-3AD203B41FA5}">
                      <a16:colId xmlns:a16="http://schemas.microsoft.com/office/drawing/2014/main" val="3033039379"/>
                    </a:ext>
                  </a:extLst>
                </a:gridCol>
                <a:gridCol w="542618">
                  <a:extLst>
                    <a:ext uri="{9D8B030D-6E8A-4147-A177-3AD203B41FA5}">
                      <a16:colId xmlns:a16="http://schemas.microsoft.com/office/drawing/2014/main" val="3026374169"/>
                    </a:ext>
                  </a:extLst>
                </a:gridCol>
                <a:gridCol w="402800">
                  <a:extLst>
                    <a:ext uri="{9D8B030D-6E8A-4147-A177-3AD203B41FA5}">
                      <a16:colId xmlns:a16="http://schemas.microsoft.com/office/drawing/2014/main" val="2242609717"/>
                    </a:ext>
                  </a:extLst>
                </a:gridCol>
                <a:gridCol w="402800">
                  <a:extLst>
                    <a:ext uri="{9D8B030D-6E8A-4147-A177-3AD203B41FA5}">
                      <a16:colId xmlns:a16="http://schemas.microsoft.com/office/drawing/2014/main" val="1101265400"/>
                    </a:ext>
                  </a:extLst>
                </a:gridCol>
                <a:gridCol w="677776">
                  <a:extLst>
                    <a:ext uri="{9D8B030D-6E8A-4147-A177-3AD203B41FA5}">
                      <a16:colId xmlns:a16="http://schemas.microsoft.com/office/drawing/2014/main" val="1964467413"/>
                    </a:ext>
                  </a:extLst>
                </a:gridCol>
                <a:gridCol w="649812">
                  <a:extLst>
                    <a:ext uri="{9D8B030D-6E8A-4147-A177-3AD203B41FA5}">
                      <a16:colId xmlns:a16="http://schemas.microsoft.com/office/drawing/2014/main" val="3999460824"/>
                    </a:ext>
                  </a:extLst>
                </a:gridCol>
                <a:gridCol w="652919">
                  <a:extLst>
                    <a:ext uri="{9D8B030D-6E8A-4147-A177-3AD203B41FA5}">
                      <a16:colId xmlns:a16="http://schemas.microsoft.com/office/drawing/2014/main" val="2914275965"/>
                    </a:ext>
                  </a:extLst>
                </a:gridCol>
                <a:gridCol w="649812">
                  <a:extLst>
                    <a:ext uri="{9D8B030D-6E8A-4147-A177-3AD203B41FA5}">
                      <a16:colId xmlns:a16="http://schemas.microsoft.com/office/drawing/2014/main" val="2326615319"/>
                    </a:ext>
                  </a:extLst>
                </a:gridCol>
                <a:gridCol w="6234775">
                  <a:extLst>
                    <a:ext uri="{9D8B030D-6E8A-4147-A177-3AD203B41FA5}">
                      <a16:colId xmlns:a16="http://schemas.microsoft.com/office/drawing/2014/main" val="1416089214"/>
                    </a:ext>
                  </a:extLst>
                </a:gridCol>
              </a:tblGrid>
              <a:tr h="154973">
                <a:tc>
                  <a:txBody>
                    <a:bodyPr/>
                    <a:lstStyle/>
                    <a:p>
                      <a:pPr algn="l" fontAlgn="t">
                        <a:lnSpc>
                          <a:spcPct val="107000"/>
                        </a:lnSpc>
                        <a:spcBef>
                          <a:spcPts val="0"/>
                        </a:spcBef>
                        <a:spcAft>
                          <a:spcPts val="0"/>
                        </a:spcAft>
                      </a:pPr>
                      <a:r>
                        <a:rPr lang="en-NZ"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Model</a:t>
                      </a:r>
                      <a:endParaRPr lang="en-NZ" sz="900" b="0" i="0" u="none" strike="noStrike" dirty="0">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Terms</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MAE</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RMSE</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R2</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 terms for NO3-N</a:t>
                      </a:r>
                      <a:endParaRPr lang="en-NZ" sz="900" b="0" i="0" u="none" strike="noStrike" dirty="0">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805804"/>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0.728</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0.991</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0.762</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Latitude + Runoff_1 + Runoff_2 + Runoff_3 + Runoff_4 + Runoff_5 + Runoff_6 + Runoff_7 + Runoff_8 + Runoff_9 + Runoff_10 + Runoff_11 + Runoff_12 + Area_SqKm + Mean_Slope + S_Order + LC + BIOME_NAME + EF_Lit_Des + ET + ETPot + SoilWet + Bio_temp + Bio_Moist + human_effect</a:t>
                      </a:r>
                      <a:endParaRPr lang="en-NZ" sz="900" b="0" i="0" u="none" strike="noStrike">
                        <a:effectLst/>
                        <a:latin typeface="Arial" panose="020B0604020202020204" pitchFamily="34" charset="0"/>
                      </a:endParaRPr>
                    </a:p>
                  </a:txBody>
                  <a:tcPr marL="47133" marR="47133" marT="6546"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25192532"/>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0.729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EF_Lit_Des + Runoff_5 + Bio_temp + Runoff_3 + Runoff_6 + Runoff_2 + Runoff_7 + Runoff_4 + Runoff_10 + S_Order + Runoff_8 + Mean_Slope + Runoff_9 + Runoff_1 + SoilWet + Runoff_12 + Area_SqKm + ETPot + ET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3504974396"/>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0.728</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0.989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0.762</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Runoff_5 + Runoff_3 + Bio_temp + Runoff_7 + Runoff_6 + Runoff_4 + Runoff_2 + Runoff_10 + S_Order + Runoff_8 + Runoff_9 + Mean_Slope + SoilWet + Runoff_1 + Area_SqKm + Runoff_12 + ETPot + ET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3230591113"/>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0.728</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0.762</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Runoff_3 + Runoff_6 + Runoff_7 + Runoff_4 + Runoff_2 + Bio_temp + Runoff_10 + S_Order + Runoff_8 + Runoff_1 + Mean_Slope + Runoff_9 + SoilWet + Runoff_12 + Area_SqKm + ETPot + ET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4065351939"/>
                  </a:ext>
                </a:extLst>
              </a:tr>
              <a:tr h="260018">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0.729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Runoff_3 + Runoff_6 + Runoff_7 + Runoff_2 + Runoff_4 + Runoff_10 + Runoff_8 + S_Order + Runoff_1 + SoilWet + Runoff_9 + Mean_Slope + Runoff_12 + Area_SqKm + ETPot + LC + ET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1452630437"/>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0.728</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Runoff_6 + Runoff_7 + Runoff_2 + Runoff_4 + Runoff_10 + S_Order + Runoff_8 + Runoff_1 + Runoff_9 + Mean_Slope + SoilWet + Runoff_12 + Area_SqKm + ET + ETPot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1430085335"/>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0.729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Runoff_6 + Runoff_10 + Runoff_2 + Runoff_4 + S_Order + Runoff_8 + Runoff_9 + Runoff_1 + Mean_Slope + SoilWet + Runoff_12 + Area_SqKm + ETPot + ET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4274727859"/>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0.727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0.987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0.764</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Runoff_6 + Runoff_2 + Runoff_4 + S_Order + Runoff_8 + Runoff_1 + Mean_Slope + Runoff_9 + SoilWet + Runoff_12 + Area_SqKm + ETPot + ET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3166673271"/>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0.727</a:t>
                      </a:r>
                      <a:endParaRPr lang="en-NZ" sz="900" b="0" i="0" u="none" strike="noStrike" dirty="0">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0.988</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Runoff_2 + S_Order + Runoff_4 + Runoff_8 + Runoff_1 + Mean_Slope + Runoff_9 + SoilWet + Area_SqKm + Runoff_12 + ETPot + ET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301635411"/>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0.727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0.987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0.764</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S_Order + Runoff_4 + Runoff_8 + Mean_Slope + Runoff_1 + Runoff_9 + SoilWet + Area_SqKm + Runoff_12 + ETPot + LC + ET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1237410464"/>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0.733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Runoff_4 + Runoff_8 + Mean_Slope + Runoff_1 + Runoff_9 + SoilWet + Area_SqKm + Runoff_12 + ETPot + ET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2966863779"/>
                  </a:ext>
                </a:extLst>
              </a:tr>
              <a:tr h="260018">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0.733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Runoff_8 + Mean_Slope + Runoff_1 + SoilWet + Runoff_9 + Runoff_12 + Area_SqKm + ETPot + ET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3996352675"/>
                  </a:ext>
                </a:extLst>
              </a:tr>
              <a:tr h="154973">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0.732</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0.994</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t">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 + Runoff_1 + SoilWet + Runoff_9 + Runoff_12 + Area_SqKm + ETPot + ET + LC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676143330"/>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0.731</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0.996</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0.757</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 + SoilWet + Runoff_9 + Area_SqKm + Runoff_12 + ETPot + LC + ET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2014506527"/>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0.731</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0.761</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SoilWet + Runoff_12 + Runoff_9 + ETPot + Area_SqKm + LC + ET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210972659"/>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0.734</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0.994</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0.759</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 + Runoff_9 + Runoff_12 + ETPot + LC + ET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913141563"/>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0.743</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0.755</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Runoff_9 + LC + Runoff_12 + ETPot + ET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833370160"/>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0.743</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1.004</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0.753</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LC + ETPot + Runoff_12 + ET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71943060"/>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0.745</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1.008</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ETPot + Runoff_12 + ET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2646455735"/>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0.746</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1.008</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ETPot + ET + Runoff_11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1721173465"/>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0.745</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1.012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0.748</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ET + Runoff_11 + 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3054211188"/>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b="0" i="0" u="none" strike="noStrike">
                        <a:effectLst/>
                        <a:latin typeface="Arial" panose="020B0604020202020204" pitchFamily="34" charset="0"/>
                      </a:endParaRPr>
                    </a:p>
                  </a:txBody>
                  <a:tcPr marL="47133" marR="47133" marT="6546" marB="0">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0.757</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1.017</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0.744</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ET + Latitude + BIOME_NAME + human_effect</a:t>
                      </a:r>
                      <a:endParaRPr lang="en-NZ" sz="900" b="0" i="0" u="none" strike="noStrike">
                        <a:effectLst/>
                        <a:latin typeface="Arial" panose="020B0604020202020204" pitchFamily="34" charset="0"/>
                      </a:endParaRPr>
                    </a:p>
                  </a:txBody>
                  <a:tcPr marL="47133" marR="47133" marT="6546" marB="0" anchor="b">
                    <a:lnL>
                      <a:noFill/>
                    </a:lnL>
                    <a:lnR>
                      <a:noFill/>
                    </a:lnR>
                    <a:lnT>
                      <a:noFill/>
                    </a:lnT>
                    <a:lnB>
                      <a:noFill/>
                    </a:lnB>
                    <a:noFill/>
                  </a:tcPr>
                </a:tc>
                <a:extLst>
                  <a:ext uri="{0D108BD9-81ED-4DB2-BD59-A6C34878D82A}">
                    <a16:rowId xmlns:a16="http://schemas.microsoft.com/office/drawing/2014/main" val="2077105281"/>
                  </a:ext>
                </a:extLst>
              </a:tr>
              <a:tr h="154973">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en-NZ" sz="900" b="0" i="0" u="none" strike="noStrike">
                        <a:effectLst/>
                        <a:latin typeface="Arial" panose="020B0604020202020204" pitchFamily="34" charset="0"/>
                      </a:endParaRPr>
                    </a:p>
                  </a:txBody>
                  <a:tcPr marL="47133" marR="47133" marT="6546"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b="0" i="0" u="none" strike="noStrike">
                        <a:effectLst/>
                        <a:latin typeface="Arial" panose="020B0604020202020204" pitchFamily="34" charset="0"/>
                      </a:endParaRPr>
                    </a:p>
                  </a:txBody>
                  <a:tcPr marL="47133" marR="47133" marT="654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b="0" i="0" u="none" strike="noStrike">
                        <a:effectLst/>
                        <a:latin typeface="Arial" panose="020B0604020202020204" pitchFamily="34" charset="0"/>
                      </a:endParaRPr>
                    </a:p>
                  </a:txBody>
                  <a:tcPr marL="47133" marR="47133" marT="654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b="0" i="0" u="none" strike="noStrike">
                        <a:effectLst/>
                        <a:latin typeface="Arial" panose="020B0604020202020204" pitchFamily="34" charset="0"/>
                      </a:endParaRPr>
                    </a:p>
                  </a:txBody>
                  <a:tcPr marL="47133" marR="47133" marT="6546"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0.806</a:t>
                      </a:r>
                      <a:endParaRPr lang="en-NZ" sz="900" b="0" i="0" u="none" strike="noStrike">
                        <a:effectLst/>
                        <a:latin typeface="Arial" panose="020B0604020202020204" pitchFamily="34" charset="0"/>
                      </a:endParaRPr>
                    </a:p>
                  </a:txBody>
                  <a:tcPr marL="47133" marR="47133" marT="654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1.080</a:t>
                      </a:r>
                      <a:endParaRPr lang="en-NZ" sz="900" b="0" i="0" u="none" strike="noStrike">
                        <a:effectLst/>
                        <a:latin typeface="Arial" panose="020B0604020202020204" pitchFamily="34" charset="0"/>
                      </a:endParaRPr>
                    </a:p>
                  </a:txBody>
                  <a:tcPr marL="47133" marR="47133" marT="654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0.707</a:t>
                      </a:r>
                      <a:endParaRPr lang="en-NZ" sz="900" b="0" i="0" u="none" strike="noStrike">
                        <a:effectLst/>
                        <a:latin typeface="Arial" panose="020B0604020202020204" pitchFamily="34" charset="0"/>
                      </a:endParaRPr>
                    </a:p>
                  </a:txBody>
                  <a:tcPr marL="47133" marR="47133" marT="6546"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Latitude + BIOME_NAME + </a:t>
                      </a:r>
                      <a:r>
                        <a:rPr lang="en-NZ" sz="9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b="0" i="0" u="none" strike="noStrike" dirty="0">
                        <a:effectLst/>
                        <a:latin typeface="Arial" panose="020B0604020202020204" pitchFamily="34" charset="0"/>
                      </a:endParaRPr>
                    </a:p>
                  </a:txBody>
                  <a:tcPr marL="47133" marR="47133" marT="6546"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1331869"/>
                  </a:ext>
                </a:extLst>
              </a:tr>
            </a:tbl>
          </a:graphicData>
        </a:graphic>
      </p:graphicFrame>
    </p:spTree>
    <p:extLst>
      <p:ext uri="{BB962C8B-B14F-4D97-AF65-F5344CB8AC3E}">
        <p14:creationId xmlns:p14="http://schemas.microsoft.com/office/powerpoint/2010/main" val="184855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E7406E5B-581B-5D2A-799A-63540BD4619E}"/>
              </a:ext>
            </a:extLst>
          </p:cNvPr>
          <p:cNvSpPr>
            <a:spLocks noChangeArrowheads="1"/>
          </p:cNvSpPr>
          <p:nvPr/>
        </p:nvSpPr>
        <p:spPr bwMode="auto">
          <a:xfrm>
            <a:off x="1964391" y="25616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4" name="Table 3">
            <a:extLst>
              <a:ext uri="{FF2B5EF4-FFF2-40B4-BE49-F238E27FC236}">
                <a16:creationId xmlns:a16="http://schemas.microsoft.com/office/drawing/2014/main" id="{91C10957-CB6B-536D-089A-369A4A8FFC9E}"/>
              </a:ext>
            </a:extLst>
          </p:cNvPr>
          <p:cNvGraphicFramePr>
            <a:graphicFrameLocks noGrp="1"/>
          </p:cNvGraphicFramePr>
          <p:nvPr>
            <p:extLst>
              <p:ext uri="{D42A27DB-BD31-4B8C-83A1-F6EECF244321}">
                <p14:modId xmlns:p14="http://schemas.microsoft.com/office/powerpoint/2010/main" val="3422801205"/>
              </p:ext>
            </p:extLst>
          </p:nvPr>
        </p:nvGraphicFramePr>
        <p:xfrm>
          <a:off x="845173" y="703739"/>
          <a:ext cx="10905070" cy="6008257"/>
        </p:xfrm>
        <a:graphic>
          <a:graphicData uri="http://schemas.openxmlformats.org/drawingml/2006/table">
            <a:tbl>
              <a:tblPr firstRow="1" firstCol="1" bandRow="1"/>
              <a:tblGrid>
                <a:gridCol w="691758">
                  <a:extLst>
                    <a:ext uri="{9D8B030D-6E8A-4147-A177-3AD203B41FA5}">
                      <a16:colId xmlns:a16="http://schemas.microsoft.com/office/drawing/2014/main" val="3033039379"/>
                    </a:ext>
                  </a:extLst>
                </a:gridCol>
                <a:gridCol w="542618">
                  <a:extLst>
                    <a:ext uri="{9D8B030D-6E8A-4147-A177-3AD203B41FA5}">
                      <a16:colId xmlns:a16="http://schemas.microsoft.com/office/drawing/2014/main" val="3026374169"/>
                    </a:ext>
                  </a:extLst>
                </a:gridCol>
                <a:gridCol w="402800">
                  <a:extLst>
                    <a:ext uri="{9D8B030D-6E8A-4147-A177-3AD203B41FA5}">
                      <a16:colId xmlns:a16="http://schemas.microsoft.com/office/drawing/2014/main" val="2242609717"/>
                    </a:ext>
                  </a:extLst>
                </a:gridCol>
                <a:gridCol w="402800">
                  <a:extLst>
                    <a:ext uri="{9D8B030D-6E8A-4147-A177-3AD203B41FA5}">
                      <a16:colId xmlns:a16="http://schemas.microsoft.com/office/drawing/2014/main" val="1101265400"/>
                    </a:ext>
                  </a:extLst>
                </a:gridCol>
                <a:gridCol w="677776">
                  <a:extLst>
                    <a:ext uri="{9D8B030D-6E8A-4147-A177-3AD203B41FA5}">
                      <a16:colId xmlns:a16="http://schemas.microsoft.com/office/drawing/2014/main" val="1964467413"/>
                    </a:ext>
                  </a:extLst>
                </a:gridCol>
                <a:gridCol w="649812">
                  <a:extLst>
                    <a:ext uri="{9D8B030D-6E8A-4147-A177-3AD203B41FA5}">
                      <a16:colId xmlns:a16="http://schemas.microsoft.com/office/drawing/2014/main" val="3999460824"/>
                    </a:ext>
                  </a:extLst>
                </a:gridCol>
                <a:gridCol w="652919">
                  <a:extLst>
                    <a:ext uri="{9D8B030D-6E8A-4147-A177-3AD203B41FA5}">
                      <a16:colId xmlns:a16="http://schemas.microsoft.com/office/drawing/2014/main" val="2914275965"/>
                    </a:ext>
                  </a:extLst>
                </a:gridCol>
                <a:gridCol w="649812">
                  <a:extLst>
                    <a:ext uri="{9D8B030D-6E8A-4147-A177-3AD203B41FA5}">
                      <a16:colId xmlns:a16="http://schemas.microsoft.com/office/drawing/2014/main" val="2326615319"/>
                    </a:ext>
                  </a:extLst>
                </a:gridCol>
                <a:gridCol w="6234775">
                  <a:extLst>
                    <a:ext uri="{9D8B030D-6E8A-4147-A177-3AD203B41FA5}">
                      <a16:colId xmlns:a16="http://schemas.microsoft.com/office/drawing/2014/main" val="1416089214"/>
                    </a:ext>
                  </a:extLst>
                </a:gridCol>
              </a:tblGrid>
              <a:tr h="154973">
                <a:tc>
                  <a:txBody>
                    <a:bodyPr/>
                    <a:lstStyle/>
                    <a:p>
                      <a:pPr algn="l" fontAlgn="t">
                        <a:lnSpc>
                          <a:spcPct val="107000"/>
                        </a:lnSpc>
                        <a:spcBef>
                          <a:spcPts val="0"/>
                        </a:spcBef>
                        <a:spcAft>
                          <a:spcPts val="0"/>
                        </a:spcAft>
                      </a:pPr>
                      <a:r>
                        <a:rPr lang="en-NZ"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Model</a:t>
                      </a:r>
                      <a:endParaRPr lang="en-NZ" sz="900" b="0" i="0" u="none" strike="noStrike" dirty="0">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Terms</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MAE</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RMSE</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R2</a:t>
                      </a:r>
                      <a:endParaRPr lang="en-NZ" sz="900" b="0" i="0" u="none" strike="noStrike">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 terms for TP</a:t>
                      </a:r>
                      <a:endParaRPr lang="en-NZ" sz="900" b="0" i="0" u="none" strike="noStrike" dirty="0">
                        <a:effectLst/>
                        <a:latin typeface="Arial" panose="020B0604020202020204" pitchFamily="34" charset="0"/>
                      </a:endParaRPr>
                    </a:p>
                  </a:txBody>
                  <a:tcPr marL="47133" marR="47133" marT="65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3805804"/>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1.015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Latitude + Runoff_1 + Runoff_2 + Runoff_3 + Runoff_4 + Runoff_5 + Runoff_6 + Runoff_7 + Runoff_8 + Runoff_9 + Runoff_10 + Runoff_11 + Runoff_12 + Area_SqKm + Mean_Slope + S_Order + LC + BIOME_NAME + EF_Lit_Des + ET + ETPot + SoilWet + Bio_temp + Bio_Moist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25192532"/>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1.017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Runoff_6 + Runoff_1 + Runoff_10 + LC + S_Order + EF_Lit_Des + Runoff_8 + Runoff_4 + Runoff_11 + Runoff_3 + Runoff_2 + SoilWet + Runoff_12 + Runoff_7 + ET + Runoff_9 + Bio_temp + Mean_Slope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504974396"/>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1.014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LC + Runoff_10 + Runoff_1 + S_Order + EF_Lit_Des + Runoff_4 + Runoff_8 + Runoff_3 + Runoff_11 + Runoff_2 + SoilWet + Runoff_12 + ET + Runoff_7 + Runoff_9 + Mean_Slope + Bio_temp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230591113"/>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LC + Runoff_1 + S_Order + Runoff_4 + EF_Lit_Des + Runoff_8 + Runoff_11 + Runoff_3 + Runoff_2 + Runoff_12 + SoilWet + ET + Runoff_7 + Runoff_9 + Mean_Slope + Bio_temp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065351939"/>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1.011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0.761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 + S_Order + EF_Lit_Des + Runoff_8 + Runoff_4 + Runoff_2 + Runoff_11 + Runoff_12 + Runoff_3 + SoilWet + ET + Runoff_9 + Mean_Slope + Runoff_7 + Bio_temp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452630437"/>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 + S_Order + Runoff_11 + Runoff_4 + Runoff_8 + Runoff_12 + Runoff_3 + Runoff_2 + SoilWet + Runoff_9 + ET + Runoff_7 + Mean_Slope + Runoff_5 + Area_SqKm + Bio_temp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430085335"/>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1.019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S_Order + Runoff_4 + Runoff_3 + Runoff_8 + Runoff_2 + Runoff_12 + Runoff_11 + SoilWet + ET + Runoff_7 + Runoff_9 + Bio_temp + Mean_Slope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274727859"/>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Runoff_4 + Runoff_8 + Runoff_3 + Runoff_2 + Runoff_11 + SoilWet + Runoff_12 + ET + Runoff_7 + Runoff_9 + Bio_temp + Mean_Slope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166673271"/>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Runoff_3 + Runoff_8 + Runoff_11 + SoilWet + Runoff_2 + Runoff_12 + ET + Runoff_7 + Bio_temp + Runoff_9 + Mean_Slope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01635411"/>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Runoff_11 + SoilWet + Runoff_12 + Runoff_2 + Runoff_3 + ET + Runoff_9 + Bio_temp + Runoff_7 + Mean_Slope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237410464"/>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1.018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Runoff_11 + Runoff_2 + SoilWet + Runoff_12 + ET + Bio_temp + Runoff_7 + Runoff_9 + Mean_Slope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966863779"/>
                  </a:ext>
                </a:extLst>
              </a:tr>
              <a:tr h="260018">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Runoff_12 + SoilWet + ET + Runoff_2 + Bio_temp + Runoff_9 + Mean_Slope + Area_SqKm + Runoff_7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996352675"/>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1.018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ET + Runoff_12 + Runoff_2 + Bio_temp + Runoff_7 + Mean_Slope + Runoff_9 + Area_SqKm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676143330"/>
                  </a:ext>
                </a:extLst>
              </a:tr>
              <a:tr h="154973">
                <a:tc>
                  <a:txBody>
                    <a:bodyPr/>
                    <a:lstStyle/>
                    <a:p>
                      <a:pPr>
                        <a:lnSpc>
                          <a:spcPct val="107000"/>
                        </a:lnSpc>
                      </a:pPr>
                      <a:r>
                        <a:rPr lang="en-NZ"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0.728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1.015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0.759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Runoff_2 + ET + Bio_temp + Mean_Slope + Runoff_9 + Area_SqKm + Runoff_7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014506527"/>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Runoff_2 + ET + Mean_Slope + Runoff_9 + Area_SqKm + Runoff_7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10972659"/>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 + ET + Area_SqKm + Runoff_9 + Runoff_7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913141563"/>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 + Mean_Slope + Runoff_9 + Runoff_7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833370160"/>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 + Runoff_9 + Runoff_7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71943060"/>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0.740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1.026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 + Runoff_7 + Runoff_5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646455735"/>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0.745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1.032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0.748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Runoff_5 + Runoff_7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721173465"/>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0.751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1.041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0.742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Runoff_7 + 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054211188"/>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0.771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1.057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ETPot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077105281"/>
                  </a:ext>
                </a:extLst>
              </a:tr>
              <a:tr h="154973">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0.818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1.105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0.705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Latitude + BIOME_NAME + </a:t>
                      </a:r>
                      <a:r>
                        <a:rPr lang="en-NZ"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1331869"/>
                  </a:ext>
                </a:extLst>
              </a:tr>
            </a:tbl>
          </a:graphicData>
        </a:graphic>
      </p:graphicFrame>
    </p:spTree>
    <p:extLst>
      <p:ext uri="{BB962C8B-B14F-4D97-AF65-F5344CB8AC3E}">
        <p14:creationId xmlns:p14="http://schemas.microsoft.com/office/powerpoint/2010/main" val="279339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DC332BB-AD36-C012-2A92-408F0FFAB637}"/>
              </a:ext>
            </a:extLst>
          </p:cNvPr>
          <p:cNvGraphicFramePr>
            <a:graphicFrameLocks noGrp="1"/>
          </p:cNvGraphicFramePr>
          <p:nvPr>
            <p:extLst>
              <p:ext uri="{D42A27DB-BD31-4B8C-83A1-F6EECF244321}">
                <p14:modId xmlns:p14="http://schemas.microsoft.com/office/powerpoint/2010/main" val="3249951331"/>
              </p:ext>
            </p:extLst>
          </p:nvPr>
        </p:nvGraphicFramePr>
        <p:xfrm>
          <a:off x="890291" y="412306"/>
          <a:ext cx="10685679" cy="6273274"/>
        </p:xfrm>
        <a:graphic>
          <a:graphicData uri="http://schemas.openxmlformats.org/drawingml/2006/table">
            <a:tbl>
              <a:tblPr firstRow="1" firstCol="1" bandRow="1"/>
              <a:tblGrid>
                <a:gridCol w="673441">
                  <a:extLst>
                    <a:ext uri="{9D8B030D-6E8A-4147-A177-3AD203B41FA5}">
                      <a16:colId xmlns:a16="http://schemas.microsoft.com/office/drawing/2014/main" val="1288530433"/>
                    </a:ext>
                  </a:extLst>
                </a:gridCol>
                <a:gridCol w="528173">
                  <a:extLst>
                    <a:ext uri="{9D8B030D-6E8A-4147-A177-3AD203B41FA5}">
                      <a16:colId xmlns:a16="http://schemas.microsoft.com/office/drawing/2014/main" val="440384920"/>
                    </a:ext>
                  </a:extLst>
                </a:gridCol>
                <a:gridCol w="460077">
                  <a:extLst>
                    <a:ext uri="{9D8B030D-6E8A-4147-A177-3AD203B41FA5}">
                      <a16:colId xmlns:a16="http://schemas.microsoft.com/office/drawing/2014/main" val="3106109918"/>
                    </a:ext>
                  </a:extLst>
                </a:gridCol>
                <a:gridCol w="391983">
                  <a:extLst>
                    <a:ext uri="{9D8B030D-6E8A-4147-A177-3AD203B41FA5}">
                      <a16:colId xmlns:a16="http://schemas.microsoft.com/office/drawing/2014/main" val="751896230"/>
                    </a:ext>
                  </a:extLst>
                </a:gridCol>
                <a:gridCol w="659822">
                  <a:extLst>
                    <a:ext uri="{9D8B030D-6E8A-4147-A177-3AD203B41FA5}">
                      <a16:colId xmlns:a16="http://schemas.microsoft.com/office/drawing/2014/main" val="1511457624"/>
                    </a:ext>
                  </a:extLst>
                </a:gridCol>
                <a:gridCol w="632584">
                  <a:extLst>
                    <a:ext uri="{9D8B030D-6E8A-4147-A177-3AD203B41FA5}">
                      <a16:colId xmlns:a16="http://schemas.microsoft.com/office/drawing/2014/main" val="250395871"/>
                    </a:ext>
                  </a:extLst>
                </a:gridCol>
                <a:gridCol w="635610">
                  <a:extLst>
                    <a:ext uri="{9D8B030D-6E8A-4147-A177-3AD203B41FA5}">
                      <a16:colId xmlns:a16="http://schemas.microsoft.com/office/drawing/2014/main" val="949926151"/>
                    </a:ext>
                  </a:extLst>
                </a:gridCol>
                <a:gridCol w="632584">
                  <a:extLst>
                    <a:ext uri="{9D8B030D-6E8A-4147-A177-3AD203B41FA5}">
                      <a16:colId xmlns:a16="http://schemas.microsoft.com/office/drawing/2014/main" val="3332537714"/>
                    </a:ext>
                  </a:extLst>
                </a:gridCol>
                <a:gridCol w="6071405">
                  <a:extLst>
                    <a:ext uri="{9D8B030D-6E8A-4147-A177-3AD203B41FA5}">
                      <a16:colId xmlns:a16="http://schemas.microsoft.com/office/drawing/2014/main" val="4078900146"/>
                    </a:ext>
                  </a:extLst>
                </a:gridCol>
              </a:tblGrid>
              <a:tr h="153442">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a:t>
                      </a:r>
                      <a:endParaRPr lang="en-NZ" sz="900" b="0" i="0" u="none" strike="noStrike" dirty="0">
                        <a:effectLst/>
                        <a:latin typeface="Arial" panose="020B0604020202020204" pitchFamily="34" charset="0"/>
                      </a:endParaRPr>
                    </a:p>
                  </a:txBody>
                  <a:tcPr marL="46668" marR="46668" marT="648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endParaRPr lang="en-NZ" sz="900" b="0" i="0" u="none" strike="noStrike">
                        <a:effectLst/>
                        <a:latin typeface="Arial" panose="020B0604020202020204" pitchFamily="34" charset="0"/>
                      </a:endParaRPr>
                    </a:p>
                  </a:txBody>
                  <a:tcPr marL="46668" marR="46668" marT="648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t>
                      </a:r>
                      <a:endParaRPr lang="en-NZ" sz="900" b="0" i="0" u="none" strike="noStrike">
                        <a:effectLst/>
                        <a:latin typeface="Arial" panose="020B0604020202020204" pitchFamily="34" charset="0"/>
                      </a:endParaRPr>
                    </a:p>
                  </a:txBody>
                  <a:tcPr marL="46668" marR="46668" marT="648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
                      </a:r>
                      <a:endParaRPr lang="en-NZ" sz="900" b="0" i="0" u="none" strike="noStrike">
                        <a:effectLst/>
                        <a:latin typeface="Arial" panose="020B0604020202020204" pitchFamily="34" charset="0"/>
                      </a:endParaRPr>
                    </a:p>
                  </a:txBody>
                  <a:tcPr marL="46668" marR="46668" marT="648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Terms</a:t>
                      </a:r>
                      <a:endParaRPr lang="en-NZ" sz="900" b="0" i="0" u="none" strike="noStrike">
                        <a:effectLst/>
                        <a:latin typeface="Arial" panose="020B0604020202020204" pitchFamily="34" charset="0"/>
                      </a:endParaRPr>
                    </a:p>
                  </a:txBody>
                  <a:tcPr marL="46668" marR="46668" marT="648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MAE</a:t>
                      </a:r>
                      <a:endParaRPr lang="en-NZ" sz="900" b="0" i="0" u="none" strike="noStrike">
                        <a:effectLst/>
                        <a:latin typeface="Arial" panose="020B0604020202020204" pitchFamily="34" charset="0"/>
                      </a:endParaRPr>
                    </a:p>
                  </a:txBody>
                  <a:tcPr marL="46668" marR="46668" marT="648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RMSE</a:t>
                      </a:r>
                      <a:endParaRPr lang="en-NZ" sz="900" b="0" i="0" u="none" strike="noStrike">
                        <a:effectLst/>
                        <a:latin typeface="Arial" panose="020B0604020202020204" pitchFamily="34" charset="0"/>
                      </a:endParaRPr>
                    </a:p>
                  </a:txBody>
                  <a:tcPr marL="46668" marR="46668" marT="648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R2</a:t>
                      </a:r>
                      <a:endParaRPr lang="en-NZ" sz="900" b="0" i="0" u="none" strike="noStrike">
                        <a:effectLst/>
                        <a:latin typeface="Arial" panose="020B0604020202020204" pitchFamily="34" charset="0"/>
                      </a:endParaRPr>
                    </a:p>
                  </a:txBody>
                  <a:tcPr marL="46668" marR="46668" marT="648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NZ" sz="9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Model terms for TN</a:t>
                      </a:r>
                      <a:endParaRPr lang="en-NZ" sz="900" b="0" i="0" u="none" strike="noStrike" dirty="0">
                        <a:effectLst/>
                        <a:latin typeface="Arial" panose="020B0604020202020204" pitchFamily="34" charset="0"/>
                      </a:endParaRPr>
                    </a:p>
                  </a:txBody>
                  <a:tcPr marL="46668" marR="46668" marT="648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9838964"/>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0.986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Latitude + Runoff_1 + Runoff_2 + Runoff_3 + Runoff_4 + Runoff_5 + Runoff_6 + Runoff_7 + Runoff_8 + Runoff_9 + Runoff_10 + Runoff_11 + Runoff_12 + Area_SqKm + Mean_Slope + S_Order + LC + BIOME_NAME + EF_Lit_Des + ET + ETPot + SoilWet + Bio_temp + Bio_Moist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80534298"/>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0.672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EF_Lit_Des + LC + Runoff_6 + Runoff_9 + S_Order + Runoff_10 + Runoff_12 + Runoff_8 + Bio_temp + Runoff_7 + Runoff_11 + SoilWet + Runoff_4 + Runoff_1 + Runoff_5 + ETPot + Mean_Slope + Area_SqKm + ET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109753745"/>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0.672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0.718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LC + S_Order + Runoff_6 + Runoff_12 + Runoff_11 + Runoff_10 + Runoff_9 + Runoff_7 + Runoff_8 + SoilWet + Bio_temp + Runoff_1 + Runoff_5 + Mean_Slope + Runoff_4 + ETPot + Area_SqKm + ET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379585391"/>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0.672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S_Order + Runoff_6 + Runoff_7 + Runoff_10 + Runoff_9 + Runoff_12 + Bio_temp + Runoff_8 + Runoff_11 + SoilWet + Runoff_1 + Runoff_5 + Mean_Slope + Area_SqKm + ETPot + ET + Runoff_4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23650473"/>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0.672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S_Order + Runoff_9 + Runoff_12 + Runoff_8 + Runoff_10 + Runoff_7 + Bio_temp + Runoff_11 + SoilWet + Runoff_5 + Runoff_1 + Runoff_4 + Mean_Slope + ETPot + ET + Area_SqKm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672605866"/>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0.672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Runoff_12 + Runoff_10 + Runoff_9 + Bio_temp + Runoff_7 + Runoff_8 + Runoff_11 + Runoff_1 + SoilWet + Runoff_5 + Mean_Slope + Area_SqKm + ETPot + ET + Runoff_4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977885717"/>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0.671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Runoff_12 + Runoff_9 + Runoff_10 + Runoff_8 + Runoff_7 + Runoff_11 + SoilWet + Runoff_1 + Runoff_5 + Mean_Slope + Runoff_4 + Area_SqKm + ETPot + ET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796060196"/>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0.672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Runoff_9 + Runoff_12 + Runoff_10 + Runoff_11 + Runoff_8 + SoilWet + Runoff_1 + Runoff_5 + Runoff_4 + Mean_Slope + Area_SqKm + ET + ETPot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27600921"/>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0.671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0.719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Runoff_10 + Runoff_9 + Runoff_8 + Runoff_11 + SoilWet + Runoff_1 + Runoff_5 + Runoff_4 + Mean_Slope + Area_SqKm + ETPot + ET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126668084"/>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0.719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Runoff_9 + Runoff_11 + Runoff_8 + SoilWet + Runoff_5 + Runoff_1 + Runoff_4 + Mean_Slope + ETPot + ET + Area_SqKm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125379117"/>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Runoff_11 + Runoff_8 + SoilWet + Runoff_4 + Runoff_5 + Runoff_1 + Mean_Slope + ETPot + ET + Area_SqKm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795659533"/>
                  </a:ext>
                </a:extLst>
              </a:tr>
              <a:tr h="257450">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Runoff_11 + Runoff_8 + Runoff_1 + Runoff_5 + Runoff_4 + Mean_Slope + ETPot + ET + Area_SqKm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3502631006"/>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Runoff_5 + Runoff_8 + Runoff_1 + Runoff_4 + Mean_Slope + Area_SqKm + ET + ETPot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591648643"/>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0.986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Runoff_1 + Runoff_5 + Area_SqKm + Runoff_4 + Mean_Slope + ET + ETPot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404216043"/>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a:t>
                      </a:r>
                      <a:r>
                        <a:rPr lang="en-NZ"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NZ"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a:t>
                      </a:r>
                      <a:r>
                        <a:rPr lang="en-NZ"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ET + Runoff_4 + </a:t>
                      </a:r>
                      <a:r>
                        <a:rPr lang="en-NZ"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ETPot</a:t>
                      </a:r>
                      <a:r>
                        <a:rPr lang="en-NZ"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Runoff_5 + Runoff_2 + Runoff_3 + Latitude + BIOME_NAME + </a:t>
                      </a:r>
                      <a:r>
                        <a:rPr lang="en-NZ"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165628905"/>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Area_SqKm + Mean_Slope + ET + ETPot + Runoff_4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093190061"/>
                  </a:ext>
                </a:extLst>
              </a:tr>
              <a:tr h="153442">
                <a:tc>
                  <a:txBody>
                    <a:bodyPr/>
                    <a:lstStyle/>
                    <a:p>
                      <a:pPr>
                        <a:lnSpc>
                          <a:spcPct val="107000"/>
                        </a:lnSpc>
                      </a:pPr>
                      <a:r>
                        <a:rPr lang="en-NZ"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0.661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0.984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0.730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b="1">
                          <a:solidFill>
                            <a:srgbClr val="000000"/>
                          </a:solidFill>
                          <a:effectLst/>
                          <a:latin typeface="Calibri" panose="020F0502020204030204" pitchFamily="34" charset="0"/>
                          <a:ea typeface="Calibri" panose="020F0502020204030204" pitchFamily="34" charset="0"/>
                          <a:cs typeface="Calibri" panose="020F0502020204030204" pitchFamily="34" charset="0"/>
                        </a:rPr>
                        <a:t>Mean_Slope + ET + ETPot + Runoff_4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792743480"/>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900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0.981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Runoff_4 + ET + ETPot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581504659"/>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0.673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0.990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Runoff_4 + ETPot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503425697"/>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300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0.663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0.971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0.738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ETPot + Runoff_2 + 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4130676922"/>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0.684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0.721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Runoff_3 + Runoff_2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1099441969"/>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700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0.689</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0.716</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Runoff_3 + Latitude + BIOME_NAME + human_effect</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noFill/>
                  </a:tcPr>
                </a:tc>
                <a:extLst>
                  <a:ext uri="{0D108BD9-81ED-4DB2-BD59-A6C34878D82A}">
                    <a16:rowId xmlns:a16="http://schemas.microsoft.com/office/drawing/2014/main" val="2730375645"/>
                  </a:ext>
                </a:extLst>
              </a:tr>
              <a:tr h="153442">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500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0.710</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1.008</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a:solidFill>
                            <a:srgbClr val="000000"/>
                          </a:solidFill>
                          <a:effectLst/>
                          <a:latin typeface="Calibri" panose="020F0502020204030204" pitchFamily="34" charset="0"/>
                          <a:ea typeface="Calibri" panose="020F0502020204030204" pitchFamily="34" charset="0"/>
                          <a:cs typeface="Calibri" panose="020F0502020204030204" pitchFamily="34" charset="0"/>
                        </a:rPr>
                        <a:t>0.715</a:t>
                      </a:r>
                      <a:endParaRPr lang="en-NZ" sz="9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nSpc>
                          <a:spcPct val="107000"/>
                        </a:lnSpc>
                      </a:pPr>
                      <a:r>
                        <a:rPr lang="en-NZ"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Latitude + BIOME_NAME + </a:t>
                      </a:r>
                      <a:r>
                        <a:rPr lang="en-NZ" sz="9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human_effect</a:t>
                      </a:r>
                      <a:endParaRPr lang="en-NZ"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8441132"/>
                  </a:ext>
                </a:extLst>
              </a:tr>
            </a:tbl>
          </a:graphicData>
        </a:graphic>
      </p:graphicFrame>
    </p:spTree>
    <p:extLst>
      <p:ext uri="{BB962C8B-B14F-4D97-AF65-F5344CB8AC3E}">
        <p14:creationId xmlns:p14="http://schemas.microsoft.com/office/powerpoint/2010/main" val="395220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3F9C-101A-131E-5196-3B3DF9F50C00}"/>
              </a:ext>
            </a:extLst>
          </p:cNvPr>
          <p:cNvSpPr>
            <a:spLocks noGrp="1"/>
          </p:cNvSpPr>
          <p:nvPr>
            <p:ph type="title"/>
          </p:nvPr>
        </p:nvSpPr>
        <p:spPr/>
        <p:txBody>
          <a:bodyPr/>
          <a:lstStyle/>
          <a:p>
            <a:r>
              <a:rPr lang="en-NZ" dirty="0"/>
              <a:t>Optimal Model Performance</a:t>
            </a:r>
          </a:p>
        </p:txBody>
      </p:sp>
      <p:graphicFrame>
        <p:nvGraphicFramePr>
          <p:cNvPr id="4" name="Content Placeholder 3">
            <a:extLst>
              <a:ext uri="{FF2B5EF4-FFF2-40B4-BE49-F238E27FC236}">
                <a16:creationId xmlns:a16="http://schemas.microsoft.com/office/drawing/2014/main" id="{B83F8D08-0D93-9ABF-8E30-E6A1FEEB76B8}"/>
              </a:ext>
            </a:extLst>
          </p:cNvPr>
          <p:cNvGraphicFramePr>
            <a:graphicFrameLocks/>
          </p:cNvGraphicFramePr>
          <p:nvPr>
            <p:extLst>
              <p:ext uri="{D42A27DB-BD31-4B8C-83A1-F6EECF244321}">
                <p14:modId xmlns:p14="http://schemas.microsoft.com/office/powerpoint/2010/main" val="2998393004"/>
              </p:ext>
            </p:extLst>
          </p:nvPr>
        </p:nvGraphicFramePr>
        <p:xfrm>
          <a:off x="2624957" y="2000180"/>
          <a:ext cx="6942086" cy="3600956"/>
        </p:xfrm>
        <a:graphic>
          <a:graphicData uri="http://schemas.openxmlformats.org/drawingml/2006/table">
            <a:tbl>
              <a:tblPr firstRow="1" firstCol="1" bandRow="1"/>
              <a:tblGrid>
                <a:gridCol w="1185615">
                  <a:extLst>
                    <a:ext uri="{9D8B030D-6E8A-4147-A177-3AD203B41FA5}">
                      <a16:colId xmlns:a16="http://schemas.microsoft.com/office/drawing/2014/main" val="3750222529"/>
                    </a:ext>
                  </a:extLst>
                </a:gridCol>
                <a:gridCol w="1191186">
                  <a:extLst>
                    <a:ext uri="{9D8B030D-6E8A-4147-A177-3AD203B41FA5}">
                      <a16:colId xmlns:a16="http://schemas.microsoft.com/office/drawing/2014/main" val="1597498628"/>
                    </a:ext>
                  </a:extLst>
                </a:gridCol>
                <a:gridCol w="1904338">
                  <a:extLst>
                    <a:ext uri="{9D8B030D-6E8A-4147-A177-3AD203B41FA5}">
                      <a16:colId xmlns:a16="http://schemas.microsoft.com/office/drawing/2014/main" val="1634425169"/>
                    </a:ext>
                  </a:extLst>
                </a:gridCol>
                <a:gridCol w="1670335">
                  <a:extLst>
                    <a:ext uri="{9D8B030D-6E8A-4147-A177-3AD203B41FA5}">
                      <a16:colId xmlns:a16="http://schemas.microsoft.com/office/drawing/2014/main" val="2148546082"/>
                    </a:ext>
                  </a:extLst>
                </a:gridCol>
                <a:gridCol w="990612">
                  <a:extLst>
                    <a:ext uri="{9D8B030D-6E8A-4147-A177-3AD203B41FA5}">
                      <a16:colId xmlns:a16="http://schemas.microsoft.com/office/drawing/2014/main" val="1358166344"/>
                    </a:ext>
                  </a:extLst>
                </a:gridCol>
              </a:tblGrid>
              <a:tr h="688729">
                <a:tc>
                  <a:txBody>
                    <a:bodyPr/>
                    <a:lstStyle/>
                    <a:p>
                      <a:pPr algn="l"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Analyte</a:t>
                      </a:r>
                      <a:endParaRPr lang="en-NZ" sz="1800" b="1"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Dataset</a:t>
                      </a:r>
                      <a:endParaRPr lang="en-NZ" sz="1800" b="1"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absolute error</a:t>
                      </a:r>
                      <a:endParaRPr lang="en-NZ" sz="1800" b="1"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Root mean square error</a:t>
                      </a:r>
                      <a:endParaRPr lang="en-NZ" sz="1800" b="1"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NZ" sz="1800" b="1" i="0" u="none" strike="noStrike"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NZ" sz="1800" b="1"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4963118"/>
                  </a:ext>
                </a:extLst>
              </a:tr>
              <a:tr h="362168">
                <a:tc>
                  <a:txBody>
                    <a:bodyPr/>
                    <a:lstStyle/>
                    <a:p>
                      <a:pPr algn="l"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DRP</a:t>
                      </a:r>
                      <a:endParaRPr lang="en-NZ" sz="1800" b="0"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a:t>
                      </a:r>
                      <a:endParaRPr lang="en-NZ" sz="1800" b="0"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0.3509</a:t>
                      </a:r>
                      <a:endParaRPr lang="en-NZ" sz="1800" b="0"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0.5893</a:t>
                      </a:r>
                      <a:endParaRPr lang="en-NZ" sz="1800" b="0"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0.959</a:t>
                      </a:r>
                      <a:endParaRPr lang="en-NZ" sz="1800" b="0" i="0" u="none" strike="noStrike" dirty="0">
                        <a:effectLst/>
                        <a:latin typeface="Arial" panose="020B0604020202020204" pitchFamily="34" charset="0"/>
                      </a:endParaRPr>
                    </a:p>
                  </a:txBody>
                  <a:tcPr marL="97806" marR="97806" marT="13584"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845431248"/>
                  </a:ext>
                </a:extLst>
              </a:tr>
              <a:tr h="350885">
                <a:tc>
                  <a:txBody>
                    <a:bodyPr/>
                    <a:lstStyle/>
                    <a:p>
                      <a:pPr algn="l" fontAlgn="b">
                        <a:lnSpc>
                          <a:spcPct val="107000"/>
                        </a:lnSpc>
                        <a:spcBef>
                          <a:spcPts val="0"/>
                        </a:spcBef>
                        <a:spcAft>
                          <a:spcPts val="0"/>
                        </a:spcAft>
                      </a:pP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0.7100</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1.0381</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0.833</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extLst>
                  <a:ext uri="{0D108BD9-81ED-4DB2-BD59-A6C34878D82A}">
                    <a16:rowId xmlns:a16="http://schemas.microsoft.com/office/drawing/2014/main" val="3661796485"/>
                  </a:ext>
                </a:extLst>
              </a:tr>
              <a:tr h="362168">
                <a:tc>
                  <a:txBody>
                    <a:bodyPr/>
                    <a:lstStyle/>
                    <a:p>
                      <a:pPr algn="l"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r>
                        <a:rPr lang="en-NZ" sz="1800" b="0" i="0" u="none" strike="noStrike"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a:t>
                      </a:r>
                      <a:endParaRPr lang="en-NZ" sz="1800" b="0" i="0" u="none" strike="noStrike">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0.3426</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0.5383</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0.942</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extLst>
                  <a:ext uri="{0D108BD9-81ED-4DB2-BD59-A6C34878D82A}">
                    <a16:rowId xmlns:a16="http://schemas.microsoft.com/office/drawing/2014/main" val="970962411"/>
                  </a:ext>
                </a:extLst>
              </a:tr>
              <a:tr h="362168">
                <a:tc>
                  <a:txBody>
                    <a:bodyPr/>
                    <a:lstStyle/>
                    <a:p>
                      <a:pPr algn="l" fontAlgn="b">
                        <a:lnSpc>
                          <a:spcPct val="107000"/>
                        </a:lnSpc>
                        <a:spcBef>
                          <a:spcPts val="0"/>
                        </a:spcBef>
                        <a:spcAft>
                          <a:spcPts val="0"/>
                        </a:spcAft>
                      </a:pP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0.7132</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cs typeface="Calibri" panose="020F0502020204030204" pitchFamily="34" charset="0"/>
                        </a:rPr>
                        <a:t>0.9892</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0.752</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extLst>
                  <a:ext uri="{0D108BD9-81ED-4DB2-BD59-A6C34878D82A}">
                    <a16:rowId xmlns:a16="http://schemas.microsoft.com/office/drawing/2014/main" val="1190884731"/>
                  </a:ext>
                </a:extLst>
              </a:tr>
              <a:tr h="362168">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TP</a:t>
                      </a:r>
                      <a:endParaRPr lang="en-NZ" sz="1800" b="0" i="0" u="none" strike="noStrike">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0.3645</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0.6017</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0.930</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extLst>
                  <a:ext uri="{0D108BD9-81ED-4DB2-BD59-A6C34878D82A}">
                    <a16:rowId xmlns:a16="http://schemas.microsoft.com/office/drawing/2014/main" val="1767320428"/>
                  </a:ext>
                </a:extLst>
              </a:tr>
              <a:tr h="404748">
                <a:tc>
                  <a:txBody>
                    <a:bodyPr/>
                    <a:lstStyle/>
                    <a:p>
                      <a:pPr algn="l" fontAlgn="b">
                        <a:lnSpc>
                          <a:spcPct val="107000"/>
                        </a:lnSpc>
                        <a:spcBef>
                          <a:spcPts val="0"/>
                        </a:spcBef>
                        <a:spcAft>
                          <a:spcPts val="0"/>
                        </a:spcAft>
                      </a:pPr>
                      <a:endParaRPr lang="en-NZ" sz="1800" b="0" i="0" u="none" strike="noStrike">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a:t>
                      </a:r>
                      <a:endParaRPr lang="en-NZ" sz="1800" b="0" i="0" u="none" strike="noStrike">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0.7379</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1.0249</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0.763</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extLst>
                  <a:ext uri="{0D108BD9-81ED-4DB2-BD59-A6C34878D82A}">
                    <a16:rowId xmlns:a16="http://schemas.microsoft.com/office/drawing/2014/main" val="3553416957"/>
                  </a:ext>
                </a:extLst>
              </a:tr>
              <a:tr h="362168">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TN</a:t>
                      </a:r>
                      <a:endParaRPr lang="en-NZ" sz="1800" b="0" i="0" u="none" strike="noStrike">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a:t>
                      </a:r>
                      <a:endParaRPr lang="en-NZ" sz="1800" b="0" i="0" u="none" strike="noStrike">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0.3289</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0.5469</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0.931</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a:noFill/>
                    </a:lnB>
                    <a:noFill/>
                  </a:tcPr>
                </a:tc>
                <a:extLst>
                  <a:ext uri="{0D108BD9-81ED-4DB2-BD59-A6C34878D82A}">
                    <a16:rowId xmlns:a16="http://schemas.microsoft.com/office/drawing/2014/main" val="1153538322"/>
                  </a:ext>
                </a:extLst>
              </a:tr>
              <a:tr h="345754">
                <a:tc>
                  <a:txBody>
                    <a:bodyPr/>
                    <a:lstStyle/>
                    <a:p>
                      <a:pPr algn="l" fontAlgn="b">
                        <a:lnSpc>
                          <a:spcPct val="107000"/>
                        </a:lnSpc>
                        <a:spcBef>
                          <a:spcPts val="0"/>
                        </a:spcBef>
                        <a:spcAft>
                          <a:spcPts val="0"/>
                        </a:spcAft>
                      </a:pPr>
                      <a:endParaRPr lang="en-NZ" sz="1800" b="0" i="0" u="none" strike="noStrike">
                        <a:effectLst/>
                        <a:latin typeface="Arial" panose="020B0604020202020204" pitchFamily="34" charset="0"/>
                      </a:endParaRPr>
                    </a:p>
                  </a:txBody>
                  <a:tcPr marL="97806" marR="97806" marT="1358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a:t>
                      </a:r>
                      <a:endParaRPr lang="en-NZ" sz="1800" b="0" i="0" u="none" strike="noStrike">
                        <a:effectLst/>
                        <a:latin typeface="Arial" panose="020B0604020202020204" pitchFamily="34" charset="0"/>
                      </a:endParaRPr>
                    </a:p>
                  </a:txBody>
                  <a:tcPr marL="97806" marR="97806" marT="1358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0.7000</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1.0453</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0.671</a:t>
                      </a:r>
                      <a:endParaRPr lang="en-NZ" sz="1800" b="0" i="0" u="none" strike="noStrike" dirty="0">
                        <a:effectLst/>
                        <a:latin typeface="Arial" panose="020B0604020202020204" pitchFamily="34" charset="0"/>
                      </a:endParaRPr>
                    </a:p>
                  </a:txBody>
                  <a:tcPr marL="97806" marR="97806" marT="13584"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3122187"/>
                  </a:ext>
                </a:extLst>
              </a:tr>
            </a:tbl>
          </a:graphicData>
        </a:graphic>
      </p:graphicFrame>
    </p:spTree>
    <p:extLst>
      <p:ext uri="{BB962C8B-B14F-4D97-AF65-F5344CB8AC3E}">
        <p14:creationId xmlns:p14="http://schemas.microsoft.com/office/powerpoint/2010/main" val="208640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plot, line&#10;&#10;Description automatically generated">
            <a:extLst>
              <a:ext uri="{FF2B5EF4-FFF2-40B4-BE49-F238E27FC236}">
                <a16:creationId xmlns:a16="http://schemas.microsoft.com/office/drawing/2014/main" id="{091D0A6A-B402-7104-E3DF-96D87BC00AA8}"/>
              </a:ext>
            </a:extLst>
          </p:cNvPr>
          <p:cNvPicPr>
            <a:picLocks noChangeAspect="1"/>
          </p:cNvPicPr>
          <p:nvPr/>
        </p:nvPicPr>
        <p:blipFill rotWithShape="1">
          <a:blip r:embed="rId2">
            <a:extLst>
              <a:ext uri="{28A0092B-C50C-407E-A947-70E740481C1C}">
                <a14:useLocalDpi xmlns:a14="http://schemas.microsoft.com/office/drawing/2010/main" val="0"/>
              </a:ext>
            </a:extLst>
          </a:blip>
          <a:srcRect t="6064" r="16722"/>
          <a:stretch/>
        </p:blipFill>
        <p:spPr bwMode="auto">
          <a:xfrm>
            <a:off x="496989" y="658241"/>
            <a:ext cx="4295775" cy="3054350"/>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C13EFE90-9519-57DA-C887-94DE1036DD86}"/>
              </a:ext>
            </a:extLst>
          </p:cNvPr>
          <p:cNvPicPr>
            <a:picLocks noChangeAspect="1"/>
          </p:cNvPicPr>
          <p:nvPr/>
        </p:nvPicPr>
        <p:blipFill rotWithShape="1">
          <a:blip r:embed="rId3">
            <a:extLst>
              <a:ext uri="{28A0092B-C50C-407E-A947-70E740481C1C}">
                <a14:useLocalDpi xmlns:a14="http://schemas.microsoft.com/office/drawing/2010/main" val="0"/>
              </a:ext>
            </a:extLst>
          </a:blip>
          <a:srcRect t="6021" r="14521"/>
          <a:stretch/>
        </p:blipFill>
        <p:spPr bwMode="auto">
          <a:xfrm>
            <a:off x="392214" y="3731146"/>
            <a:ext cx="4400550" cy="3049270"/>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D761F092-9BF2-939B-5717-C90F3FB038C5}"/>
              </a:ext>
            </a:extLst>
          </p:cNvPr>
          <p:cNvPicPr>
            <a:picLocks noChangeAspect="1"/>
          </p:cNvPicPr>
          <p:nvPr/>
        </p:nvPicPr>
        <p:blipFill rotWithShape="1">
          <a:blip r:embed="rId4">
            <a:extLst>
              <a:ext uri="{28A0092B-C50C-407E-A947-70E740481C1C}">
                <a14:useLocalDpi xmlns:a14="http://schemas.microsoft.com/office/drawing/2010/main" val="0"/>
              </a:ext>
            </a:extLst>
          </a:blip>
          <a:srcRect t="6022" r="14521"/>
          <a:stretch/>
        </p:blipFill>
        <p:spPr bwMode="auto">
          <a:xfrm>
            <a:off x="6337741" y="3684791"/>
            <a:ext cx="4467225" cy="3095625"/>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DEFD21F3-B827-4530-BDB4-20D7CAE1BC43}"/>
              </a:ext>
            </a:extLst>
          </p:cNvPr>
          <p:cNvSpPr txBox="1"/>
          <p:nvPr/>
        </p:nvSpPr>
        <p:spPr>
          <a:xfrm>
            <a:off x="3822060" y="2210348"/>
            <a:ext cx="554960" cy="369332"/>
          </a:xfrm>
          <a:prstGeom prst="rect">
            <a:avLst/>
          </a:prstGeom>
          <a:noFill/>
        </p:spPr>
        <p:txBody>
          <a:bodyPr wrap="none" rtlCol="0">
            <a:spAutoFit/>
          </a:bodyPr>
          <a:lstStyle/>
          <a:p>
            <a:r>
              <a:rPr lang="en-NZ" dirty="0"/>
              <a:t>DRP</a:t>
            </a:r>
          </a:p>
        </p:txBody>
      </p:sp>
      <p:sp>
        <p:nvSpPr>
          <p:cNvPr id="3" name="TextBox 2">
            <a:extLst>
              <a:ext uri="{FF2B5EF4-FFF2-40B4-BE49-F238E27FC236}">
                <a16:creationId xmlns:a16="http://schemas.microsoft.com/office/drawing/2014/main" id="{17FA8B2B-2EAB-3D0D-255A-9E185E951834}"/>
              </a:ext>
            </a:extLst>
          </p:cNvPr>
          <p:cNvSpPr txBox="1"/>
          <p:nvPr/>
        </p:nvSpPr>
        <p:spPr>
          <a:xfrm>
            <a:off x="3888940" y="5711163"/>
            <a:ext cx="401072" cy="369332"/>
          </a:xfrm>
          <a:prstGeom prst="rect">
            <a:avLst/>
          </a:prstGeom>
          <a:noFill/>
        </p:spPr>
        <p:txBody>
          <a:bodyPr wrap="none" rtlCol="0">
            <a:spAutoFit/>
          </a:bodyPr>
          <a:lstStyle/>
          <a:p>
            <a:r>
              <a:rPr lang="en-NZ" dirty="0"/>
              <a:t>TP</a:t>
            </a:r>
          </a:p>
        </p:txBody>
      </p:sp>
      <p:pic>
        <p:nvPicPr>
          <p:cNvPr id="9" name="Picture 8" descr="A picture containing text, screenshot, plot, line&#10;&#10;Description automatically generated">
            <a:extLst>
              <a:ext uri="{FF2B5EF4-FFF2-40B4-BE49-F238E27FC236}">
                <a16:creationId xmlns:a16="http://schemas.microsoft.com/office/drawing/2014/main" id="{D012E98A-BB8A-77C5-7EFC-275902F3B850}"/>
              </a:ext>
            </a:extLst>
          </p:cNvPr>
          <p:cNvPicPr>
            <a:picLocks noChangeAspect="1"/>
          </p:cNvPicPr>
          <p:nvPr/>
        </p:nvPicPr>
        <p:blipFill rotWithShape="1">
          <a:blip r:embed="rId5">
            <a:extLst>
              <a:ext uri="{28A0092B-C50C-407E-A947-70E740481C1C}">
                <a14:useLocalDpi xmlns:a14="http://schemas.microsoft.com/office/drawing/2010/main" val="0"/>
              </a:ext>
            </a:extLst>
          </a:blip>
          <a:srcRect t="5801" r="13896"/>
          <a:stretch/>
        </p:blipFill>
        <p:spPr bwMode="auto">
          <a:xfrm>
            <a:off x="6337741" y="643776"/>
            <a:ext cx="4410075" cy="3041015"/>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A7E88B1-A31F-8F36-1345-020DE1C6B616}"/>
              </a:ext>
            </a:extLst>
          </p:cNvPr>
          <p:cNvSpPr txBox="1"/>
          <p:nvPr/>
        </p:nvSpPr>
        <p:spPr>
          <a:xfrm>
            <a:off x="9883477" y="2302273"/>
            <a:ext cx="864339" cy="369332"/>
          </a:xfrm>
          <a:prstGeom prst="rect">
            <a:avLst/>
          </a:prstGeom>
          <a:noFill/>
        </p:spPr>
        <p:txBody>
          <a:bodyPr wrap="none" rtlCol="0">
            <a:spAutoFit/>
          </a:bodyPr>
          <a:lstStyle/>
          <a:p>
            <a:r>
              <a:rPr lang="en-NZ" dirty="0"/>
              <a:t>NO</a:t>
            </a:r>
            <a:r>
              <a:rPr lang="en-NZ" sz="1100" dirty="0"/>
              <a:t>3 </a:t>
            </a:r>
            <a:r>
              <a:rPr lang="en-NZ" dirty="0"/>
              <a:t>-N</a:t>
            </a:r>
          </a:p>
        </p:txBody>
      </p:sp>
      <p:sp>
        <p:nvSpPr>
          <p:cNvPr id="11" name="TextBox 10">
            <a:extLst>
              <a:ext uri="{FF2B5EF4-FFF2-40B4-BE49-F238E27FC236}">
                <a16:creationId xmlns:a16="http://schemas.microsoft.com/office/drawing/2014/main" id="{E56F6B9A-54AB-C552-6C75-EDF68FBE2EAE}"/>
              </a:ext>
            </a:extLst>
          </p:cNvPr>
          <p:cNvSpPr txBox="1"/>
          <p:nvPr/>
        </p:nvSpPr>
        <p:spPr>
          <a:xfrm>
            <a:off x="10095875" y="5711163"/>
            <a:ext cx="439544" cy="369332"/>
          </a:xfrm>
          <a:prstGeom prst="rect">
            <a:avLst/>
          </a:prstGeom>
          <a:noFill/>
        </p:spPr>
        <p:txBody>
          <a:bodyPr wrap="none" rtlCol="0">
            <a:spAutoFit/>
          </a:bodyPr>
          <a:lstStyle/>
          <a:p>
            <a:r>
              <a:rPr lang="en-NZ" dirty="0"/>
              <a:t>TN</a:t>
            </a:r>
          </a:p>
        </p:txBody>
      </p:sp>
    </p:spTree>
    <p:extLst>
      <p:ext uri="{BB962C8B-B14F-4D97-AF65-F5344CB8AC3E}">
        <p14:creationId xmlns:p14="http://schemas.microsoft.com/office/powerpoint/2010/main" val="2873511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D4B6-F501-6EBE-1D75-D229AE042F39}"/>
              </a:ext>
            </a:extLst>
          </p:cNvPr>
          <p:cNvSpPr>
            <a:spLocks noGrp="1"/>
          </p:cNvSpPr>
          <p:nvPr>
            <p:ph type="title"/>
          </p:nvPr>
        </p:nvSpPr>
        <p:spPr/>
        <p:txBody>
          <a:bodyPr/>
          <a:lstStyle/>
          <a:p>
            <a:r>
              <a:rPr lang="en-NZ" dirty="0"/>
              <a:t>Model in python</a:t>
            </a:r>
          </a:p>
        </p:txBody>
      </p:sp>
      <p:graphicFrame>
        <p:nvGraphicFramePr>
          <p:cNvPr id="4" name="Content Placeholder 3">
            <a:extLst>
              <a:ext uri="{FF2B5EF4-FFF2-40B4-BE49-F238E27FC236}">
                <a16:creationId xmlns:a16="http://schemas.microsoft.com/office/drawing/2014/main" id="{687907B6-5040-5697-559A-B63F700972E1}"/>
              </a:ext>
            </a:extLst>
          </p:cNvPr>
          <p:cNvGraphicFramePr>
            <a:graphicFrameLocks/>
          </p:cNvGraphicFramePr>
          <p:nvPr>
            <p:extLst>
              <p:ext uri="{D42A27DB-BD31-4B8C-83A1-F6EECF244321}">
                <p14:modId xmlns:p14="http://schemas.microsoft.com/office/powerpoint/2010/main" val="4236184680"/>
              </p:ext>
            </p:extLst>
          </p:nvPr>
        </p:nvGraphicFramePr>
        <p:xfrm>
          <a:off x="2442898" y="2379800"/>
          <a:ext cx="6882532" cy="2873361"/>
        </p:xfrm>
        <a:graphic>
          <a:graphicData uri="http://schemas.openxmlformats.org/drawingml/2006/table">
            <a:tbl>
              <a:tblPr firstRow="1" firstCol="1" bandRow="1"/>
              <a:tblGrid>
                <a:gridCol w="1088115">
                  <a:extLst>
                    <a:ext uri="{9D8B030D-6E8A-4147-A177-3AD203B41FA5}">
                      <a16:colId xmlns:a16="http://schemas.microsoft.com/office/drawing/2014/main" val="473956877"/>
                    </a:ext>
                  </a:extLst>
                </a:gridCol>
                <a:gridCol w="1093228">
                  <a:extLst>
                    <a:ext uri="{9D8B030D-6E8A-4147-A177-3AD203B41FA5}">
                      <a16:colId xmlns:a16="http://schemas.microsoft.com/office/drawing/2014/main" val="1183791541"/>
                    </a:ext>
                  </a:extLst>
                </a:gridCol>
                <a:gridCol w="1747734">
                  <a:extLst>
                    <a:ext uri="{9D8B030D-6E8A-4147-A177-3AD203B41FA5}">
                      <a16:colId xmlns:a16="http://schemas.microsoft.com/office/drawing/2014/main" val="2217043957"/>
                    </a:ext>
                  </a:extLst>
                </a:gridCol>
                <a:gridCol w="2044306">
                  <a:extLst>
                    <a:ext uri="{9D8B030D-6E8A-4147-A177-3AD203B41FA5}">
                      <a16:colId xmlns:a16="http://schemas.microsoft.com/office/drawing/2014/main" val="2512341756"/>
                    </a:ext>
                  </a:extLst>
                </a:gridCol>
                <a:gridCol w="909149">
                  <a:extLst>
                    <a:ext uri="{9D8B030D-6E8A-4147-A177-3AD203B41FA5}">
                      <a16:colId xmlns:a16="http://schemas.microsoft.com/office/drawing/2014/main" val="672500630"/>
                    </a:ext>
                  </a:extLst>
                </a:gridCol>
              </a:tblGrid>
              <a:tr h="570718">
                <a:tc>
                  <a:txBody>
                    <a:bodyPr/>
                    <a:lstStyle/>
                    <a:p>
                      <a:pPr algn="l"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Analyte</a:t>
                      </a:r>
                      <a:endParaRPr lang="en-NZ" sz="1800" b="1" i="0" u="none" strike="noStrike" dirty="0">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Dataset</a:t>
                      </a:r>
                      <a:endParaRPr lang="en-NZ" sz="1800" b="1" i="0" u="none" strike="noStrike" dirty="0">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Mean absolute error</a:t>
                      </a:r>
                      <a:endParaRPr lang="en-NZ" sz="1800" b="1" i="0" u="none" strike="noStrike" dirty="0">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Mean square error</a:t>
                      </a:r>
                      <a:endParaRPr lang="en-NZ" sz="1800" b="1" i="0" u="none" strike="noStrike" dirty="0">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800" b="1"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
                      </a:r>
                      <a:r>
                        <a:rPr lang="en-NZ" sz="1800" b="1" i="0" u="none" strike="noStrike"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NZ" sz="1800" b="1" i="0" u="none" strike="noStrike" dirty="0">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7450618"/>
                  </a:ext>
                </a:extLst>
              </a:tr>
              <a:tr h="300111">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DRP</a:t>
                      </a:r>
                      <a:endParaRPr lang="en-NZ" sz="1800" b="0" i="0" u="none" strike="noStrike">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a:t>
                      </a:r>
                      <a:endParaRPr lang="en-NZ" sz="1800" b="0" i="0" u="none" strike="noStrike" dirty="0">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0.235</a:t>
                      </a:r>
                      <a:endParaRPr lang="en-NZ" sz="1800" b="0" i="0" u="none" strike="noStrike" dirty="0">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0.148</a:t>
                      </a:r>
                      <a:endParaRPr lang="en-NZ" sz="1800" b="0" i="0" u="none" strike="noStrike" dirty="0">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0.956</a:t>
                      </a:r>
                      <a:endParaRPr lang="en-NZ" sz="1800" b="0" i="0" u="none" strike="noStrike" dirty="0">
                        <a:effectLst/>
                        <a:latin typeface="Arial" panose="020B0604020202020204" pitchFamily="34" charset="0"/>
                      </a:endParaRPr>
                    </a:p>
                  </a:txBody>
                  <a:tcPr marL="87554" marR="87554" marT="1216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0934370"/>
                  </a:ext>
                </a:extLst>
              </a:tr>
              <a:tr h="210326">
                <a:tc>
                  <a:txBody>
                    <a:bodyPr/>
                    <a:lstStyle/>
                    <a:p>
                      <a:pPr algn="l" fontAlgn="b">
                        <a:lnSpc>
                          <a:spcPct val="107000"/>
                        </a:lnSpc>
                        <a:spcBef>
                          <a:spcPts val="0"/>
                        </a:spcBef>
                        <a:spcAft>
                          <a:spcPts val="0"/>
                        </a:spcAft>
                      </a:pP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0.643</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0.962</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0.754</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extLst>
                  <a:ext uri="{0D108BD9-81ED-4DB2-BD59-A6C34878D82A}">
                    <a16:rowId xmlns:a16="http://schemas.microsoft.com/office/drawing/2014/main" val="1798892273"/>
                  </a:ext>
                </a:extLst>
              </a:tr>
              <a:tr h="300111">
                <a:tc>
                  <a:txBody>
                    <a:bodyPr/>
                    <a:lstStyle/>
                    <a:p>
                      <a:pPr algn="l"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r>
                        <a:rPr lang="en-NZ" sz="1800" b="0" i="0" u="none" strike="noStrike"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n-NZ" sz="1800" b="0" i="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0.260</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0.126</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0.945</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extLst>
                  <a:ext uri="{0D108BD9-81ED-4DB2-BD59-A6C34878D82A}">
                    <a16:rowId xmlns:a16="http://schemas.microsoft.com/office/drawing/2014/main" val="3370359551"/>
                  </a:ext>
                </a:extLst>
              </a:tr>
              <a:tr h="299656">
                <a:tc>
                  <a:txBody>
                    <a:bodyPr/>
                    <a:lstStyle/>
                    <a:p>
                      <a:pPr algn="l" fontAlgn="b">
                        <a:lnSpc>
                          <a:spcPct val="107000"/>
                        </a:lnSpc>
                        <a:spcBef>
                          <a:spcPts val="0"/>
                        </a:spcBef>
                        <a:spcAft>
                          <a:spcPts val="0"/>
                        </a:spcAft>
                      </a:pP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0.737</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0.992</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0.568</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extLst>
                  <a:ext uri="{0D108BD9-81ED-4DB2-BD59-A6C34878D82A}">
                    <a16:rowId xmlns:a16="http://schemas.microsoft.com/office/drawing/2014/main" val="774901878"/>
                  </a:ext>
                </a:extLst>
              </a:tr>
              <a:tr h="300111">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TP</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0.259</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0.133</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0.944</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extLst>
                  <a:ext uri="{0D108BD9-81ED-4DB2-BD59-A6C34878D82A}">
                    <a16:rowId xmlns:a16="http://schemas.microsoft.com/office/drawing/2014/main" val="1972797902"/>
                  </a:ext>
                </a:extLst>
              </a:tr>
              <a:tr h="260328">
                <a:tc>
                  <a:txBody>
                    <a:bodyPr/>
                    <a:lstStyle/>
                    <a:p>
                      <a:pPr algn="l" fontAlgn="b">
                        <a:lnSpc>
                          <a:spcPct val="107000"/>
                        </a:lnSpc>
                        <a:spcBef>
                          <a:spcPts val="0"/>
                        </a:spcBef>
                        <a:spcAft>
                          <a:spcPts val="0"/>
                        </a:spcAft>
                      </a:pP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0.741</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1.043</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0.607</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extLst>
                  <a:ext uri="{0D108BD9-81ED-4DB2-BD59-A6C34878D82A}">
                    <a16:rowId xmlns:a16="http://schemas.microsoft.com/office/drawing/2014/main" val="1281860349"/>
                  </a:ext>
                </a:extLst>
              </a:tr>
              <a:tr h="300111">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TN</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0.249</a:t>
                      </a:r>
                      <a:endParaRPr lang="en-NZ" sz="1800" b="0" i="0" u="none" strike="noStrike">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0.141</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0.931</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a:noFill/>
                    </a:lnB>
                    <a:noFill/>
                  </a:tcPr>
                </a:tc>
                <a:extLst>
                  <a:ext uri="{0D108BD9-81ED-4DB2-BD59-A6C34878D82A}">
                    <a16:rowId xmlns:a16="http://schemas.microsoft.com/office/drawing/2014/main" val="2507344801"/>
                  </a:ext>
                </a:extLst>
              </a:tr>
              <a:tr h="278097">
                <a:tc>
                  <a:txBody>
                    <a:bodyPr/>
                    <a:lstStyle/>
                    <a:p>
                      <a:pPr algn="l" fontAlgn="b">
                        <a:lnSpc>
                          <a:spcPct val="107000"/>
                        </a:lnSpc>
                        <a:spcBef>
                          <a:spcPts val="0"/>
                        </a:spcBef>
                        <a:spcAft>
                          <a:spcPts val="0"/>
                        </a:spcAft>
                      </a:pPr>
                      <a:endParaRPr lang="en-NZ" sz="1800" b="0" i="0" u="none" strike="noStrike">
                        <a:effectLst/>
                        <a:latin typeface="Arial" panose="020B0604020202020204" pitchFamily="34" charset="0"/>
                      </a:endParaRPr>
                    </a:p>
                  </a:txBody>
                  <a:tcPr marL="87554" marR="87554" marT="1216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a:t>
                      </a:r>
                      <a:endParaRPr lang="en-NZ" sz="1800" b="0" i="0" u="none" strike="noStrike">
                        <a:effectLst/>
                        <a:latin typeface="Arial" panose="020B0604020202020204" pitchFamily="34" charset="0"/>
                      </a:endParaRPr>
                    </a:p>
                  </a:txBody>
                  <a:tcPr marL="87554" marR="87554" marT="1216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0.598</a:t>
                      </a:r>
                      <a:endParaRPr lang="en-NZ" sz="1800" b="0" i="0" u="none" strike="noStrike">
                        <a:effectLst/>
                        <a:latin typeface="Arial" panose="020B0604020202020204" pitchFamily="34" charset="0"/>
                      </a:endParaRPr>
                    </a:p>
                  </a:txBody>
                  <a:tcPr marL="87554" marR="87554" marT="1216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0.815</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lnSpc>
                          <a:spcPct val="107000"/>
                        </a:lnSpc>
                        <a:spcBef>
                          <a:spcPts val="0"/>
                        </a:spcBef>
                        <a:spcAft>
                          <a:spcPts val="0"/>
                        </a:spcAft>
                      </a:pPr>
                      <a:r>
                        <a:rPr lang="en-NZ"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0.602</a:t>
                      </a:r>
                      <a:endParaRPr lang="en-NZ" sz="1800" b="0" i="0" u="none" strike="noStrike" dirty="0">
                        <a:effectLst/>
                        <a:latin typeface="Arial" panose="020B0604020202020204" pitchFamily="34" charset="0"/>
                      </a:endParaRPr>
                    </a:p>
                  </a:txBody>
                  <a:tcPr marL="87554" marR="87554" marT="1216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2784039"/>
                  </a:ext>
                </a:extLst>
              </a:tr>
            </a:tbl>
          </a:graphicData>
        </a:graphic>
      </p:graphicFrame>
      <p:sp>
        <p:nvSpPr>
          <p:cNvPr id="3" name="TextBox 2">
            <a:extLst>
              <a:ext uri="{FF2B5EF4-FFF2-40B4-BE49-F238E27FC236}">
                <a16:creationId xmlns:a16="http://schemas.microsoft.com/office/drawing/2014/main" id="{1492F33E-4615-6EAE-97A1-B94B5C31673C}"/>
              </a:ext>
            </a:extLst>
          </p:cNvPr>
          <p:cNvSpPr txBox="1"/>
          <p:nvPr/>
        </p:nvSpPr>
        <p:spPr>
          <a:xfrm>
            <a:off x="1789603" y="5654611"/>
            <a:ext cx="8612793" cy="373757"/>
          </a:xfrm>
          <a:prstGeom prst="rect">
            <a:avLst/>
          </a:prstGeom>
          <a:noFill/>
        </p:spPr>
        <p:txBody>
          <a:bodyPr wrap="square" rtlCol="0">
            <a:spAutoFit/>
          </a:bodyPr>
          <a:lstStyle/>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The Python code is available in </a:t>
            </a:r>
            <a:r>
              <a:rPr lang="en-NZ" sz="1800" dirty="0" err="1">
                <a:effectLst/>
                <a:latin typeface="Calibri" panose="020F0502020204030204" pitchFamily="34" charset="0"/>
                <a:ea typeface="Calibri" panose="020F0502020204030204" pitchFamily="34" charset="0"/>
                <a:cs typeface="Times New Roman" panose="02020603050405020304" pitchFamily="18" charset="0"/>
              </a:rPr>
              <a:t>Figshare</a:t>
            </a:r>
            <a:r>
              <a:rPr lang="en-NZ" sz="1800" dirty="0">
                <a:effectLst/>
                <a:latin typeface="Calibri" panose="020F0502020204030204" pitchFamily="34" charset="0"/>
                <a:ea typeface="Calibri" panose="020F0502020204030204" pitchFamily="34" charset="0"/>
                <a:cs typeface="Times New Roman" panose="02020603050405020304" pitchFamily="18" charset="0"/>
              </a:rPr>
              <a:t> </a:t>
            </a:r>
            <a:r>
              <a:rPr lang="en-NZ" sz="1800" dirty="0">
                <a:effectLst/>
                <a:latin typeface="Calibri" panose="020F0502020204030204" pitchFamily="34" charset="0"/>
                <a:ea typeface="Calibri" panose="020F0502020204030204" pitchFamily="34" charset="0"/>
                <a:cs typeface="Calibri" panose="020F0502020204030204" pitchFamily="34" charset="0"/>
              </a:rPr>
              <a:t>(</a:t>
            </a:r>
            <a:r>
              <a:rPr lang="en-NZ" sz="1800" u="sng" dirty="0">
                <a:solidFill>
                  <a:srgbClr val="0065B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https://figshare.com/s/b51c203d572026b7ee28</a:t>
            </a:r>
            <a:r>
              <a:rPr lang="en-NZ" sz="1800" dirty="0">
                <a:effectLst/>
                <a:latin typeface="Calibri" panose="020F0502020204030204" pitchFamily="34" charset="0"/>
                <a:ea typeface="Calibri" panose="020F0502020204030204" pitchFamily="34" charset="0"/>
                <a:cs typeface="Calibri" panose="020F0502020204030204" pitchFamily="34" charset="0"/>
              </a:rPr>
              <a:t>)</a:t>
            </a:r>
            <a:r>
              <a:rPr lang="en-NZ" sz="1800" dirty="0">
                <a:effectLst/>
                <a:latin typeface="Arial" panose="020B0604020202020204" pitchFamily="34" charset="0"/>
                <a:ea typeface="Calibri" panose="020F0502020204030204" pitchFamily="34" charset="0"/>
                <a:cs typeface="Times New Roman" panose="02020603050405020304" pitchFamily="18" charset="0"/>
              </a:rPr>
              <a:t>.</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2110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9FBB-D27F-4211-7EBE-5EF617076EE9}"/>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907A7AFB-AC9B-4C52-8481-B9397731C8B3}"/>
              </a:ext>
            </a:extLst>
          </p:cNvPr>
          <p:cNvSpPr>
            <a:spLocks noGrp="1"/>
          </p:cNvSpPr>
          <p:nvPr>
            <p:ph idx="1"/>
          </p:nvPr>
        </p:nvSpPr>
        <p:spPr/>
        <p:txBody>
          <a:bodyPr/>
          <a:lstStyle/>
          <a:p>
            <a:endParaRPr lang="en-NZ"/>
          </a:p>
        </p:txBody>
      </p:sp>
      <p:pic>
        <p:nvPicPr>
          <p:cNvPr id="5" name="Picture 4">
            <a:extLst>
              <a:ext uri="{FF2B5EF4-FFF2-40B4-BE49-F238E27FC236}">
                <a16:creationId xmlns:a16="http://schemas.microsoft.com/office/drawing/2014/main" id="{B40C5831-6091-7F5E-178C-2708AB58C849}"/>
              </a:ext>
            </a:extLst>
          </p:cNvPr>
          <p:cNvPicPr>
            <a:picLocks noChangeAspect="1"/>
          </p:cNvPicPr>
          <p:nvPr/>
        </p:nvPicPr>
        <p:blipFill>
          <a:blip r:embed="rId2"/>
          <a:stretch>
            <a:fillRect/>
          </a:stretch>
        </p:blipFill>
        <p:spPr>
          <a:xfrm>
            <a:off x="791958" y="658368"/>
            <a:ext cx="5676786" cy="5437631"/>
          </a:xfrm>
          <a:prstGeom prst="rect">
            <a:avLst/>
          </a:prstGeom>
        </p:spPr>
      </p:pic>
      <p:pic>
        <p:nvPicPr>
          <p:cNvPr id="7" name="Picture 6">
            <a:extLst>
              <a:ext uri="{FF2B5EF4-FFF2-40B4-BE49-F238E27FC236}">
                <a16:creationId xmlns:a16="http://schemas.microsoft.com/office/drawing/2014/main" id="{C7F8187E-C4D1-46F9-7F87-AB4A123F5E91}"/>
              </a:ext>
            </a:extLst>
          </p:cNvPr>
          <p:cNvPicPr>
            <a:picLocks noChangeAspect="1"/>
          </p:cNvPicPr>
          <p:nvPr/>
        </p:nvPicPr>
        <p:blipFill>
          <a:blip r:embed="rId3"/>
          <a:stretch>
            <a:fillRect/>
          </a:stretch>
        </p:blipFill>
        <p:spPr>
          <a:xfrm>
            <a:off x="6399879" y="650109"/>
            <a:ext cx="5255135" cy="5549523"/>
          </a:xfrm>
          <a:prstGeom prst="rect">
            <a:avLst/>
          </a:prstGeom>
        </p:spPr>
      </p:pic>
    </p:spTree>
    <p:extLst>
      <p:ext uri="{BB962C8B-B14F-4D97-AF65-F5344CB8AC3E}">
        <p14:creationId xmlns:p14="http://schemas.microsoft.com/office/powerpoint/2010/main" val="50921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574B-F11C-9521-22A9-C9A672083A19}"/>
              </a:ext>
            </a:extLst>
          </p:cNvPr>
          <p:cNvSpPr>
            <a:spLocks noGrp="1"/>
          </p:cNvSpPr>
          <p:nvPr>
            <p:ph type="title"/>
          </p:nvPr>
        </p:nvSpPr>
        <p:spPr/>
        <p:txBody>
          <a:bodyPr/>
          <a:lstStyle/>
          <a:p>
            <a:r>
              <a:rPr lang="en-NZ" dirty="0"/>
              <a:t>Motivation</a:t>
            </a:r>
          </a:p>
        </p:txBody>
      </p:sp>
      <p:sp>
        <p:nvSpPr>
          <p:cNvPr id="6" name="Content Placeholder 2">
            <a:extLst>
              <a:ext uri="{FF2B5EF4-FFF2-40B4-BE49-F238E27FC236}">
                <a16:creationId xmlns:a16="http://schemas.microsoft.com/office/drawing/2014/main" id="{B0F4554F-3AE0-E451-11C0-F6EB437619FF}"/>
              </a:ext>
            </a:extLst>
          </p:cNvPr>
          <p:cNvSpPr>
            <a:spLocks noGrp="1"/>
          </p:cNvSpPr>
          <p:nvPr>
            <p:ph idx="1"/>
          </p:nvPr>
        </p:nvSpPr>
        <p:spPr>
          <a:xfrm>
            <a:off x="1024128" y="1976813"/>
            <a:ext cx="6226417" cy="4595025"/>
          </a:xfrm>
        </p:spPr>
        <p:txBody>
          <a:bodyPr>
            <a:noAutofit/>
          </a:bodyPr>
          <a:lstStyle/>
          <a:p>
            <a:pPr>
              <a:lnSpc>
                <a:spcPct val="150000"/>
              </a:lnSpc>
              <a:buFont typeface="Wingdings" panose="05000000000000000000" pitchFamily="2" charset="2"/>
              <a:buChar char="§"/>
            </a:pPr>
            <a:r>
              <a:rPr lang="en-NZ" sz="1900" dirty="0">
                <a:solidFill>
                  <a:srgbClr val="00B0F0"/>
                </a:solidFill>
                <a:latin typeface="Times New Roman" panose="02020603050405020304" pitchFamily="18" charset="0"/>
                <a:cs typeface="Times New Roman" panose="02020603050405020304" pitchFamily="18" charset="0"/>
              </a:rPr>
              <a:t>     </a:t>
            </a:r>
            <a:r>
              <a:rPr lang="en-NZ" sz="1900" dirty="0">
                <a:solidFill>
                  <a:srgbClr val="000000"/>
                </a:solidFill>
                <a:latin typeface="Times New Roman" panose="02020603050405020304" pitchFamily="18" charset="0"/>
                <a:cs typeface="Times New Roman" panose="02020603050405020304" pitchFamily="18" charset="0"/>
              </a:rPr>
              <a:t>Water stands as a fundamental necessity for all human life. However, mounting consumption, climate change, and pollution are exerting significant pressures on water supply systems.</a:t>
            </a:r>
          </a:p>
          <a:p>
            <a:pPr>
              <a:lnSpc>
                <a:spcPct val="150000"/>
              </a:lnSpc>
              <a:buFont typeface="Wingdings" panose="05000000000000000000" pitchFamily="2" charset="2"/>
              <a:buChar char="§"/>
            </a:pPr>
            <a:r>
              <a:rPr lang="en-NZ" sz="1900" dirty="0">
                <a:solidFill>
                  <a:srgbClr val="000000"/>
                </a:solidFill>
                <a:latin typeface="Times New Roman" panose="02020603050405020304" pitchFamily="18" charset="0"/>
                <a:cs typeface="Times New Roman" panose="02020603050405020304" pitchFamily="18" charset="0"/>
              </a:rPr>
              <a:t>     The Science Based Targets Network provides guidance to global companies and cites to benchmark their footprint, including reference concentrations of water quality contaminants contributed by this study. </a:t>
            </a:r>
            <a:r>
              <a:rPr lang="en-NZ" sz="1900" dirty="0">
                <a:solidFill>
                  <a:srgbClr val="0065B0"/>
                </a:solidFill>
                <a:latin typeface="Times New Roman" panose="02020603050405020304" pitchFamily="18" charset="0"/>
                <a:cs typeface="Times New Roman" panose="02020603050405020304" pitchFamily="18" charset="0"/>
              </a:rPr>
              <a:t>(</a:t>
            </a:r>
            <a:r>
              <a:rPr lang="en-NZ" sz="1900" dirty="0">
                <a:solidFill>
                  <a:srgbClr val="0065B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https://sciencebasedtargetsnetwork.org/our-mission/issue-hubs/water/)</a:t>
            </a:r>
            <a:endParaRPr lang="en-NZ" sz="1900" dirty="0">
              <a:solidFill>
                <a:srgbClr val="0065B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3DE87E82-32B2-24A2-3FAA-58B24DBA36FD}"/>
              </a:ext>
            </a:extLst>
          </p:cNvPr>
          <p:cNvPicPr>
            <a:picLocks noChangeAspect="1"/>
          </p:cNvPicPr>
          <p:nvPr/>
        </p:nvPicPr>
        <p:blipFill rotWithShape="1">
          <a:blip r:embed="rId4"/>
          <a:srcRect l="20990" r="28946"/>
          <a:stretch/>
        </p:blipFill>
        <p:spPr>
          <a:xfrm>
            <a:off x="7552266" y="10"/>
            <a:ext cx="4639734" cy="6857990"/>
          </a:xfrm>
          <a:prstGeom prst="rect">
            <a:avLst/>
          </a:prstGeom>
        </p:spPr>
      </p:pic>
    </p:spTree>
    <p:extLst>
      <p:ext uri="{BB962C8B-B14F-4D97-AF65-F5344CB8AC3E}">
        <p14:creationId xmlns:p14="http://schemas.microsoft.com/office/powerpoint/2010/main" val="3861124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F04330-9544-99D3-78F2-A6331DDDEE1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799" y="202126"/>
            <a:ext cx="9128903" cy="6453748"/>
          </a:xfrm>
          <a:prstGeom prst="rect">
            <a:avLst/>
          </a:prstGeom>
          <a:noFill/>
          <a:ln>
            <a:noFill/>
          </a:ln>
        </p:spPr>
      </p:pic>
    </p:spTree>
    <p:extLst>
      <p:ext uri="{BB962C8B-B14F-4D97-AF65-F5344CB8AC3E}">
        <p14:creationId xmlns:p14="http://schemas.microsoft.com/office/powerpoint/2010/main" val="311492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379E-0342-3B5A-1F4A-635E46322C33}"/>
              </a:ext>
            </a:extLst>
          </p:cNvPr>
          <p:cNvSpPr>
            <a:spLocks noGrp="1"/>
          </p:cNvSpPr>
          <p:nvPr>
            <p:ph type="title"/>
          </p:nvPr>
        </p:nvSpPr>
        <p:spPr/>
        <p:txBody>
          <a:bodyPr/>
          <a:lstStyle/>
          <a:p>
            <a:r>
              <a:rPr lang="en-NZ" dirty="0"/>
              <a:t>Modelling result</a:t>
            </a:r>
          </a:p>
        </p:txBody>
      </p:sp>
      <p:graphicFrame>
        <p:nvGraphicFramePr>
          <p:cNvPr id="4" name="Table 3">
            <a:extLst>
              <a:ext uri="{FF2B5EF4-FFF2-40B4-BE49-F238E27FC236}">
                <a16:creationId xmlns:a16="http://schemas.microsoft.com/office/drawing/2014/main" id="{A8D02110-1FD5-7E5E-0A29-5A8934493D29}"/>
              </a:ext>
            </a:extLst>
          </p:cNvPr>
          <p:cNvGraphicFramePr>
            <a:graphicFrameLocks noGrp="1"/>
          </p:cNvGraphicFramePr>
          <p:nvPr>
            <p:extLst>
              <p:ext uri="{D42A27DB-BD31-4B8C-83A1-F6EECF244321}">
                <p14:modId xmlns:p14="http://schemas.microsoft.com/office/powerpoint/2010/main" val="1715356161"/>
              </p:ext>
            </p:extLst>
          </p:nvPr>
        </p:nvGraphicFramePr>
        <p:xfrm>
          <a:off x="2097699" y="2294130"/>
          <a:ext cx="7572929" cy="3079311"/>
        </p:xfrm>
        <a:graphic>
          <a:graphicData uri="http://schemas.openxmlformats.org/drawingml/2006/table">
            <a:tbl>
              <a:tblPr firstRow="1" firstCol="1" bandRow="1">
                <a:tableStyleId>{5C22544A-7EE6-4342-B048-85BDC9FD1C3A}</a:tableStyleId>
              </a:tblPr>
              <a:tblGrid>
                <a:gridCol w="1546300">
                  <a:extLst>
                    <a:ext uri="{9D8B030D-6E8A-4147-A177-3AD203B41FA5}">
                      <a16:colId xmlns:a16="http://schemas.microsoft.com/office/drawing/2014/main" val="1413097519"/>
                    </a:ext>
                  </a:extLst>
                </a:gridCol>
                <a:gridCol w="1244256">
                  <a:extLst>
                    <a:ext uri="{9D8B030D-6E8A-4147-A177-3AD203B41FA5}">
                      <a16:colId xmlns:a16="http://schemas.microsoft.com/office/drawing/2014/main" val="404372683"/>
                    </a:ext>
                  </a:extLst>
                </a:gridCol>
                <a:gridCol w="1569793">
                  <a:extLst>
                    <a:ext uri="{9D8B030D-6E8A-4147-A177-3AD203B41FA5}">
                      <a16:colId xmlns:a16="http://schemas.microsoft.com/office/drawing/2014/main" val="3303841129"/>
                    </a:ext>
                  </a:extLst>
                </a:gridCol>
                <a:gridCol w="1672153">
                  <a:extLst>
                    <a:ext uri="{9D8B030D-6E8A-4147-A177-3AD203B41FA5}">
                      <a16:colId xmlns:a16="http://schemas.microsoft.com/office/drawing/2014/main" val="3305982350"/>
                    </a:ext>
                  </a:extLst>
                </a:gridCol>
                <a:gridCol w="1540427">
                  <a:extLst>
                    <a:ext uri="{9D8B030D-6E8A-4147-A177-3AD203B41FA5}">
                      <a16:colId xmlns:a16="http://schemas.microsoft.com/office/drawing/2014/main" val="69803503"/>
                    </a:ext>
                  </a:extLst>
                </a:gridCol>
              </a:tblGrid>
              <a:tr h="512955">
                <a:tc>
                  <a:txBody>
                    <a:bodyPr/>
                    <a:lstStyle/>
                    <a:p>
                      <a:pPr algn="ctr"/>
                      <a:r>
                        <a:rPr lang="en-NZ" sz="2000" b="1" dirty="0">
                          <a:effectLst/>
                        </a:rPr>
                        <a:t>Area</a:t>
                      </a:r>
                      <a:endParaRPr lang="en-NZ" sz="20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2000" b="1" dirty="0">
                          <a:effectLst/>
                        </a:rPr>
                        <a:t>Nitrate-nitrogen</a:t>
                      </a:r>
                      <a:endParaRPr lang="en-NZ" sz="20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2000" b="1" dirty="0">
                          <a:effectLst/>
                        </a:rPr>
                        <a:t>Total nitrogen</a:t>
                      </a:r>
                      <a:endParaRPr lang="en-NZ" sz="20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2000" b="1" dirty="0">
                          <a:effectLst/>
                        </a:rPr>
                        <a:t>Dissolved reactive phosphorus</a:t>
                      </a:r>
                      <a:endParaRPr lang="en-NZ" sz="20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2000" b="1" dirty="0">
                          <a:effectLst/>
                        </a:rPr>
                        <a:t>Total phosphorus</a:t>
                      </a:r>
                      <a:endParaRPr lang="en-NZ" sz="2000" b="1" dirty="0">
                        <a:effectLst/>
                        <a:latin typeface="Calibri" panose="020F0502020204030204" pitchFamily="34" charset="0"/>
                        <a:ea typeface="Gulim" panose="020B0600000101010101" pitchFamily="34" charset="-127"/>
                      </a:endParaRPr>
                    </a:p>
                  </a:txBody>
                  <a:tcPr marL="68580" marR="68580" marT="0" marB="0"/>
                </a:tc>
                <a:extLst>
                  <a:ext uri="{0D108BD9-81ED-4DB2-BD59-A6C34878D82A}">
                    <a16:rowId xmlns:a16="http://schemas.microsoft.com/office/drawing/2014/main" val="978340783"/>
                  </a:ext>
                </a:extLst>
              </a:tr>
              <a:tr h="309273">
                <a:tc>
                  <a:txBody>
                    <a:bodyPr/>
                    <a:lstStyle/>
                    <a:p>
                      <a:r>
                        <a:rPr lang="en-NZ" sz="1800" b="1">
                          <a:effectLst/>
                        </a:rPr>
                        <a:t>Africa</a:t>
                      </a:r>
                      <a:endParaRPr lang="en-NZ" sz="1800" b="1">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0.20</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0.40</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0.25</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0.10</a:t>
                      </a:r>
                      <a:endParaRPr lang="en-NZ" sz="1800" b="1" dirty="0">
                        <a:effectLst/>
                        <a:latin typeface="Calibri" panose="020F0502020204030204" pitchFamily="34" charset="0"/>
                        <a:ea typeface="Gulim" panose="020B0600000101010101" pitchFamily="34" charset="-127"/>
                      </a:endParaRPr>
                    </a:p>
                  </a:txBody>
                  <a:tcPr marL="68580" marR="68580" marT="0" marB="0"/>
                </a:tc>
                <a:extLst>
                  <a:ext uri="{0D108BD9-81ED-4DB2-BD59-A6C34878D82A}">
                    <a16:rowId xmlns:a16="http://schemas.microsoft.com/office/drawing/2014/main" val="3160942645"/>
                  </a:ext>
                </a:extLst>
              </a:tr>
              <a:tr h="309273">
                <a:tc>
                  <a:txBody>
                    <a:bodyPr/>
                    <a:lstStyle/>
                    <a:p>
                      <a:r>
                        <a:rPr lang="en-NZ" sz="1800" b="1">
                          <a:effectLst/>
                        </a:rPr>
                        <a:t>Asia</a:t>
                      </a:r>
                      <a:endParaRPr lang="en-NZ" sz="1800" b="1">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0.21</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0.35</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0.24</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a:effectLst/>
                        </a:rPr>
                        <a:t>0.09</a:t>
                      </a:r>
                      <a:endParaRPr lang="en-NZ" sz="1800" b="1">
                        <a:effectLst/>
                        <a:latin typeface="Calibri" panose="020F0502020204030204" pitchFamily="34" charset="0"/>
                        <a:ea typeface="Gulim" panose="020B0600000101010101" pitchFamily="34" charset="-127"/>
                      </a:endParaRPr>
                    </a:p>
                  </a:txBody>
                  <a:tcPr marL="68580" marR="68580" marT="0" marB="0"/>
                </a:tc>
                <a:extLst>
                  <a:ext uri="{0D108BD9-81ED-4DB2-BD59-A6C34878D82A}">
                    <a16:rowId xmlns:a16="http://schemas.microsoft.com/office/drawing/2014/main" val="1976958767"/>
                  </a:ext>
                </a:extLst>
              </a:tr>
              <a:tr h="309273">
                <a:tc>
                  <a:txBody>
                    <a:bodyPr/>
                    <a:lstStyle/>
                    <a:p>
                      <a:r>
                        <a:rPr lang="en-NZ" sz="1800" b="1">
                          <a:effectLst/>
                        </a:rPr>
                        <a:t>Europe</a:t>
                      </a:r>
                      <a:endParaRPr lang="en-NZ" sz="1800" b="1">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0.56</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0.86</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0.48</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a:effectLst/>
                        </a:rPr>
                        <a:t>0.20</a:t>
                      </a:r>
                      <a:endParaRPr lang="en-NZ" sz="1800" b="1">
                        <a:effectLst/>
                        <a:latin typeface="Calibri" panose="020F0502020204030204" pitchFamily="34" charset="0"/>
                        <a:ea typeface="Gulim" panose="020B0600000101010101" pitchFamily="34" charset="-127"/>
                      </a:endParaRPr>
                    </a:p>
                  </a:txBody>
                  <a:tcPr marL="68580" marR="68580" marT="0" marB="0"/>
                </a:tc>
                <a:extLst>
                  <a:ext uri="{0D108BD9-81ED-4DB2-BD59-A6C34878D82A}">
                    <a16:rowId xmlns:a16="http://schemas.microsoft.com/office/drawing/2014/main" val="3317570795"/>
                  </a:ext>
                </a:extLst>
              </a:tr>
              <a:tr h="309273">
                <a:tc>
                  <a:txBody>
                    <a:bodyPr/>
                    <a:lstStyle/>
                    <a:p>
                      <a:r>
                        <a:rPr lang="en-NZ" sz="1800" b="1">
                          <a:effectLst/>
                        </a:rPr>
                        <a:t>North America</a:t>
                      </a:r>
                      <a:endParaRPr lang="en-NZ" sz="1800" b="1">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0.15</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0.30</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0.14</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a:effectLst/>
                        </a:rPr>
                        <a:t>0.06</a:t>
                      </a:r>
                      <a:endParaRPr lang="en-NZ" sz="1800" b="1">
                        <a:effectLst/>
                        <a:latin typeface="Calibri" panose="020F0502020204030204" pitchFamily="34" charset="0"/>
                        <a:ea typeface="Gulim" panose="020B0600000101010101" pitchFamily="34" charset="-127"/>
                      </a:endParaRPr>
                    </a:p>
                  </a:txBody>
                  <a:tcPr marL="68580" marR="68580" marT="0" marB="0"/>
                </a:tc>
                <a:extLst>
                  <a:ext uri="{0D108BD9-81ED-4DB2-BD59-A6C34878D82A}">
                    <a16:rowId xmlns:a16="http://schemas.microsoft.com/office/drawing/2014/main" val="1342909999"/>
                  </a:ext>
                </a:extLst>
              </a:tr>
              <a:tr h="309273">
                <a:tc>
                  <a:txBody>
                    <a:bodyPr/>
                    <a:lstStyle/>
                    <a:p>
                      <a:r>
                        <a:rPr lang="en-NZ" sz="1800" b="1">
                          <a:effectLst/>
                        </a:rPr>
                        <a:t>Oceania</a:t>
                      </a:r>
                      <a:endParaRPr lang="en-NZ" sz="1800" b="1">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0.03</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0.09</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0.05</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a:effectLst/>
                        </a:rPr>
                        <a:t>0.02</a:t>
                      </a:r>
                      <a:endParaRPr lang="en-NZ" sz="1800" b="1">
                        <a:effectLst/>
                        <a:latin typeface="Calibri" panose="020F0502020204030204" pitchFamily="34" charset="0"/>
                        <a:ea typeface="Gulim" panose="020B0600000101010101" pitchFamily="34" charset="-127"/>
                      </a:endParaRPr>
                    </a:p>
                  </a:txBody>
                  <a:tcPr marL="68580" marR="68580" marT="0" marB="0"/>
                </a:tc>
                <a:extLst>
                  <a:ext uri="{0D108BD9-81ED-4DB2-BD59-A6C34878D82A}">
                    <a16:rowId xmlns:a16="http://schemas.microsoft.com/office/drawing/2014/main" val="1554533822"/>
                  </a:ext>
                </a:extLst>
              </a:tr>
              <a:tr h="309273">
                <a:tc>
                  <a:txBody>
                    <a:bodyPr/>
                    <a:lstStyle/>
                    <a:p>
                      <a:r>
                        <a:rPr lang="en-NZ" sz="1800" b="1">
                          <a:effectLst/>
                        </a:rPr>
                        <a:t>South America</a:t>
                      </a:r>
                      <a:endParaRPr lang="en-NZ" sz="1800" b="1">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0.11</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0.21</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0.10</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a:effectLst/>
                        </a:rPr>
                        <a:t>0.07</a:t>
                      </a:r>
                      <a:endParaRPr lang="en-NZ" sz="1800" b="1">
                        <a:effectLst/>
                        <a:latin typeface="Calibri" panose="020F0502020204030204" pitchFamily="34" charset="0"/>
                        <a:ea typeface="Gulim" panose="020B0600000101010101" pitchFamily="34" charset="-127"/>
                      </a:endParaRPr>
                    </a:p>
                  </a:txBody>
                  <a:tcPr marL="68580" marR="68580" marT="0" marB="0"/>
                </a:tc>
                <a:extLst>
                  <a:ext uri="{0D108BD9-81ED-4DB2-BD59-A6C34878D82A}">
                    <a16:rowId xmlns:a16="http://schemas.microsoft.com/office/drawing/2014/main" val="688979178"/>
                  </a:ext>
                </a:extLst>
              </a:tr>
              <a:tr h="309273">
                <a:tc>
                  <a:txBody>
                    <a:bodyPr/>
                    <a:lstStyle/>
                    <a:p>
                      <a:r>
                        <a:rPr lang="en-NZ" sz="1800" b="1">
                          <a:effectLst/>
                        </a:rPr>
                        <a:t>World</a:t>
                      </a:r>
                      <a:endParaRPr lang="en-NZ" sz="1800" b="1">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0.21</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0.37</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0.21</a:t>
                      </a:r>
                      <a:endParaRPr lang="en-NZ" sz="1800" b="1" dirty="0">
                        <a:effectLst/>
                        <a:latin typeface="Calibri" panose="020F0502020204030204" pitchFamily="34" charset="0"/>
                        <a:ea typeface="Gulim" panose="020B0600000101010101" pitchFamily="34" charset="-127"/>
                      </a:endParaRPr>
                    </a:p>
                  </a:txBody>
                  <a:tcPr marL="68580" marR="68580" marT="0" marB="0"/>
                </a:tc>
                <a:tc>
                  <a:txBody>
                    <a:bodyPr/>
                    <a:lstStyle/>
                    <a:p>
                      <a:pPr algn="ctr"/>
                      <a:r>
                        <a:rPr lang="en-NZ" sz="1800" b="1" dirty="0">
                          <a:effectLst/>
                        </a:rPr>
                        <a:t>0.09</a:t>
                      </a:r>
                      <a:endParaRPr lang="en-NZ" sz="1800" b="1" dirty="0">
                        <a:effectLst/>
                        <a:latin typeface="Calibri" panose="020F0502020204030204" pitchFamily="34" charset="0"/>
                        <a:ea typeface="Gulim" panose="020B0600000101010101" pitchFamily="34" charset="-127"/>
                      </a:endParaRPr>
                    </a:p>
                  </a:txBody>
                  <a:tcPr marL="68580" marR="68580" marT="0" marB="0"/>
                </a:tc>
                <a:extLst>
                  <a:ext uri="{0D108BD9-81ED-4DB2-BD59-A6C34878D82A}">
                    <a16:rowId xmlns:a16="http://schemas.microsoft.com/office/drawing/2014/main" val="2375636943"/>
                  </a:ext>
                </a:extLst>
              </a:tr>
            </a:tbl>
          </a:graphicData>
        </a:graphic>
      </p:graphicFrame>
    </p:spTree>
    <p:extLst>
      <p:ext uri="{BB962C8B-B14F-4D97-AF65-F5344CB8AC3E}">
        <p14:creationId xmlns:p14="http://schemas.microsoft.com/office/powerpoint/2010/main" val="3237337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0A31-41E4-C810-FF40-122D11D24669}"/>
              </a:ext>
            </a:extLst>
          </p:cNvPr>
          <p:cNvSpPr>
            <a:spLocks noGrp="1"/>
          </p:cNvSpPr>
          <p:nvPr>
            <p:ph type="title"/>
          </p:nvPr>
        </p:nvSpPr>
        <p:spPr/>
        <p:txBody>
          <a:bodyPr/>
          <a:lstStyle/>
          <a:p>
            <a:r>
              <a:rPr lang="en-NZ" dirty="0"/>
              <a:t>Current </a:t>
            </a:r>
          </a:p>
        </p:txBody>
      </p:sp>
      <p:pic>
        <p:nvPicPr>
          <p:cNvPr id="7" name="Picture 6">
            <a:extLst>
              <a:ext uri="{FF2B5EF4-FFF2-40B4-BE49-F238E27FC236}">
                <a16:creationId xmlns:a16="http://schemas.microsoft.com/office/drawing/2014/main" id="{1A20DDFE-4380-E0AB-F72A-B4E12E473194}"/>
              </a:ext>
            </a:extLst>
          </p:cNvPr>
          <p:cNvPicPr>
            <a:picLocks noChangeAspect="1"/>
          </p:cNvPicPr>
          <p:nvPr/>
        </p:nvPicPr>
        <p:blipFill>
          <a:blip r:embed="rId2"/>
          <a:stretch>
            <a:fillRect/>
          </a:stretch>
        </p:blipFill>
        <p:spPr>
          <a:xfrm>
            <a:off x="109537" y="2084832"/>
            <a:ext cx="5986463" cy="3288339"/>
          </a:xfrm>
          <a:prstGeom prst="rect">
            <a:avLst/>
          </a:prstGeom>
        </p:spPr>
      </p:pic>
      <p:pic>
        <p:nvPicPr>
          <p:cNvPr id="8" name="Picture 7">
            <a:extLst>
              <a:ext uri="{FF2B5EF4-FFF2-40B4-BE49-F238E27FC236}">
                <a16:creationId xmlns:a16="http://schemas.microsoft.com/office/drawing/2014/main" id="{90392FBC-EDB4-884E-01EE-F67A972BCA42}"/>
              </a:ext>
            </a:extLst>
          </p:cNvPr>
          <p:cNvPicPr>
            <a:picLocks noChangeAspect="1"/>
          </p:cNvPicPr>
          <p:nvPr/>
        </p:nvPicPr>
        <p:blipFill>
          <a:blip r:embed="rId3"/>
          <a:stretch>
            <a:fillRect/>
          </a:stretch>
        </p:blipFill>
        <p:spPr>
          <a:xfrm>
            <a:off x="1819275" y="5730430"/>
            <a:ext cx="2781300" cy="714375"/>
          </a:xfrm>
          <a:prstGeom prst="rect">
            <a:avLst/>
          </a:prstGeom>
        </p:spPr>
      </p:pic>
      <p:pic>
        <p:nvPicPr>
          <p:cNvPr id="10" name="Picture 9">
            <a:extLst>
              <a:ext uri="{FF2B5EF4-FFF2-40B4-BE49-F238E27FC236}">
                <a16:creationId xmlns:a16="http://schemas.microsoft.com/office/drawing/2014/main" id="{99C93485-5C18-BEBE-A42D-2477A3A60580}"/>
              </a:ext>
            </a:extLst>
          </p:cNvPr>
          <p:cNvPicPr>
            <a:picLocks noChangeAspect="1"/>
          </p:cNvPicPr>
          <p:nvPr/>
        </p:nvPicPr>
        <p:blipFill>
          <a:blip r:embed="rId4"/>
          <a:stretch>
            <a:fillRect/>
          </a:stretch>
        </p:blipFill>
        <p:spPr>
          <a:xfrm>
            <a:off x="8010525" y="5730430"/>
            <a:ext cx="2552700" cy="657225"/>
          </a:xfrm>
          <a:prstGeom prst="rect">
            <a:avLst/>
          </a:prstGeom>
        </p:spPr>
      </p:pic>
      <p:pic>
        <p:nvPicPr>
          <p:cNvPr id="12" name="Picture 11">
            <a:extLst>
              <a:ext uri="{FF2B5EF4-FFF2-40B4-BE49-F238E27FC236}">
                <a16:creationId xmlns:a16="http://schemas.microsoft.com/office/drawing/2014/main" id="{586E0304-0E8E-7768-DE06-DB8A5D1776FD}"/>
              </a:ext>
            </a:extLst>
          </p:cNvPr>
          <p:cNvPicPr>
            <a:picLocks noChangeAspect="1"/>
          </p:cNvPicPr>
          <p:nvPr/>
        </p:nvPicPr>
        <p:blipFill>
          <a:blip r:embed="rId5"/>
          <a:stretch>
            <a:fillRect/>
          </a:stretch>
        </p:blipFill>
        <p:spPr>
          <a:xfrm>
            <a:off x="6141456" y="2084832"/>
            <a:ext cx="6050544" cy="3288339"/>
          </a:xfrm>
          <a:prstGeom prst="rect">
            <a:avLst/>
          </a:prstGeom>
        </p:spPr>
      </p:pic>
    </p:spTree>
    <p:extLst>
      <p:ext uri="{BB962C8B-B14F-4D97-AF65-F5344CB8AC3E}">
        <p14:creationId xmlns:p14="http://schemas.microsoft.com/office/powerpoint/2010/main" val="321422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CF6D-E7F0-470F-2FA8-1388F9C91E97}"/>
              </a:ext>
            </a:extLst>
          </p:cNvPr>
          <p:cNvSpPr>
            <a:spLocks noGrp="1"/>
          </p:cNvSpPr>
          <p:nvPr>
            <p:ph type="title"/>
          </p:nvPr>
        </p:nvSpPr>
        <p:spPr/>
        <p:txBody>
          <a:bodyPr/>
          <a:lstStyle/>
          <a:p>
            <a:r>
              <a:rPr lang="en-NZ" dirty="0"/>
              <a:t>Reference</a:t>
            </a:r>
          </a:p>
        </p:txBody>
      </p:sp>
      <p:pic>
        <p:nvPicPr>
          <p:cNvPr id="5" name="Picture 4">
            <a:extLst>
              <a:ext uri="{FF2B5EF4-FFF2-40B4-BE49-F238E27FC236}">
                <a16:creationId xmlns:a16="http://schemas.microsoft.com/office/drawing/2014/main" id="{C2014DAE-4D5F-9545-3CA4-93A70A4BDAB1}"/>
              </a:ext>
            </a:extLst>
          </p:cNvPr>
          <p:cNvPicPr>
            <a:picLocks noChangeAspect="1"/>
          </p:cNvPicPr>
          <p:nvPr/>
        </p:nvPicPr>
        <p:blipFill>
          <a:blip r:embed="rId2"/>
          <a:stretch>
            <a:fillRect/>
          </a:stretch>
        </p:blipFill>
        <p:spPr>
          <a:xfrm>
            <a:off x="295275" y="2084832"/>
            <a:ext cx="5886450" cy="3116356"/>
          </a:xfrm>
          <a:prstGeom prst="rect">
            <a:avLst/>
          </a:prstGeom>
        </p:spPr>
      </p:pic>
      <p:pic>
        <p:nvPicPr>
          <p:cNvPr id="7" name="Picture 6">
            <a:extLst>
              <a:ext uri="{FF2B5EF4-FFF2-40B4-BE49-F238E27FC236}">
                <a16:creationId xmlns:a16="http://schemas.microsoft.com/office/drawing/2014/main" id="{3C924F8A-590D-DB9A-3C84-34A9EDB4D7E1}"/>
              </a:ext>
            </a:extLst>
          </p:cNvPr>
          <p:cNvPicPr>
            <a:picLocks noChangeAspect="1"/>
          </p:cNvPicPr>
          <p:nvPr/>
        </p:nvPicPr>
        <p:blipFill>
          <a:blip r:embed="rId3"/>
          <a:stretch>
            <a:fillRect/>
          </a:stretch>
        </p:blipFill>
        <p:spPr>
          <a:xfrm>
            <a:off x="1762125" y="5558409"/>
            <a:ext cx="2781300" cy="714375"/>
          </a:xfrm>
          <a:prstGeom prst="rect">
            <a:avLst/>
          </a:prstGeom>
        </p:spPr>
      </p:pic>
      <p:pic>
        <p:nvPicPr>
          <p:cNvPr id="9" name="Picture 8">
            <a:extLst>
              <a:ext uri="{FF2B5EF4-FFF2-40B4-BE49-F238E27FC236}">
                <a16:creationId xmlns:a16="http://schemas.microsoft.com/office/drawing/2014/main" id="{C415C78C-37B0-919D-9CE4-685637DC258F}"/>
              </a:ext>
            </a:extLst>
          </p:cNvPr>
          <p:cNvPicPr>
            <a:picLocks noChangeAspect="1"/>
          </p:cNvPicPr>
          <p:nvPr/>
        </p:nvPicPr>
        <p:blipFill>
          <a:blip r:embed="rId4"/>
          <a:stretch>
            <a:fillRect/>
          </a:stretch>
        </p:blipFill>
        <p:spPr>
          <a:xfrm>
            <a:off x="6096000" y="2084832"/>
            <a:ext cx="6033127" cy="3136268"/>
          </a:xfrm>
          <a:prstGeom prst="rect">
            <a:avLst/>
          </a:prstGeom>
        </p:spPr>
      </p:pic>
      <p:pic>
        <p:nvPicPr>
          <p:cNvPr id="10" name="Picture 9">
            <a:extLst>
              <a:ext uri="{FF2B5EF4-FFF2-40B4-BE49-F238E27FC236}">
                <a16:creationId xmlns:a16="http://schemas.microsoft.com/office/drawing/2014/main" id="{D76E0D10-D88C-5200-0095-6D3FE8C808D8}"/>
              </a:ext>
            </a:extLst>
          </p:cNvPr>
          <p:cNvPicPr>
            <a:picLocks noChangeAspect="1"/>
          </p:cNvPicPr>
          <p:nvPr/>
        </p:nvPicPr>
        <p:blipFill>
          <a:blip r:embed="rId5"/>
          <a:stretch>
            <a:fillRect/>
          </a:stretch>
        </p:blipFill>
        <p:spPr>
          <a:xfrm>
            <a:off x="8010525" y="5730430"/>
            <a:ext cx="2552700" cy="657225"/>
          </a:xfrm>
          <a:prstGeom prst="rect">
            <a:avLst/>
          </a:prstGeom>
        </p:spPr>
      </p:pic>
    </p:spTree>
    <p:extLst>
      <p:ext uri="{BB962C8B-B14F-4D97-AF65-F5344CB8AC3E}">
        <p14:creationId xmlns:p14="http://schemas.microsoft.com/office/powerpoint/2010/main" val="1007014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4F1D-E59A-8F17-FE2D-07D744BD9539}"/>
              </a:ext>
            </a:extLst>
          </p:cNvPr>
          <p:cNvSpPr>
            <a:spLocks noGrp="1"/>
          </p:cNvSpPr>
          <p:nvPr>
            <p:ph type="title"/>
          </p:nvPr>
        </p:nvSpPr>
        <p:spPr/>
        <p:txBody>
          <a:bodyPr/>
          <a:lstStyle/>
          <a:p>
            <a:r>
              <a:rPr lang="en-NZ" dirty="0"/>
              <a:t>Enrichment</a:t>
            </a:r>
          </a:p>
        </p:txBody>
      </p:sp>
      <p:pic>
        <p:nvPicPr>
          <p:cNvPr id="5" name="Picture 4">
            <a:extLst>
              <a:ext uri="{FF2B5EF4-FFF2-40B4-BE49-F238E27FC236}">
                <a16:creationId xmlns:a16="http://schemas.microsoft.com/office/drawing/2014/main" id="{02E6A51F-4959-1B5B-3B0A-845301F9899F}"/>
              </a:ext>
            </a:extLst>
          </p:cNvPr>
          <p:cNvPicPr>
            <a:picLocks noChangeAspect="1"/>
          </p:cNvPicPr>
          <p:nvPr/>
        </p:nvPicPr>
        <p:blipFill>
          <a:blip r:embed="rId2"/>
          <a:stretch>
            <a:fillRect/>
          </a:stretch>
        </p:blipFill>
        <p:spPr>
          <a:xfrm>
            <a:off x="412121" y="2084832"/>
            <a:ext cx="5785625" cy="3277743"/>
          </a:xfrm>
          <a:prstGeom prst="rect">
            <a:avLst/>
          </a:prstGeom>
        </p:spPr>
      </p:pic>
      <p:pic>
        <p:nvPicPr>
          <p:cNvPr id="7" name="Picture 6">
            <a:extLst>
              <a:ext uri="{FF2B5EF4-FFF2-40B4-BE49-F238E27FC236}">
                <a16:creationId xmlns:a16="http://schemas.microsoft.com/office/drawing/2014/main" id="{3422D87E-0761-421E-7D23-C6AD8CCE318A}"/>
              </a:ext>
            </a:extLst>
          </p:cNvPr>
          <p:cNvPicPr>
            <a:picLocks noChangeAspect="1"/>
          </p:cNvPicPr>
          <p:nvPr/>
        </p:nvPicPr>
        <p:blipFill>
          <a:blip r:embed="rId3"/>
          <a:stretch>
            <a:fillRect/>
          </a:stretch>
        </p:blipFill>
        <p:spPr>
          <a:xfrm>
            <a:off x="6197746" y="2084831"/>
            <a:ext cx="5911643" cy="3277743"/>
          </a:xfrm>
          <a:prstGeom prst="rect">
            <a:avLst/>
          </a:prstGeom>
        </p:spPr>
      </p:pic>
    </p:spTree>
    <p:extLst>
      <p:ext uri="{BB962C8B-B14F-4D97-AF65-F5344CB8AC3E}">
        <p14:creationId xmlns:p14="http://schemas.microsoft.com/office/powerpoint/2010/main" val="12378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6B7D3-0695-95B0-91C2-FFFB5A35A100}"/>
              </a:ext>
            </a:extLst>
          </p:cNvPr>
          <p:cNvSpPr>
            <a:spLocks noGrp="1"/>
          </p:cNvSpPr>
          <p:nvPr>
            <p:ph idx="1"/>
          </p:nvPr>
        </p:nvSpPr>
        <p:spPr>
          <a:xfrm>
            <a:off x="954801" y="2138516"/>
            <a:ext cx="10323642" cy="4023360"/>
          </a:xfrm>
        </p:spPr>
        <p:txBody>
          <a:bodyPr>
            <a:normAutofit/>
          </a:bodyPr>
          <a:lstStyle/>
          <a:p>
            <a:pPr marL="0" indent="0">
              <a:lnSpc>
                <a:spcPct val="150000"/>
              </a:lnSpc>
              <a:buClr>
                <a:schemeClr val="accent2">
                  <a:lumMod val="50000"/>
                </a:schemeClr>
              </a:buClr>
              <a:buNone/>
            </a:pPr>
            <a:r>
              <a:rPr lang="en-NZ" sz="2400" dirty="0">
                <a:solidFill>
                  <a:srgbClr val="000000"/>
                </a:solidFill>
                <a:latin typeface="Times New Roman" panose="02020603050405020304" pitchFamily="18" charset="0"/>
                <a:cs typeface="Times New Roman" panose="02020603050405020304" pitchFamily="18" charset="0"/>
              </a:rPr>
              <a:t>Drawing from global databases and journal articles, we utilized a random forest approach to establish reference concentrations for water quality contaminants. This study seeks deeper understanding of human influences on nutrient losses. The ultimate goal is to provide information for policies that correct human impacts and promote global water quality improvements.</a:t>
            </a:r>
          </a:p>
        </p:txBody>
      </p:sp>
      <p:sp>
        <p:nvSpPr>
          <p:cNvPr id="4" name="Title 1">
            <a:extLst>
              <a:ext uri="{FF2B5EF4-FFF2-40B4-BE49-F238E27FC236}">
                <a16:creationId xmlns:a16="http://schemas.microsoft.com/office/drawing/2014/main" id="{A03BFC11-ADB2-1E0E-A66B-F7E1C1397D14}"/>
              </a:ext>
            </a:extLst>
          </p:cNvPr>
          <p:cNvSpPr txBox="1">
            <a:spLocks/>
          </p:cNvSpPr>
          <p:nvPr/>
        </p:nvSpPr>
        <p:spPr>
          <a:xfrm>
            <a:off x="954801" y="528108"/>
            <a:ext cx="9720072"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NZ" dirty="0">
                <a:solidFill>
                  <a:schemeClr val="accent2">
                    <a:lumMod val="75000"/>
                  </a:schemeClr>
                </a:solidFill>
                <a:latin typeface="Times New Roman" panose="02020603050405020304" pitchFamily="18" charset="0"/>
                <a:cs typeface="Times New Roman" panose="02020603050405020304" pitchFamily="18" charset="0"/>
              </a:rPr>
              <a:t>summary</a:t>
            </a:r>
          </a:p>
        </p:txBody>
      </p:sp>
    </p:spTree>
    <p:extLst>
      <p:ext uri="{BB962C8B-B14F-4D97-AF65-F5344CB8AC3E}">
        <p14:creationId xmlns:p14="http://schemas.microsoft.com/office/powerpoint/2010/main" val="2470446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299E-45BC-AF92-7B17-6D2CD7B3C2C6}"/>
              </a:ext>
            </a:extLst>
          </p:cNvPr>
          <p:cNvSpPr>
            <a:spLocks noGrp="1"/>
          </p:cNvSpPr>
          <p:nvPr>
            <p:ph type="title"/>
          </p:nvPr>
        </p:nvSpPr>
        <p:spPr/>
        <p:txBody>
          <a:bodyPr/>
          <a:lstStyle/>
          <a:p>
            <a:r>
              <a:rPr lang="en-NZ" dirty="0"/>
              <a:t>Reference</a:t>
            </a:r>
          </a:p>
        </p:txBody>
      </p:sp>
      <p:sp>
        <p:nvSpPr>
          <p:cNvPr id="3" name="Content Placeholder 2">
            <a:extLst>
              <a:ext uri="{FF2B5EF4-FFF2-40B4-BE49-F238E27FC236}">
                <a16:creationId xmlns:a16="http://schemas.microsoft.com/office/drawing/2014/main" id="{F7AB5142-7468-F4C1-D2C9-5F9FF807B6FE}"/>
              </a:ext>
            </a:extLst>
          </p:cNvPr>
          <p:cNvSpPr>
            <a:spLocks noGrp="1"/>
          </p:cNvSpPr>
          <p:nvPr>
            <p:ph idx="1"/>
          </p:nvPr>
        </p:nvSpPr>
        <p:spPr>
          <a:xfrm>
            <a:off x="1024127" y="1882878"/>
            <a:ext cx="9720073" cy="4389906"/>
          </a:xfrm>
        </p:spPr>
        <p:txBody>
          <a:bodyPr/>
          <a:lstStyle/>
          <a:p>
            <a:r>
              <a:rPr lang="en-NZ" dirty="0"/>
              <a:t>1	</a:t>
            </a:r>
            <a:r>
              <a:rPr lang="en-NZ" dirty="0" err="1"/>
              <a:t>Scarsbrook</a:t>
            </a:r>
            <a:r>
              <a:rPr lang="en-NZ" dirty="0"/>
              <a:t>, M. R., McBride, C. G., McBride, G. B. &amp; </a:t>
            </a:r>
            <a:r>
              <a:rPr lang="en-NZ" dirty="0" err="1"/>
              <a:t>Bryers</a:t>
            </a:r>
            <a:r>
              <a:rPr lang="en-NZ" dirty="0"/>
              <a:t>, G. G. Effects of climate variability on rivers: Consequences for long term water quality analysis. JAWRA Journal of the American Water Resources Association 39, 1435-1447 (2003).</a:t>
            </a:r>
          </a:p>
          <a:p>
            <a:r>
              <a:rPr lang="en-NZ" dirty="0"/>
              <a:t>2	</a:t>
            </a:r>
            <a:r>
              <a:rPr lang="en-NZ" dirty="0" err="1"/>
              <a:t>Larned</a:t>
            </a:r>
            <a:r>
              <a:rPr lang="en-NZ" dirty="0"/>
              <a:t>, S. T., </a:t>
            </a:r>
            <a:r>
              <a:rPr lang="en-NZ" dirty="0" err="1"/>
              <a:t>Snelder</a:t>
            </a:r>
            <a:r>
              <a:rPr lang="en-NZ" dirty="0"/>
              <a:t>, T., Unwin, M. J. &amp; McBride, G. B. Water quality in New Zealand rivers: current state and trends. N. Z. J. Mar. </a:t>
            </a:r>
            <a:r>
              <a:rPr lang="en-NZ" dirty="0" err="1"/>
              <a:t>Freshwat</a:t>
            </a:r>
            <a:r>
              <a:rPr lang="en-NZ" dirty="0"/>
              <a:t>. Res. 50, 1-29 (2016).</a:t>
            </a:r>
          </a:p>
          <a:p>
            <a:r>
              <a:rPr lang="en-NZ" dirty="0"/>
              <a:t>3	McDowell, R. W., Noble, A., Pletnyakov, P. &amp; Mosley, L. M. Global database of diffuse riverine nitrogen and phosphorus loads and yields. Geoscience Data Journal 8, 132-143 (2021).</a:t>
            </a:r>
          </a:p>
          <a:p>
            <a:r>
              <a:rPr lang="en-NZ" dirty="0"/>
              <a:t>4	McDowell, R. W., Noble, A., Pletnyakov, P., Haggard, B. E. &amp; Mosley, L. M. Global mapping of freshwater nutrient enrichment and periphyton growth potential. Scientific Reports 10, 3568 (2020).</a:t>
            </a:r>
          </a:p>
        </p:txBody>
      </p:sp>
    </p:spTree>
    <p:extLst>
      <p:ext uri="{BB962C8B-B14F-4D97-AF65-F5344CB8AC3E}">
        <p14:creationId xmlns:p14="http://schemas.microsoft.com/office/powerpoint/2010/main" val="1889232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299E-45BC-AF92-7B17-6D2CD7B3C2C6}"/>
              </a:ext>
            </a:extLst>
          </p:cNvPr>
          <p:cNvSpPr>
            <a:spLocks noGrp="1"/>
          </p:cNvSpPr>
          <p:nvPr>
            <p:ph type="title"/>
          </p:nvPr>
        </p:nvSpPr>
        <p:spPr/>
        <p:txBody>
          <a:bodyPr/>
          <a:lstStyle/>
          <a:p>
            <a:r>
              <a:rPr lang="en-NZ" dirty="0"/>
              <a:t>Reference</a:t>
            </a:r>
          </a:p>
        </p:txBody>
      </p:sp>
      <p:sp>
        <p:nvSpPr>
          <p:cNvPr id="3" name="Content Placeholder 2">
            <a:extLst>
              <a:ext uri="{FF2B5EF4-FFF2-40B4-BE49-F238E27FC236}">
                <a16:creationId xmlns:a16="http://schemas.microsoft.com/office/drawing/2014/main" id="{F7AB5142-7468-F4C1-D2C9-5F9FF807B6FE}"/>
              </a:ext>
            </a:extLst>
          </p:cNvPr>
          <p:cNvSpPr>
            <a:spLocks noGrp="1"/>
          </p:cNvSpPr>
          <p:nvPr>
            <p:ph idx="1"/>
          </p:nvPr>
        </p:nvSpPr>
        <p:spPr>
          <a:xfrm>
            <a:off x="1102786" y="1863212"/>
            <a:ext cx="9720073" cy="4704735"/>
          </a:xfrm>
        </p:spPr>
        <p:txBody>
          <a:bodyPr/>
          <a:lstStyle/>
          <a:p>
            <a:r>
              <a:rPr lang="en-NZ" dirty="0"/>
              <a:t>5	Federal Institute of Hydrology. Global River Data Centre, &lt;https://www.bafg.de/GRDC/EN/01_GRDC/grdc_node.html&gt; (2018).</a:t>
            </a:r>
          </a:p>
          <a:p>
            <a:r>
              <a:rPr lang="en-NZ" dirty="0"/>
              <a:t>6	Lehner, B. </a:t>
            </a:r>
            <a:r>
              <a:rPr lang="en-NZ" dirty="0" err="1"/>
              <a:t>HydroBASINS</a:t>
            </a:r>
            <a:r>
              <a:rPr lang="en-NZ" dirty="0"/>
              <a:t>. 9 (McGill University, Montreal, Quebec, Canada, 2014).</a:t>
            </a:r>
          </a:p>
          <a:p>
            <a:r>
              <a:rPr lang="en-NZ" dirty="0"/>
              <a:t>7	Lim, K. J. et al. Automated web GIS based hydrograph analysis tool, WHAT1. JAWRA Journal of the American Water Resources Association 41, 1407-1416 (2005).</a:t>
            </a:r>
          </a:p>
          <a:p>
            <a:r>
              <a:rPr lang="en-NZ" dirty="0"/>
              <a:t>8	Francoeur, S. N., Biggs, B. J. F., Smith, R. A. &amp; Lowe, R. L. Nutrient limitation of algal biomass accrual in streams: seasonal patterns and a comparison of methods. J. N. Am. </a:t>
            </a:r>
            <a:r>
              <a:rPr lang="en-NZ" dirty="0" err="1"/>
              <a:t>Benthol</a:t>
            </a:r>
            <a:r>
              <a:rPr lang="en-NZ" dirty="0"/>
              <a:t>. Soc. 18, 242-260 (1999).</a:t>
            </a:r>
          </a:p>
          <a:p>
            <a:r>
              <a:rPr lang="en-NZ" dirty="0"/>
              <a:t>9	Julian, J. P., de </a:t>
            </a:r>
            <a:r>
              <a:rPr lang="en-NZ" dirty="0" err="1"/>
              <a:t>Beurs</a:t>
            </a:r>
            <a:r>
              <a:rPr lang="en-NZ" dirty="0"/>
              <a:t>, K. M., Owsley, B., Davies-Colley, R. J. &amp; </a:t>
            </a:r>
            <a:r>
              <a:rPr lang="en-NZ" dirty="0" err="1"/>
              <a:t>Ausseil</a:t>
            </a:r>
            <a:r>
              <a:rPr lang="en-NZ" dirty="0"/>
              <a:t>, A. G. E. River water quality changes in New Zealand over 26 years: response to land use intensity. </a:t>
            </a:r>
            <a:r>
              <a:rPr lang="en-NZ" dirty="0" err="1"/>
              <a:t>Hydrol</a:t>
            </a:r>
            <a:r>
              <a:rPr lang="en-NZ" dirty="0"/>
              <a:t>. Earth Syst. Sci. 21, 1149-1171 (2017).</a:t>
            </a:r>
          </a:p>
        </p:txBody>
      </p:sp>
    </p:spTree>
    <p:extLst>
      <p:ext uri="{BB962C8B-B14F-4D97-AF65-F5344CB8AC3E}">
        <p14:creationId xmlns:p14="http://schemas.microsoft.com/office/powerpoint/2010/main" val="2959517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299E-45BC-AF92-7B17-6D2CD7B3C2C6}"/>
              </a:ext>
            </a:extLst>
          </p:cNvPr>
          <p:cNvSpPr>
            <a:spLocks noGrp="1"/>
          </p:cNvSpPr>
          <p:nvPr>
            <p:ph type="title"/>
          </p:nvPr>
        </p:nvSpPr>
        <p:spPr/>
        <p:txBody>
          <a:bodyPr/>
          <a:lstStyle/>
          <a:p>
            <a:r>
              <a:rPr lang="en-NZ" dirty="0"/>
              <a:t>Reference</a:t>
            </a:r>
          </a:p>
        </p:txBody>
      </p:sp>
      <p:sp>
        <p:nvSpPr>
          <p:cNvPr id="3" name="Content Placeholder 2">
            <a:extLst>
              <a:ext uri="{FF2B5EF4-FFF2-40B4-BE49-F238E27FC236}">
                <a16:creationId xmlns:a16="http://schemas.microsoft.com/office/drawing/2014/main" id="{F7AB5142-7468-F4C1-D2C9-5F9FF807B6FE}"/>
              </a:ext>
            </a:extLst>
          </p:cNvPr>
          <p:cNvSpPr>
            <a:spLocks noGrp="1"/>
          </p:cNvSpPr>
          <p:nvPr>
            <p:ph idx="1"/>
          </p:nvPr>
        </p:nvSpPr>
        <p:spPr>
          <a:xfrm>
            <a:off x="1024128" y="1774721"/>
            <a:ext cx="9720073" cy="4970207"/>
          </a:xfrm>
        </p:spPr>
        <p:txBody>
          <a:bodyPr/>
          <a:lstStyle/>
          <a:p>
            <a:r>
              <a:rPr lang="en-NZ" dirty="0"/>
              <a:t>10	Álvarez, X., Valero, E., Santos, R. M. B., </a:t>
            </a:r>
            <a:r>
              <a:rPr lang="en-NZ" dirty="0" err="1"/>
              <a:t>Varandas</a:t>
            </a:r>
            <a:r>
              <a:rPr lang="en-NZ" dirty="0"/>
              <a:t>, S. G. P., </a:t>
            </a:r>
            <a:r>
              <a:rPr lang="en-NZ" dirty="0" err="1"/>
              <a:t>Sanches</a:t>
            </a:r>
            <a:r>
              <a:rPr lang="en-NZ" dirty="0"/>
              <a:t> Fernandes, L. F. &amp; Pacheco, F. A. L. human nutrients and eutrophication in multiple land use watersheds: Best management practices and policies for the protection of water resources. Land Use Policy 69, 1-11 (2017).</a:t>
            </a:r>
          </a:p>
          <a:p>
            <a:r>
              <a:rPr lang="en-NZ" dirty="0"/>
              <a:t>11	Dodds, W. K. &amp; Oakes, R. M. A technique for establishing reference nutrient concentrations across watersheds affected by humans. </a:t>
            </a:r>
            <a:r>
              <a:rPr lang="en-NZ" dirty="0" err="1"/>
              <a:t>Limnol</a:t>
            </a:r>
            <a:r>
              <a:rPr lang="en-NZ" dirty="0"/>
              <a:t>. </a:t>
            </a:r>
            <a:r>
              <a:rPr lang="en-NZ" dirty="0" err="1"/>
              <a:t>Oceanogr</a:t>
            </a:r>
            <a:r>
              <a:rPr lang="en-NZ" dirty="0"/>
              <a:t>. Methods 2, 333-341 (2004).</a:t>
            </a:r>
          </a:p>
          <a:p>
            <a:r>
              <a:rPr lang="en-NZ" dirty="0"/>
              <a:t>12	McDowell, R. W., </a:t>
            </a:r>
            <a:r>
              <a:rPr lang="en-NZ" dirty="0" err="1"/>
              <a:t>Snelder</a:t>
            </a:r>
            <a:r>
              <a:rPr lang="en-NZ" dirty="0"/>
              <a:t>, T. H., Cox, N., Booker, D. J. &amp; Wilcock, R. J. Establishment of reference or baseline conditions of chemical indicators in New Zealand streams and rivers relative to present conditions. Mar. </a:t>
            </a:r>
            <a:r>
              <a:rPr lang="en-NZ" dirty="0" err="1"/>
              <a:t>Freshwat</a:t>
            </a:r>
            <a:r>
              <a:rPr lang="en-NZ" dirty="0"/>
              <a:t>. Res. 64, 387-400 (2013).</a:t>
            </a:r>
          </a:p>
          <a:p>
            <a:r>
              <a:rPr lang="en-NZ" dirty="0"/>
              <a:t>13	Abdi, H. Partial least squares regression and projection on latent structure regression (PLS Regression). Wiley Interdisciplinary Reviews: Computational Statistics 2, 97-106 (2010).</a:t>
            </a:r>
          </a:p>
        </p:txBody>
      </p:sp>
    </p:spTree>
    <p:extLst>
      <p:ext uri="{BB962C8B-B14F-4D97-AF65-F5344CB8AC3E}">
        <p14:creationId xmlns:p14="http://schemas.microsoft.com/office/powerpoint/2010/main" val="3662800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2299E-45BC-AF92-7B17-6D2CD7B3C2C6}"/>
              </a:ext>
            </a:extLst>
          </p:cNvPr>
          <p:cNvSpPr>
            <a:spLocks noGrp="1"/>
          </p:cNvSpPr>
          <p:nvPr>
            <p:ph type="title"/>
          </p:nvPr>
        </p:nvSpPr>
        <p:spPr/>
        <p:txBody>
          <a:bodyPr/>
          <a:lstStyle/>
          <a:p>
            <a:r>
              <a:rPr lang="en-NZ" dirty="0"/>
              <a:t>Reference</a:t>
            </a:r>
          </a:p>
        </p:txBody>
      </p:sp>
      <p:sp>
        <p:nvSpPr>
          <p:cNvPr id="3" name="Content Placeholder 2">
            <a:extLst>
              <a:ext uri="{FF2B5EF4-FFF2-40B4-BE49-F238E27FC236}">
                <a16:creationId xmlns:a16="http://schemas.microsoft.com/office/drawing/2014/main" id="{F7AB5142-7468-F4C1-D2C9-5F9FF807B6FE}"/>
              </a:ext>
            </a:extLst>
          </p:cNvPr>
          <p:cNvSpPr>
            <a:spLocks noGrp="1"/>
          </p:cNvSpPr>
          <p:nvPr>
            <p:ph idx="1"/>
          </p:nvPr>
        </p:nvSpPr>
        <p:spPr>
          <a:xfrm>
            <a:off x="1024128" y="1814051"/>
            <a:ext cx="9720073" cy="3986784"/>
          </a:xfrm>
        </p:spPr>
        <p:txBody>
          <a:bodyPr/>
          <a:lstStyle/>
          <a:p>
            <a:r>
              <a:rPr lang="en-NZ" dirty="0"/>
              <a:t>14	Cutler, D. R. et al. Random forests for classification in ecology. Ecology 88, 2783-2792 (2007).</a:t>
            </a:r>
          </a:p>
          <a:p>
            <a:r>
              <a:rPr lang="en-NZ" dirty="0"/>
              <a:t>15	Hou, E., Tan, X., </a:t>
            </a:r>
            <a:r>
              <a:rPr lang="en-NZ" dirty="0" err="1"/>
              <a:t>Heenan</a:t>
            </a:r>
            <a:r>
              <a:rPr lang="en-NZ" dirty="0"/>
              <a:t>, M. &amp; Wen, D. A global dataset of plant available and unavailable phosphorus in natural soils derived by Hedley method. Scientific Data 5, 180166 (2018).</a:t>
            </a:r>
          </a:p>
          <a:p>
            <a:r>
              <a:rPr lang="en-NZ" dirty="0"/>
              <a:t>16	</a:t>
            </a:r>
            <a:r>
              <a:rPr lang="en-NZ" dirty="0" err="1"/>
              <a:t>Obu</a:t>
            </a:r>
            <a:r>
              <a:rPr lang="en-NZ" dirty="0"/>
              <a:t>, J. et al. Northern Hemisphere permafrost map based on TTOP modelling for 2000–2016 at 1 km2 scale. Earth-Sci. Rev. 193, 299-316 (2019).</a:t>
            </a:r>
          </a:p>
          <a:p>
            <a:endParaRPr lang="en-NZ" dirty="0"/>
          </a:p>
        </p:txBody>
      </p:sp>
    </p:spTree>
    <p:extLst>
      <p:ext uri="{BB962C8B-B14F-4D97-AF65-F5344CB8AC3E}">
        <p14:creationId xmlns:p14="http://schemas.microsoft.com/office/powerpoint/2010/main" val="178999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A2C7-CAE1-5CB7-1D1C-F381E5DC7EDE}"/>
              </a:ext>
            </a:extLst>
          </p:cNvPr>
          <p:cNvSpPr>
            <a:spLocks noGrp="1"/>
          </p:cNvSpPr>
          <p:nvPr>
            <p:ph type="title"/>
          </p:nvPr>
        </p:nvSpPr>
        <p:spPr/>
        <p:txBody>
          <a:bodyPr/>
          <a:lstStyle/>
          <a:p>
            <a:r>
              <a:rPr lang="en-NZ" dirty="0"/>
              <a:t>AIM</a:t>
            </a:r>
          </a:p>
        </p:txBody>
      </p:sp>
      <p:sp>
        <p:nvSpPr>
          <p:cNvPr id="5" name="Freeform 111">
            <a:extLst>
              <a:ext uri="{FF2B5EF4-FFF2-40B4-BE49-F238E27FC236}">
                <a16:creationId xmlns:a16="http://schemas.microsoft.com/office/drawing/2014/main" id="{712FAAEA-7C4D-4E77-11A2-EE46C41E8201}"/>
              </a:ext>
            </a:extLst>
          </p:cNvPr>
          <p:cNvSpPr>
            <a:spLocks noEditPoints="1"/>
          </p:cNvSpPr>
          <p:nvPr/>
        </p:nvSpPr>
        <p:spPr bwMode="auto">
          <a:xfrm rot="218517" flipH="1">
            <a:off x="10706703" y="4656823"/>
            <a:ext cx="922338" cy="1487487"/>
          </a:xfrm>
          <a:custGeom>
            <a:avLst/>
            <a:gdLst/>
            <a:ahLst/>
            <a:cxnLst>
              <a:cxn ang="0">
                <a:pos x="52" y="0"/>
              </a:cxn>
              <a:cxn ang="0">
                <a:pos x="1" y="87"/>
              </a:cxn>
              <a:cxn ang="0">
                <a:pos x="44" y="136"/>
              </a:cxn>
              <a:cxn ang="0">
                <a:pos x="92" y="95"/>
              </a:cxn>
              <a:cxn ang="0">
                <a:pos x="52" y="0"/>
              </a:cxn>
              <a:cxn ang="0">
                <a:pos x="23" y="108"/>
              </a:cxn>
              <a:cxn ang="0">
                <a:pos x="11" y="91"/>
              </a:cxn>
              <a:cxn ang="0">
                <a:pos x="23" y="75"/>
              </a:cxn>
              <a:cxn ang="0">
                <a:pos x="36" y="91"/>
              </a:cxn>
              <a:cxn ang="0">
                <a:pos x="23" y="108"/>
              </a:cxn>
            </a:cxnLst>
            <a:rect l="0" t="0" r="r" b="b"/>
            <a:pathLst>
              <a:path w="93" h="138">
                <a:moveTo>
                  <a:pt x="52" y="0"/>
                </a:moveTo>
                <a:cubicBezTo>
                  <a:pt x="34" y="36"/>
                  <a:pt x="3" y="63"/>
                  <a:pt x="1" y="87"/>
                </a:cubicBezTo>
                <a:cubicBezTo>
                  <a:pt x="0" y="112"/>
                  <a:pt x="19" y="134"/>
                  <a:pt x="44" y="136"/>
                </a:cubicBezTo>
                <a:cubicBezTo>
                  <a:pt x="69" y="138"/>
                  <a:pt x="90" y="120"/>
                  <a:pt x="92" y="95"/>
                </a:cubicBezTo>
                <a:cubicBezTo>
                  <a:pt x="93" y="70"/>
                  <a:pt x="68" y="40"/>
                  <a:pt x="52" y="0"/>
                </a:cubicBezTo>
                <a:close/>
                <a:moveTo>
                  <a:pt x="23" y="108"/>
                </a:moveTo>
                <a:cubicBezTo>
                  <a:pt x="16" y="108"/>
                  <a:pt x="11" y="101"/>
                  <a:pt x="11" y="91"/>
                </a:cubicBezTo>
                <a:cubicBezTo>
                  <a:pt x="11" y="82"/>
                  <a:pt x="16" y="75"/>
                  <a:pt x="23" y="75"/>
                </a:cubicBezTo>
                <a:cubicBezTo>
                  <a:pt x="30" y="75"/>
                  <a:pt x="36" y="82"/>
                  <a:pt x="36" y="91"/>
                </a:cubicBezTo>
                <a:cubicBezTo>
                  <a:pt x="36" y="101"/>
                  <a:pt x="30" y="108"/>
                  <a:pt x="23" y="108"/>
                </a:cubicBezTo>
                <a:close/>
              </a:path>
            </a:pathLst>
          </a:custGeom>
          <a:gradFill>
            <a:gsLst>
              <a:gs pos="0">
                <a:schemeClr val="accent4"/>
              </a:gs>
              <a:gs pos="100000">
                <a:schemeClr val="accent4">
                  <a:lumMod val="75000"/>
                </a:schemeClr>
              </a:gs>
            </a:gsLst>
            <a:lin ang="5400000" scaled="1"/>
          </a:gradFill>
          <a:ln w="9525">
            <a:noFill/>
            <a:round/>
            <a:headEnd/>
            <a:tailEnd/>
          </a:ln>
          <a:effectLst/>
        </p:spPr>
        <p:txBody>
          <a:bodyPr lIns="146078" tIns="73039" rIns="146078" bIns="73039"/>
          <a:lstStyle/>
          <a:p>
            <a:pPr eaLnBrk="1" fontAlgn="auto" hangingPunct="1">
              <a:spcBef>
                <a:spcPts val="0"/>
              </a:spcBef>
              <a:spcAft>
                <a:spcPts val="0"/>
              </a:spcAft>
              <a:defRPr/>
            </a:pPr>
            <a:endParaRPr lang="en-US" sz="2876">
              <a:latin typeface="+mn-lt"/>
            </a:endParaRPr>
          </a:p>
        </p:txBody>
      </p:sp>
      <p:sp>
        <p:nvSpPr>
          <p:cNvPr id="6" name="Content Placeholder 2">
            <a:extLst>
              <a:ext uri="{FF2B5EF4-FFF2-40B4-BE49-F238E27FC236}">
                <a16:creationId xmlns:a16="http://schemas.microsoft.com/office/drawing/2014/main" id="{72CBB386-229F-D260-2421-91DA9A5F188D}"/>
              </a:ext>
            </a:extLst>
          </p:cNvPr>
          <p:cNvSpPr>
            <a:spLocks noGrp="1"/>
          </p:cNvSpPr>
          <p:nvPr>
            <p:ph idx="1"/>
          </p:nvPr>
        </p:nvSpPr>
        <p:spPr>
          <a:xfrm>
            <a:off x="1024128" y="2286000"/>
            <a:ext cx="9720073" cy="4023360"/>
          </a:xfrm>
        </p:spPr>
        <p:txBody>
          <a:bodyPr/>
          <a:lstStyle/>
          <a:p>
            <a:pPr>
              <a:lnSpc>
                <a:spcPct val="150000"/>
              </a:lnSpc>
              <a:buFont typeface="Wingdings" panose="05000000000000000000" pitchFamily="2" charset="2"/>
              <a:buChar char="§"/>
            </a:pPr>
            <a:r>
              <a:rPr lang="en-NZ" sz="2000" dirty="0">
                <a:solidFill>
                  <a:srgbClr val="00B0F0"/>
                </a:solidFill>
                <a:latin typeface="Times New Roman" panose="02020603050405020304" pitchFamily="18" charset="0"/>
                <a:cs typeface="Times New Roman" panose="02020603050405020304" pitchFamily="18" charset="0"/>
              </a:rPr>
              <a:t>     </a:t>
            </a:r>
            <a:r>
              <a:rPr lang="en-NZ" sz="2000" dirty="0">
                <a:solidFill>
                  <a:srgbClr val="000000"/>
                </a:solidFill>
                <a:latin typeface="Times New Roman" panose="02020603050405020304" pitchFamily="18" charset="0"/>
                <a:cs typeface="Times New Roman" panose="02020603050405020304" pitchFamily="18" charset="0"/>
              </a:rPr>
              <a:t>The presence of nitrogen (N) and phosphorus (P) in rivers can stimulate eutrophication. To effectively manage eutrophication, many regulatory bodies and jurisdictions rely on the concept of reference conditions.</a:t>
            </a:r>
          </a:p>
          <a:p>
            <a:pPr>
              <a:lnSpc>
                <a:spcPct val="150000"/>
              </a:lnSpc>
              <a:buFont typeface="Wingdings" panose="05000000000000000000" pitchFamily="2" charset="2"/>
              <a:buChar char="§"/>
            </a:pPr>
            <a:r>
              <a:rPr lang="en-NZ" sz="2000" dirty="0">
                <a:solidFill>
                  <a:srgbClr val="000000"/>
                </a:solidFill>
                <a:latin typeface="Times New Roman" panose="02020603050405020304" pitchFamily="18" charset="0"/>
                <a:cs typeface="Times New Roman" panose="02020603050405020304" pitchFamily="18" charset="0"/>
              </a:rPr>
              <a:t>     These reference conditions typically denote the concentration or yield of N and P in rivers when there is no significant human influence or disturbance.</a:t>
            </a:r>
          </a:p>
          <a:p>
            <a:pPr>
              <a:lnSpc>
                <a:spcPct val="150000"/>
              </a:lnSpc>
              <a:buFont typeface="Wingdings" panose="05000000000000000000" pitchFamily="2" charset="2"/>
              <a:buChar char="§"/>
            </a:pPr>
            <a:r>
              <a:rPr lang="en-NZ" sz="2000" dirty="0">
                <a:solidFill>
                  <a:srgbClr val="000000"/>
                </a:solidFill>
                <a:latin typeface="Times New Roman" panose="02020603050405020304" pitchFamily="18" charset="0"/>
                <a:cs typeface="Times New Roman" panose="02020603050405020304" pitchFamily="18" charset="0"/>
              </a:rPr>
              <a:t>     This study derives reference concentrations for dissolved reactive P (DRP), nitrate-nitrogen (NO</a:t>
            </a:r>
            <a:r>
              <a:rPr lang="en-NZ" sz="1400" dirty="0">
                <a:solidFill>
                  <a:srgbClr val="000000"/>
                </a:solidFill>
                <a:latin typeface="Times New Roman" panose="02020603050405020304" pitchFamily="18" charset="0"/>
                <a:cs typeface="Times New Roman" panose="02020603050405020304" pitchFamily="18" charset="0"/>
              </a:rPr>
              <a:t>3</a:t>
            </a:r>
            <a:r>
              <a:rPr lang="en-NZ" sz="2000" dirty="0">
                <a:solidFill>
                  <a:srgbClr val="000000"/>
                </a:solidFill>
                <a:latin typeface="Times New Roman" panose="02020603050405020304" pitchFamily="18" charset="0"/>
                <a:cs typeface="Times New Roman" panose="02020603050405020304" pitchFamily="18" charset="0"/>
              </a:rPr>
              <a:t>N), total P (TP), and total N (TN).</a:t>
            </a:r>
          </a:p>
          <a:p>
            <a:pPr marL="0" indent="0">
              <a:lnSpc>
                <a:spcPct val="150000"/>
              </a:lnSpc>
              <a:buNone/>
            </a:pPr>
            <a:endParaRPr lang="en-NZ" sz="20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575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309C-6AC0-C9FD-3C98-C472CF83B3F2}"/>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kern="1200" cap="all" spc="200" baseline="0" dirty="0">
                <a:solidFill>
                  <a:schemeClr val="tx1">
                    <a:lumMod val="95000"/>
                    <a:lumOff val="5000"/>
                  </a:schemeClr>
                </a:solidFill>
                <a:latin typeface="+mj-lt"/>
                <a:ea typeface="+mj-ea"/>
                <a:cs typeface="+mj-cs"/>
              </a:rPr>
              <a:t>Modelling result</a:t>
            </a:r>
          </a:p>
        </p:txBody>
      </p:sp>
      <p:pic>
        <p:nvPicPr>
          <p:cNvPr id="2050" name="Picture 2">
            <a:extLst>
              <a:ext uri="{FF2B5EF4-FFF2-40B4-BE49-F238E27FC236}">
                <a16:creationId xmlns:a16="http://schemas.microsoft.com/office/drawing/2014/main" id="{81D70515-3055-2E53-5A81-2A74239E7B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64475" y="640079"/>
            <a:ext cx="4505202" cy="6163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877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6B4347-8549-D528-30CC-AA9A63E107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128" y="58993"/>
            <a:ext cx="4758055" cy="6740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A6E2AE54-1237-BF8F-9AA8-696EAC2FF9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9123" y="58991"/>
            <a:ext cx="5604387" cy="67449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999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8A2C7-CAE1-5CB7-1D1C-F381E5DC7EDE}"/>
              </a:ext>
            </a:extLst>
          </p:cNvPr>
          <p:cNvSpPr>
            <a:spLocks noGrp="1"/>
          </p:cNvSpPr>
          <p:nvPr>
            <p:ph type="title"/>
          </p:nvPr>
        </p:nvSpPr>
        <p:spPr/>
        <p:txBody>
          <a:bodyPr/>
          <a:lstStyle/>
          <a:p>
            <a:r>
              <a:rPr lang="en-NZ" dirty="0"/>
              <a:t>Estimate methods</a:t>
            </a:r>
          </a:p>
        </p:txBody>
      </p:sp>
      <p:sp>
        <p:nvSpPr>
          <p:cNvPr id="6" name="Content Placeholder 2">
            <a:extLst>
              <a:ext uri="{FF2B5EF4-FFF2-40B4-BE49-F238E27FC236}">
                <a16:creationId xmlns:a16="http://schemas.microsoft.com/office/drawing/2014/main" id="{72CBB386-229F-D260-2421-91DA9A5F188D}"/>
              </a:ext>
            </a:extLst>
          </p:cNvPr>
          <p:cNvSpPr>
            <a:spLocks noGrp="1"/>
          </p:cNvSpPr>
          <p:nvPr>
            <p:ph idx="1"/>
          </p:nvPr>
        </p:nvSpPr>
        <p:spPr>
          <a:xfrm>
            <a:off x="1155695" y="1851825"/>
            <a:ext cx="9720073" cy="4516083"/>
          </a:xfrm>
        </p:spPr>
        <p:txBody>
          <a:bodyPr/>
          <a:lstStyle/>
          <a:p>
            <a:pPr>
              <a:lnSpc>
                <a:spcPct val="150000"/>
              </a:lnSpc>
              <a:buFont typeface="Wingdings" panose="05000000000000000000" pitchFamily="2" charset="2"/>
              <a:buChar char="§"/>
            </a:pPr>
            <a:r>
              <a:rPr lang="en-NZ" sz="1800" dirty="0">
                <a:solidFill>
                  <a:srgbClr val="00B0F0"/>
                </a:solidFill>
                <a:latin typeface="Times New Roman" panose="02020603050405020304" pitchFamily="18" charset="0"/>
                <a:cs typeface="Times New Roman" panose="02020603050405020304" pitchFamily="18" charset="0"/>
              </a:rPr>
              <a:t>     </a:t>
            </a:r>
            <a:r>
              <a:rPr lang="en-NZ" sz="1800" dirty="0">
                <a:solidFill>
                  <a:srgbClr val="000000"/>
                </a:solidFill>
                <a:latin typeface="Times New Roman" panose="02020603050405020304" pitchFamily="18" charset="0"/>
                <a:cs typeface="Times New Roman" panose="02020603050405020304" pitchFamily="18" charset="0"/>
              </a:rPr>
              <a:t>Minimally disturbed condition (MDC) sets reference conditions based on rivers with minimal human disturbance, like less than 5% agricultural land use. However, finding such sites is rare, especially in regions with a long history of agriculture, thus MDC might only represent a few areas.</a:t>
            </a:r>
          </a:p>
          <a:p>
            <a:pPr>
              <a:lnSpc>
                <a:spcPct val="150000"/>
              </a:lnSpc>
              <a:buFont typeface="Wingdings" panose="05000000000000000000" pitchFamily="2" charset="2"/>
              <a:buChar char="§"/>
            </a:pPr>
            <a:r>
              <a:rPr lang="en-NZ" sz="1800" dirty="0">
                <a:solidFill>
                  <a:srgbClr val="000000"/>
                </a:solidFill>
                <a:latin typeface="Times New Roman" panose="02020603050405020304" pitchFamily="18" charset="0"/>
                <a:cs typeface="Times New Roman" panose="02020603050405020304" pitchFamily="18" charset="0"/>
              </a:rPr>
              <a:t>     Least disturbed condition (LDC) groups sample data, setting a reference condition at a lower percentile (e.g., 5th percentile) of the data distribution. However, this approach carries the risk of setting the reference condition too high.</a:t>
            </a:r>
          </a:p>
          <a:p>
            <a:pPr>
              <a:lnSpc>
                <a:spcPct val="150000"/>
              </a:lnSpc>
              <a:buFont typeface="Wingdings" panose="05000000000000000000" pitchFamily="2" charset="2"/>
              <a:buChar char="§"/>
            </a:pPr>
            <a:r>
              <a:rPr lang="en-NZ" sz="1800" dirty="0">
                <a:solidFill>
                  <a:srgbClr val="000000"/>
                </a:solidFill>
                <a:latin typeface="Times New Roman" panose="02020603050405020304" pitchFamily="18" charset="0"/>
                <a:cs typeface="Times New Roman" panose="02020603050405020304" pitchFamily="18" charset="0"/>
              </a:rPr>
              <a:t>     Approach used in this study applies stochastic models that combine water quality with human influence, and catchment characteristics to estimate reference conditions. Comparing with the above techniques, these methods leverage a larger pool of data, producing outputs that are less biased and more representative of local situation.</a:t>
            </a:r>
            <a:endParaRPr lang="en-NZ" sz="20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478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13"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15" name="Straight Connector 14">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BB93-ED48-A09D-4CA6-ACC0D4B0A7C3}"/>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kern="1200" cap="all" spc="200" baseline="0" dirty="0">
                <a:solidFill>
                  <a:schemeClr val="tx1">
                    <a:lumMod val="95000"/>
                    <a:lumOff val="5000"/>
                  </a:schemeClr>
                </a:solidFill>
                <a:latin typeface="+mj-lt"/>
                <a:ea typeface="+mj-ea"/>
                <a:cs typeface="+mj-cs"/>
              </a:rPr>
              <a:t>deriving Process</a:t>
            </a:r>
          </a:p>
        </p:txBody>
      </p:sp>
      <p:cxnSp>
        <p:nvCxnSpPr>
          <p:cNvPr id="19" name="Straight Connector 18">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ED7C8F0-B126-D201-F96D-6379C7F25C3E}"/>
              </a:ext>
            </a:extLst>
          </p:cNvPr>
          <p:cNvPicPr>
            <a:picLocks noChangeAspect="1"/>
          </p:cNvPicPr>
          <p:nvPr/>
        </p:nvPicPr>
        <p:blipFill>
          <a:blip r:embed="rId3"/>
          <a:stretch>
            <a:fillRect/>
          </a:stretch>
        </p:blipFill>
        <p:spPr>
          <a:xfrm>
            <a:off x="5412117" y="645682"/>
            <a:ext cx="5867400" cy="504825"/>
          </a:xfrm>
          <a:prstGeom prst="rect">
            <a:avLst/>
          </a:prstGeom>
        </p:spPr>
      </p:pic>
      <p:pic>
        <p:nvPicPr>
          <p:cNvPr id="7" name="Picture 6">
            <a:extLst>
              <a:ext uri="{FF2B5EF4-FFF2-40B4-BE49-F238E27FC236}">
                <a16:creationId xmlns:a16="http://schemas.microsoft.com/office/drawing/2014/main" id="{1A58D170-2167-9091-2FE6-3519AC0B7ED1}"/>
              </a:ext>
            </a:extLst>
          </p:cNvPr>
          <p:cNvPicPr>
            <a:picLocks noChangeAspect="1"/>
          </p:cNvPicPr>
          <p:nvPr/>
        </p:nvPicPr>
        <p:blipFill>
          <a:blip r:embed="rId4"/>
          <a:stretch>
            <a:fillRect/>
          </a:stretch>
        </p:blipFill>
        <p:spPr>
          <a:xfrm>
            <a:off x="5390977" y="1111182"/>
            <a:ext cx="5695950" cy="838200"/>
          </a:xfrm>
          <a:prstGeom prst="rect">
            <a:avLst/>
          </a:prstGeom>
        </p:spPr>
      </p:pic>
      <p:pic>
        <p:nvPicPr>
          <p:cNvPr id="9" name="Picture 8">
            <a:extLst>
              <a:ext uri="{FF2B5EF4-FFF2-40B4-BE49-F238E27FC236}">
                <a16:creationId xmlns:a16="http://schemas.microsoft.com/office/drawing/2014/main" id="{C66717B0-E089-D9FB-9B32-7A529B3BC92D}"/>
              </a:ext>
            </a:extLst>
          </p:cNvPr>
          <p:cNvPicPr>
            <a:picLocks noChangeAspect="1"/>
          </p:cNvPicPr>
          <p:nvPr/>
        </p:nvPicPr>
        <p:blipFill>
          <a:blip r:embed="rId5"/>
          <a:stretch>
            <a:fillRect/>
          </a:stretch>
        </p:blipFill>
        <p:spPr>
          <a:xfrm>
            <a:off x="5387703" y="1949382"/>
            <a:ext cx="5657850" cy="828675"/>
          </a:xfrm>
          <a:prstGeom prst="rect">
            <a:avLst/>
          </a:prstGeom>
        </p:spPr>
      </p:pic>
      <p:pic>
        <p:nvPicPr>
          <p:cNvPr id="12" name="Picture 11">
            <a:extLst>
              <a:ext uri="{FF2B5EF4-FFF2-40B4-BE49-F238E27FC236}">
                <a16:creationId xmlns:a16="http://schemas.microsoft.com/office/drawing/2014/main" id="{18BF5261-C6C1-28B3-5035-92D534A71490}"/>
              </a:ext>
            </a:extLst>
          </p:cNvPr>
          <p:cNvPicPr>
            <a:picLocks noChangeAspect="1"/>
          </p:cNvPicPr>
          <p:nvPr/>
        </p:nvPicPr>
        <p:blipFill>
          <a:blip r:embed="rId6"/>
          <a:stretch>
            <a:fillRect/>
          </a:stretch>
        </p:blipFill>
        <p:spPr>
          <a:xfrm>
            <a:off x="5349603" y="2813956"/>
            <a:ext cx="5695950" cy="876300"/>
          </a:xfrm>
          <a:prstGeom prst="rect">
            <a:avLst/>
          </a:prstGeom>
        </p:spPr>
      </p:pic>
      <p:pic>
        <p:nvPicPr>
          <p:cNvPr id="16" name="Picture 15">
            <a:extLst>
              <a:ext uri="{FF2B5EF4-FFF2-40B4-BE49-F238E27FC236}">
                <a16:creationId xmlns:a16="http://schemas.microsoft.com/office/drawing/2014/main" id="{2115D68F-77F7-A24D-9EAE-63D8ADB659D5}"/>
              </a:ext>
            </a:extLst>
          </p:cNvPr>
          <p:cNvPicPr>
            <a:picLocks noChangeAspect="1"/>
          </p:cNvPicPr>
          <p:nvPr/>
        </p:nvPicPr>
        <p:blipFill>
          <a:blip r:embed="rId7"/>
          <a:stretch>
            <a:fillRect/>
          </a:stretch>
        </p:blipFill>
        <p:spPr>
          <a:xfrm>
            <a:off x="5359128" y="3666443"/>
            <a:ext cx="5686425" cy="828675"/>
          </a:xfrm>
          <a:prstGeom prst="rect">
            <a:avLst/>
          </a:prstGeom>
        </p:spPr>
      </p:pic>
      <p:pic>
        <p:nvPicPr>
          <p:cNvPr id="20" name="Picture 19">
            <a:extLst>
              <a:ext uri="{FF2B5EF4-FFF2-40B4-BE49-F238E27FC236}">
                <a16:creationId xmlns:a16="http://schemas.microsoft.com/office/drawing/2014/main" id="{EDD75979-A92E-B592-31F3-57DCFF4A3125}"/>
              </a:ext>
            </a:extLst>
          </p:cNvPr>
          <p:cNvPicPr>
            <a:picLocks noChangeAspect="1"/>
          </p:cNvPicPr>
          <p:nvPr/>
        </p:nvPicPr>
        <p:blipFill>
          <a:blip r:embed="rId8"/>
          <a:stretch>
            <a:fillRect/>
          </a:stretch>
        </p:blipFill>
        <p:spPr>
          <a:xfrm>
            <a:off x="5397228" y="4470968"/>
            <a:ext cx="5638800" cy="1809750"/>
          </a:xfrm>
          <a:prstGeom prst="rect">
            <a:avLst/>
          </a:prstGeom>
        </p:spPr>
      </p:pic>
    </p:spTree>
    <p:extLst>
      <p:ext uri="{BB962C8B-B14F-4D97-AF65-F5344CB8AC3E}">
        <p14:creationId xmlns:p14="http://schemas.microsoft.com/office/powerpoint/2010/main" val="155224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sp>
        <p:nvSpPr>
          <p:cNvPr id="1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NZ"/>
          </a:p>
        </p:txBody>
      </p:sp>
      <p:cxnSp>
        <p:nvCxnSpPr>
          <p:cNvPr id="13" name="Straight Connector 1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92CA2-8B44-F242-75C4-67E1A47C6799}"/>
              </a:ext>
            </a:extLst>
          </p:cNvPr>
          <p:cNvSpPr>
            <a:spLocks noGrp="1"/>
          </p:cNvSpPr>
          <p:nvPr>
            <p:ph type="title"/>
          </p:nvPr>
        </p:nvSpPr>
        <p:spPr>
          <a:xfrm>
            <a:off x="636805" y="640080"/>
            <a:ext cx="3378099" cy="3034857"/>
          </a:xfrm>
        </p:spPr>
        <p:txBody>
          <a:bodyPr vert="horz" lIns="91440" tIns="45720" rIns="91440" bIns="45720" rtlCol="0" anchor="b">
            <a:normAutofit/>
          </a:bodyPr>
          <a:lstStyle/>
          <a:p>
            <a:pPr algn="r"/>
            <a:r>
              <a:rPr lang="en-US" sz="4400" kern="1200" cap="all" spc="200" baseline="0" dirty="0">
                <a:solidFill>
                  <a:schemeClr val="tx1">
                    <a:lumMod val="95000"/>
                    <a:lumOff val="5000"/>
                  </a:schemeClr>
                </a:solidFill>
                <a:latin typeface="+mj-lt"/>
                <a:ea typeface="+mj-ea"/>
                <a:cs typeface="+mj-cs"/>
              </a:rPr>
              <a:t>Data</a:t>
            </a:r>
          </a:p>
        </p:txBody>
      </p:sp>
      <p:cxnSp>
        <p:nvCxnSpPr>
          <p:cNvPr id="17" name="Straight Connector 16">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216C9F2F-100F-C193-E662-117D00A71A5E}"/>
              </a:ext>
            </a:extLst>
          </p:cNvPr>
          <p:cNvGraphicFramePr>
            <a:graphicFrameLocks noGrp="1"/>
          </p:cNvGraphicFramePr>
          <p:nvPr>
            <p:extLst>
              <p:ext uri="{D42A27DB-BD31-4B8C-83A1-F6EECF244321}">
                <p14:modId xmlns:p14="http://schemas.microsoft.com/office/powerpoint/2010/main" val="4229542584"/>
              </p:ext>
            </p:extLst>
          </p:nvPr>
        </p:nvGraphicFramePr>
        <p:xfrm>
          <a:off x="4658257" y="1295411"/>
          <a:ext cx="6896938" cy="3289139"/>
        </p:xfrm>
        <a:graphic>
          <a:graphicData uri="http://schemas.openxmlformats.org/drawingml/2006/table">
            <a:tbl>
              <a:tblPr firstRow="1" bandRow="1">
                <a:noFill/>
              </a:tblPr>
              <a:tblGrid>
                <a:gridCol w="2150418">
                  <a:extLst>
                    <a:ext uri="{9D8B030D-6E8A-4147-A177-3AD203B41FA5}">
                      <a16:colId xmlns:a16="http://schemas.microsoft.com/office/drawing/2014/main" val="2539733606"/>
                    </a:ext>
                  </a:extLst>
                </a:gridCol>
                <a:gridCol w="1679667">
                  <a:extLst>
                    <a:ext uri="{9D8B030D-6E8A-4147-A177-3AD203B41FA5}">
                      <a16:colId xmlns:a16="http://schemas.microsoft.com/office/drawing/2014/main" val="764668769"/>
                    </a:ext>
                  </a:extLst>
                </a:gridCol>
                <a:gridCol w="1534820">
                  <a:extLst>
                    <a:ext uri="{9D8B030D-6E8A-4147-A177-3AD203B41FA5}">
                      <a16:colId xmlns:a16="http://schemas.microsoft.com/office/drawing/2014/main" val="430041849"/>
                    </a:ext>
                  </a:extLst>
                </a:gridCol>
                <a:gridCol w="1532033">
                  <a:extLst>
                    <a:ext uri="{9D8B030D-6E8A-4147-A177-3AD203B41FA5}">
                      <a16:colId xmlns:a16="http://schemas.microsoft.com/office/drawing/2014/main" val="778705458"/>
                    </a:ext>
                  </a:extLst>
                </a:gridCol>
              </a:tblGrid>
              <a:tr h="604346">
                <a:tc>
                  <a:txBody>
                    <a:bodyPr/>
                    <a:lstStyle/>
                    <a:p>
                      <a:pPr fontAlgn="b"/>
                      <a:r>
                        <a:rPr lang="en-NZ" sz="1800" b="1" cap="none" spc="0" dirty="0">
                          <a:solidFill>
                            <a:schemeClr val="tx1"/>
                          </a:solidFill>
                          <a:effectLst/>
                        </a:rPr>
                        <a:t>Analyte</a:t>
                      </a:r>
                    </a:p>
                  </a:txBody>
                  <a:tcPr marL="0" marR="80223" marT="32089" marB="240668" anchor="b">
                    <a:lnL w="12700" cmpd="sng">
                      <a:noFill/>
                    </a:lnL>
                    <a:lnR w="12700" cmpd="sng">
                      <a:noFill/>
                    </a:lnR>
                    <a:lnT w="28575" cap="flat" cmpd="sng" algn="ctr">
                      <a:solidFill>
                        <a:schemeClr val="tx1"/>
                      </a:solidFill>
                      <a:prstDash val="solid"/>
                    </a:lnT>
                    <a:lnB w="38100" cmpd="sng">
                      <a:noFill/>
                    </a:lnB>
                    <a:noFill/>
                  </a:tcPr>
                </a:tc>
                <a:tc>
                  <a:txBody>
                    <a:bodyPr/>
                    <a:lstStyle/>
                    <a:p>
                      <a:pPr fontAlgn="b"/>
                      <a:r>
                        <a:rPr lang="en-NZ" sz="1800" b="1" cap="none" spc="0">
                          <a:solidFill>
                            <a:schemeClr val="tx1"/>
                          </a:solidFill>
                          <a:effectLst/>
                        </a:rPr>
                        <a:t>Observations</a:t>
                      </a:r>
                    </a:p>
                  </a:txBody>
                  <a:tcPr marL="0" marR="80223" marT="32089" marB="240668" anchor="b">
                    <a:lnL w="12700" cmpd="sng">
                      <a:noFill/>
                    </a:lnL>
                    <a:lnR w="12700" cmpd="sng">
                      <a:noFill/>
                    </a:lnR>
                    <a:lnT w="28575" cap="flat" cmpd="sng" algn="ctr">
                      <a:solidFill>
                        <a:schemeClr val="tx1"/>
                      </a:solidFill>
                      <a:prstDash val="solid"/>
                    </a:lnT>
                    <a:lnB w="38100" cmpd="sng">
                      <a:noFill/>
                    </a:lnB>
                    <a:noFill/>
                  </a:tcPr>
                </a:tc>
                <a:tc>
                  <a:txBody>
                    <a:bodyPr/>
                    <a:lstStyle/>
                    <a:p>
                      <a:pPr fontAlgn="b"/>
                      <a:r>
                        <a:rPr lang="en-NZ" sz="1800" b="1" cap="none" spc="0">
                          <a:solidFill>
                            <a:schemeClr val="tx1"/>
                          </a:solidFill>
                          <a:effectLst/>
                        </a:rPr>
                        <a:t>Catchments</a:t>
                      </a:r>
                    </a:p>
                  </a:txBody>
                  <a:tcPr marL="0" marR="80223" marT="32089" marB="240668" anchor="b">
                    <a:lnL w="12700" cmpd="sng">
                      <a:noFill/>
                    </a:lnL>
                    <a:lnR w="12700" cmpd="sng">
                      <a:noFill/>
                    </a:lnR>
                    <a:lnT w="28575" cap="flat" cmpd="sng" algn="ctr">
                      <a:solidFill>
                        <a:schemeClr val="tx1"/>
                      </a:solidFill>
                      <a:prstDash val="solid"/>
                    </a:lnT>
                    <a:lnB w="38100" cmpd="sng">
                      <a:noFill/>
                    </a:lnB>
                    <a:noFill/>
                  </a:tcPr>
                </a:tc>
                <a:tc>
                  <a:txBody>
                    <a:bodyPr/>
                    <a:lstStyle/>
                    <a:p>
                      <a:pPr fontAlgn="b"/>
                      <a:r>
                        <a:rPr lang="en-NZ" sz="1800" b="1" cap="none" spc="0">
                          <a:solidFill>
                            <a:schemeClr val="tx1"/>
                          </a:solidFill>
                          <a:effectLst/>
                        </a:rPr>
                        <a:t>Time Period</a:t>
                      </a:r>
                    </a:p>
                  </a:txBody>
                  <a:tcPr marL="0" marR="80223" marT="32089" marB="240668" anchor="b">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43971641"/>
                  </a:ext>
                </a:extLst>
              </a:tr>
              <a:tr h="871755">
                <a:tc>
                  <a:txBody>
                    <a:bodyPr/>
                    <a:lstStyle/>
                    <a:p>
                      <a:pPr fontAlgn="base"/>
                      <a:r>
                        <a:rPr lang="en-NZ" sz="1800" cap="none" spc="0">
                          <a:solidFill>
                            <a:schemeClr val="tx1"/>
                          </a:solidFill>
                          <a:effectLst/>
                        </a:rPr>
                        <a:t>Dissolved Reactive P</a:t>
                      </a:r>
                    </a:p>
                  </a:txBody>
                  <a:tcPr marL="0" marR="80223" marT="32089" marB="240668" anchor="ctr">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fontAlgn="base"/>
                      <a:r>
                        <a:rPr lang="en-NZ" sz="1800" cap="none" spc="0" dirty="0">
                          <a:solidFill>
                            <a:schemeClr val="tx1"/>
                          </a:solidFill>
                          <a:effectLst/>
                        </a:rPr>
                        <a:t>78,896</a:t>
                      </a:r>
                    </a:p>
                  </a:txBody>
                  <a:tcPr marL="0" marR="80223" marT="32089" marB="240668" anchor="ctr">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fontAlgn="base"/>
                      <a:r>
                        <a:rPr lang="en-NZ" sz="1800" cap="none" spc="0" dirty="0">
                          <a:solidFill>
                            <a:schemeClr val="tx1"/>
                          </a:solidFill>
                          <a:effectLst/>
                        </a:rPr>
                        <a:t>2,202</a:t>
                      </a:r>
                    </a:p>
                  </a:txBody>
                  <a:tcPr marL="0" marR="80223" marT="32089" marB="240668" anchor="ctr">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fontAlgn="base"/>
                      <a:r>
                        <a:rPr lang="en-NZ" sz="1800" cap="none" spc="0">
                          <a:solidFill>
                            <a:schemeClr val="tx1"/>
                          </a:solidFill>
                          <a:effectLst/>
                        </a:rPr>
                        <a:t>2005-2012</a:t>
                      </a:r>
                    </a:p>
                  </a:txBody>
                  <a:tcPr marL="0" marR="80223" marT="32089" marB="240668" anchor="ctr">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1310837489"/>
                  </a:ext>
                </a:extLst>
              </a:tr>
              <a:tr h="604346">
                <a:tc>
                  <a:txBody>
                    <a:bodyPr/>
                    <a:lstStyle/>
                    <a:p>
                      <a:pPr fontAlgn="base"/>
                      <a:r>
                        <a:rPr lang="en-NZ" sz="1800" cap="none" spc="0" dirty="0">
                          <a:solidFill>
                            <a:schemeClr val="tx1"/>
                          </a:solidFill>
                          <a:effectLst/>
                        </a:rPr>
                        <a:t>Nitrate-Nitrogen</a:t>
                      </a:r>
                    </a:p>
                  </a:txBody>
                  <a:tcPr marL="0" marR="80223" marT="32089" marB="240668"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base"/>
                      <a:r>
                        <a:rPr lang="en-NZ" sz="1800" cap="none" spc="0" dirty="0">
                          <a:solidFill>
                            <a:schemeClr val="tx1"/>
                          </a:solidFill>
                          <a:effectLst/>
                        </a:rPr>
                        <a:t>87,662</a:t>
                      </a:r>
                    </a:p>
                  </a:txBody>
                  <a:tcPr marL="0" marR="80223" marT="32089" marB="240668"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base"/>
                      <a:r>
                        <a:rPr lang="en-NZ" sz="1800" cap="none" spc="0" dirty="0">
                          <a:solidFill>
                            <a:schemeClr val="tx1"/>
                          </a:solidFill>
                          <a:effectLst/>
                        </a:rPr>
                        <a:t>2,189</a:t>
                      </a:r>
                    </a:p>
                  </a:txBody>
                  <a:tcPr marL="0" marR="80223" marT="32089" marB="240668"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base"/>
                      <a:r>
                        <a:rPr lang="en-NZ" sz="1800" cap="none" spc="0" dirty="0">
                          <a:solidFill>
                            <a:schemeClr val="tx1"/>
                          </a:solidFill>
                          <a:effectLst/>
                        </a:rPr>
                        <a:t>2005-2012</a:t>
                      </a:r>
                    </a:p>
                  </a:txBody>
                  <a:tcPr marL="0" marR="80223" marT="32089" marB="240668"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365152938"/>
                  </a:ext>
                </a:extLst>
              </a:tr>
              <a:tr h="604346">
                <a:tc>
                  <a:txBody>
                    <a:bodyPr/>
                    <a:lstStyle/>
                    <a:p>
                      <a:pPr fontAlgn="base"/>
                      <a:r>
                        <a:rPr lang="en-NZ" sz="1800" cap="none" spc="0" dirty="0">
                          <a:solidFill>
                            <a:schemeClr val="tx1"/>
                          </a:solidFill>
                          <a:effectLst/>
                        </a:rPr>
                        <a:t>Total P</a:t>
                      </a:r>
                    </a:p>
                  </a:txBody>
                  <a:tcPr marL="0" marR="80223" marT="32089" marB="240668"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base"/>
                      <a:r>
                        <a:rPr lang="en-NZ" sz="1800" cap="none" spc="0" dirty="0">
                          <a:solidFill>
                            <a:schemeClr val="tx1"/>
                          </a:solidFill>
                          <a:effectLst/>
                        </a:rPr>
                        <a:t>108,188</a:t>
                      </a:r>
                    </a:p>
                  </a:txBody>
                  <a:tcPr marL="0" marR="80223" marT="32089" marB="240668"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base"/>
                      <a:r>
                        <a:rPr lang="en-NZ" sz="1800" cap="none" spc="0" dirty="0">
                          <a:solidFill>
                            <a:schemeClr val="tx1"/>
                          </a:solidFill>
                          <a:effectLst/>
                        </a:rPr>
                        <a:t>2,438</a:t>
                      </a:r>
                    </a:p>
                  </a:txBody>
                  <a:tcPr marL="0" marR="80223" marT="32089" marB="240668"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fontAlgn="base"/>
                      <a:r>
                        <a:rPr lang="en-NZ" sz="1800" cap="none" spc="0" dirty="0">
                          <a:solidFill>
                            <a:schemeClr val="tx1"/>
                          </a:solidFill>
                          <a:effectLst/>
                        </a:rPr>
                        <a:t>2005-2012</a:t>
                      </a:r>
                    </a:p>
                  </a:txBody>
                  <a:tcPr marL="0" marR="80223" marT="32089" marB="240668"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404018757"/>
                  </a:ext>
                </a:extLst>
              </a:tr>
              <a:tr h="604346">
                <a:tc>
                  <a:txBody>
                    <a:bodyPr/>
                    <a:lstStyle/>
                    <a:p>
                      <a:pPr fontAlgn="base"/>
                      <a:r>
                        <a:rPr lang="en-NZ" sz="1800" cap="none" spc="0">
                          <a:solidFill>
                            <a:schemeClr val="tx1"/>
                          </a:solidFill>
                          <a:effectLst/>
                        </a:rPr>
                        <a:t>Total N</a:t>
                      </a:r>
                    </a:p>
                  </a:txBody>
                  <a:tcPr marL="0" marR="80223" marT="32089" marB="240668"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base"/>
                      <a:r>
                        <a:rPr lang="en-NZ" sz="1800" cap="none" spc="0" dirty="0">
                          <a:solidFill>
                            <a:schemeClr val="tx1"/>
                          </a:solidFill>
                          <a:effectLst/>
                        </a:rPr>
                        <a:t>308,092</a:t>
                      </a:r>
                    </a:p>
                  </a:txBody>
                  <a:tcPr marL="0" marR="80223" marT="32089" marB="240668"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base"/>
                      <a:r>
                        <a:rPr lang="en-NZ" sz="1800" cap="none" spc="0" dirty="0">
                          <a:solidFill>
                            <a:schemeClr val="tx1"/>
                          </a:solidFill>
                          <a:effectLst/>
                        </a:rPr>
                        <a:t>1,007</a:t>
                      </a:r>
                    </a:p>
                  </a:txBody>
                  <a:tcPr marL="0" marR="80223" marT="32089" marB="240668"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fontAlgn="base"/>
                      <a:r>
                        <a:rPr lang="en-NZ" sz="1800" cap="none" spc="0" dirty="0">
                          <a:solidFill>
                            <a:schemeClr val="tx1"/>
                          </a:solidFill>
                          <a:effectLst/>
                        </a:rPr>
                        <a:t>2005-2012</a:t>
                      </a:r>
                    </a:p>
                  </a:txBody>
                  <a:tcPr marL="0" marR="80223" marT="32089" marB="240668"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37416143"/>
                  </a:ext>
                </a:extLst>
              </a:tr>
            </a:tbl>
          </a:graphicData>
        </a:graphic>
      </p:graphicFrame>
      <p:sp>
        <p:nvSpPr>
          <p:cNvPr id="5" name="TextBox 4">
            <a:extLst>
              <a:ext uri="{FF2B5EF4-FFF2-40B4-BE49-F238E27FC236}">
                <a16:creationId xmlns:a16="http://schemas.microsoft.com/office/drawing/2014/main" id="{D954AB30-97D4-8536-BCF2-A69D55EAF225}"/>
              </a:ext>
            </a:extLst>
          </p:cNvPr>
          <p:cNvSpPr txBox="1"/>
          <p:nvPr/>
        </p:nvSpPr>
        <p:spPr>
          <a:xfrm>
            <a:off x="700698" y="4823925"/>
            <a:ext cx="11024253" cy="1477328"/>
          </a:xfrm>
          <a:prstGeom prst="rect">
            <a:avLst/>
          </a:prstGeom>
          <a:noFill/>
        </p:spPr>
        <p:txBody>
          <a:bodyPr wrap="square">
            <a:spAutoFit/>
          </a:bodyPr>
          <a:lstStyle/>
          <a:p>
            <a:pPr marL="285750" indent="-285750">
              <a:buFont typeface="Wingdings" panose="05000000000000000000" pitchFamily="2" charset="2"/>
              <a:buChar char="§"/>
            </a:pPr>
            <a:r>
              <a:rPr lang="en-NZ" dirty="0">
                <a:solidFill>
                  <a:srgbClr val="000000"/>
                </a:solidFill>
                <a:latin typeface="Times New Roman" panose="02020603050405020304" pitchFamily="18" charset="0"/>
                <a:cs typeface="Times New Roman" panose="02020603050405020304" pitchFamily="18" charset="0"/>
              </a:rPr>
              <a:t>Data was collected from published papers and global databases (such as JAWRA, Global River Data Centre etc.)</a:t>
            </a:r>
            <a:endParaRPr lang="en-NZ" sz="1800"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en-NZ"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NZ" sz="1800" dirty="0">
                <a:solidFill>
                  <a:srgbClr val="000000"/>
                </a:solidFill>
                <a:latin typeface="Times New Roman" panose="02020603050405020304" pitchFamily="18" charset="0"/>
                <a:cs typeface="Times New Roman" panose="02020603050405020304" pitchFamily="18" charset="0"/>
              </a:rPr>
              <a:t>All empirical data that support the main findings of this study have been deposited in </a:t>
            </a:r>
            <a:r>
              <a:rPr lang="en-NZ" sz="1800" dirty="0" err="1">
                <a:solidFill>
                  <a:srgbClr val="000000"/>
                </a:solidFill>
                <a:latin typeface="Times New Roman" panose="02020603050405020304" pitchFamily="18" charset="0"/>
                <a:cs typeface="Times New Roman" panose="02020603050405020304" pitchFamily="18" charset="0"/>
              </a:rPr>
              <a:t>Figshare</a:t>
            </a:r>
            <a:r>
              <a:rPr lang="en-NZ" sz="1800" dirty="0">
                <a:solidFill>
                  <a:srgbClr val="000000"/>
                </a:solidFill>
                <a:latin typeface="Times New Roman" panose="02020603050405020304" pitchFamily="18" charset="0"/>
                <a:cs typeface="Times New Roman" panose="02020603050405020304" pitchFamily="18" charset="0"/>
              </a:rPr>
              <a:t> (</a:t>
            </a:r>
            <a:r>
              <a:rPr lang="en-NZ" sz="1800" dirty="0">
                <a:solidFill>
                  <a:srgbClr val="0065B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https://figshare.com/s/b51c203d572026b7ee28</a:t>
            </a:r>
            <a:r>
              <a:rPr lang="en-NZ" sz="1800" dirty="0">
                <a:solidFill>
                  <a:srgbClr val="000000"/>
                </a:solidFill>
                <a:latin typeface="Times New Roman" panose="02020603050405020304" pitchFamily="18" charset="0"/>
                <a:cs typeface="Times New Roman" panose="02020603050405020304" pitchFamily="18" charset="0"/>
              </a:rPr>
              <a:t>)</a:t>
            </a:r>
            <a:endParaRPr lang="en-NZ" dirty="0">
              <a:solidFill>
                <a:srgbClr val="000000"/>
              </a:solidFill>
              <a:latin typeface="Times New Roman" panose="02020603050405020304" pitchFamily="18" charset="0"/>
              <a:cs typeface="Times New Roman" panose="02020603050405020304" pitchFamily="18" charset="0"/>
            </a:endParaRPr>
          </a:p>
          <a:p>
            <a:endParaRPr lang="en-NZ" dirty="0"/>
          </a:p>
        </p:txBody>
      </p:sp>
    </p:spTree>
    <p:extLst>
      <p:ext uri="{BB962C8B-B14F-4D97-AF65-F5344CB8AC3E}">
        <p14:creationId xmlns:p14="http://schemas.microsoft.com/office/powerpoint/2010/main" val="281705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32A9-452B-1A7A-0873-0F8F5DAFE90E}"/>
              </a:ext>
            </a:extLst>
          </p:cNvPr>
          <p:cNvSpPr>
            <a:spLocks noGrp="1"/>
          </p:cNvSpPr>
          <p:nvPr>
            <p:ph type="title"/>
          </p:nvPr>
        </p:nvSpPr>
        <p:spPr>
          <a:xfrm>
            <a:off x="1024128" y="585216"/>
            <a:ext cx="3133581" cy="1499616"/>
          </a:xfrm>
        </p:spPr>
        <p:txBody>
          <a:bodyPr>
            <a:normAutofit/>
          </a:bodyPr>
          <a:lstStyle/>
          <a:p>
            <a:r>
              <a:rPr lang="en-NZ" sz="4000" dirty="0"/>
              <a:t>Variables</a:t>
            </a:r>
          </a:p>
        </p:txBody>
      </p:sp>
      <p:graphicFrame>
        <p:nvGraphicFramePr>
          <p:cNvPr id="7" name="Content Placeholder 3">
            <a:extLst>
              <a:ext uri="{FF2B5EF4-FFF2-40B4-BE49-F238E27FC236}">
                <a16:creationId xmlns:a16="http://schemas.microsoft.com/office/drawing/2014/main" id="{5EC14E0E-A2AD-1A11-3DA9-E121050F0813}"/>
              </a:ext>
            </a:extLst>
          </p:cNvPr>
          <p:cNvGraphicFramePr>
            <a:graphicFrameLocks/>
          </p:cNvGraphicFramePr>
          <p:nvPr>
            <p:extLst>
              <p:ext uri="{D42A27DB-BD31-4B8C-83A1-F6EECF244321}">
                <p14:modId xmlns:p14="http://schemas.microsoft.com/office/powerpoint/2010/main" val="1973776027"/>
              </p:ext>
            </p:extLst>
          </p:nvPr>
        </p:nvGraphicFramePr>
        <p:xfrm>
          <a:off x="4783948" y="640069"/>
          <a:ext cx="6626367" cy="5577861"/>
        </p:xfrm>
        <a:graphic>
          <a:graphicData uri="http://schemas.openxmlformats.org/drawingml/2006/table">
            <a:tbl>
              <a:tblPr firstRow="1" firstCol="1" bandRow="1"/>
              <a:tblGrid>
                <a:gridCol w="3859530">
                  <a:extLst>
                    <a:ext uri="{9D8B030D-6E8A-4147-A177-3AD203B41FA5}">
                      <a16:colId xmlns:a16="http://schemas.microsoft.com/office/drawing/2014/main" val="2293140138"/>
                    </a:ext>
                  </a:extLst>
                </a:gridCol>
                <a:gridCol w="1727757">
                  <a:extLst>
                    <a:ext uri="{9D8B030D-6E8A-4147-A177-3AD203B41FA5}">
                      <a16:colId xmlns:a16="http://schemas.microsoft.com/office/drawing/2014/main" val="2201368872"/>
                    </a:ext>
                  </a:extLst>
                </a:gridCol>
                <a:gridCol w="1039080">
                  <a:extLst>
                    <a:ext uri="{9D8B030D-6E8A-4147-A177-3AD203B41FA5}">
                      <a16:colId xmlns:a16="http://schemas.microsoft.com/office/drawing/2014/main" val="4209289804"/>
                    </a:ext>
                  </a:extLst>
                </a:gridCol>
              </a:tblGrid>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Variable (years of data used)</a:t>
                      </a:r>
                      <a:endParaRPr lang="en-GB" sz="1400" b="0" i="0" u="none" strike="noStrike">
                        <a:effectLst/>
                        <a:latin typeface="Arial" panose="020B0604020202020204" pitchFamily="34" charset="0"/>
                      </a:endParaRPr>
                    </a:p>
                  </a:txBody>
                  <a:tcPr marL="54724" marR="54724" marT="760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Units</a:t>
                      </a:r>
                      <a:endParaRPr lang="en-GB" sz="1400" b="0" i="0" u="none" strike="noStrike">
                        <a:effectLst/>
                        <a:latin typeface="Arial" panose="020B0604020202020204" pitchFamily="34" charset="0"/>
                      </a:endParaRPr>
                    </a:p>
                  </a:txBody>
                  <a:tcPr marL="54724" marR="54724" marT="760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Source</a:t>
                      </a:r>
                      <a:endParaRPr lang="en-GB" sz="1400" b="0" i="0" u="none" strike="noStrike">
                        <a:effectLst/>
                        <a:latin typeface="Arial" panose="020B0604020202020204" pitchFamily="34" charset="0"/>
                      </a:endParaRPr>
                    </a:p>
                  </a:txBody>
                  <a:tcPr marL="54724" marR="54724" marT="7601"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0253061"/>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Human influence variables</a:t>
                      </a:r>
                      <a:endParaRPr lang="en-GB" sz="1400" b="0" i="0" u="none" strike="noStrike" dirty="0">
                        <a:effectLst/>
                        <a:latin typeface="Arial" panose="020B0604020202020204" pitchFamily="34" charset="0"/>
                      </a:endParaRPr>
                    </a:p>
                  </a:txBody>
                  <a:tcPr marL="54724" marR="54724" marT="7601"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400" b="0" i="0" u="none" strike="noStrike">
                        <a:effectLst/>
                        <a:latin typeface="Arial" panose="020B0604020202020204" pitchFamily="34" charset="0"/>
                      </a:endParaRPr>
                    </a:p>
                  </a:txBody>
                  <a:tcPr marL="54724" marR="54724" marT="7601"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400" b="0" i="0" u="none" strike="noStrike">
                        <a:effectLst/>
                        <a:latin typeface="Arial" panose="020B0604020202020204" pitchFamily="34" charset="0"/>
                      </a:endParaRPr>
                    </a:p>
                  </a:txBody>
                  <a:tcPr marL="54724" marR="54724" marT="7601"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79547442"/>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Crop cover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(crop)</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of catchment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302989671"/>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Forest cover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(forest)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of catchment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381068157"/>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Lentic cover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(lentic)</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of catchment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2879569084"/>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Pasture cover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(pasture)</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of catchment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099595862"/>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Rangeland cover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range_land</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of catchment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561196047"/>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Urban cover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(urban)</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of catchment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116502959"/>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Soil Olsen P stock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OlsenP</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kg ha</a:t>
                      </a: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2</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426602924"/>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Population density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PopDens</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Number of people km</a:t>
                      </a: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-2</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3</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4140161949"/>
                  </a:ext>
                </a:extLst>
              </a:tr>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533228845"/>
                  </a:ext>
                </a:extLst>
              </a:tr>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Catchment characteristics considered in final models</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714122927"/>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Human effect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(Human)</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dimensionless</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from above</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217665284"/>
                  </a:ext>
                </a:extLst>
              </a:tr>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Number of observations at each site </a:t>
                      </a:r>
                      <a:r>
                        <a:rPr lang="en-GB" sz="800" b="0" i="1" u="none" strike="noStrike">
                          <a:effectLst/>
                          <a:latin typeface="Calibri" panose="020F0502020204030204" pitchFamily="34" charset="0"/>
                          <a:ea typeface="Calibri" panose="020F0502020204030204" pitchFamily="34" charset="0"/>
                          <a:cs typeface="Times New Roman" panose="02020603050405020304" pitchFamily="18" charset="0"/>
                        </a:rPr>
                        <a:t>(NObs)</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523855306"/>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Mean altitude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Mean_Altitude</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m above sea level</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4</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036380305"/>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Mean slope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Mean_Slope</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4</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436194821"/>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Soil order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S_order</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of catchment</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5</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718903095"/>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GDP per capita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(GDP)</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USD person</a:t>
                      </a: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6</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492449346"/>
                  </a:ext>
                </a:extLst>
              </a:tr>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Latitude </a:t>
                      </a:r>
                      <a:r>
                        <a:rPr lang="en-GB" sz="800" b="0" i="1" u="none" strike="noStrike">
                          <a:effectLst/>
                          <a:latin typeface="Calibri" panose="020F0502020204030204" pitchFamily="34" charset="0"/>
                          <a:ea typeface="Calibri" panose="020F0502020204030204" pitchFamily="34" charset="0"/>
                          <a:cs typeface="Times New Roman" panose="02020603050405020304" pitchFamily="18" charset="0"/>
                        </a:rPr>
                        <a:t>(Latitude)</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Degrees</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7</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88847287"/>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Catchment area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Area_SqKm</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km</a:t>
                      </a: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2</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4</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655314060"/>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Mean evapotranspiration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(ET)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mm yr</a:t>
                      </a: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8</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912010206"/>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Mean potential evapotranspiration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ETpot</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mm yr</a:t>
                      </a: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8</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640232551"/>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Soil wetness </a:t>
                      </a:r>
                      <a:r>
                        <a:rPr lang="en-GB" sz="9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9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Soil_wet</a:t>
                      </a:r>
                      <a:r>
                        <a:rPr lang="en-GB" sz="9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1"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mm over profile</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8</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261313814"/>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Mean runoff by month (1-12)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runoff_n</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mm</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9</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350261572"/>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Mean rainfall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rainfall_n</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mm yr</a:t>
                      </a: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10</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443496505"/>
                  </a:ext>
                </a:extLst>
              </a:tr>
              <a:tr h="179931">
                <a:tc>
                  <a:txBody>
                    <a:bodyPr/>
                    <a:lstStyle/>
                    <a:p>
                      <a:pPr algn="l" fontAlgn="t">
                        <a:lnSpc>
                          <a:spcPct val="107000"/>
                        </a:lnSpc>
                        <a:spcBef>
                          <a:spcPts val="0"/>
                        </a:spcBef>
                        <a:spcAft>
                          <a:spcPts val="0"/>
                        </a:spcAft>
                      </a:pPr>
                      <a:r>
                        <a:rPr lang="en-GB" sz="900" b="0" i="0" u="none" strike="noStrike" dirty="0">
                          <a:effectLst/>
                          <a:latin typeface="Calibri" panose="020F0502020204030204" pitchFamily="34" charset="0"/>
                          <a:ea typeface="Calibri" panose="020F0502020204030204" pitchFamily="34" charset="0"/>
                          <a:cs typeface="Times New Roman" panose="02020603050405020304" pitchFamily="18" charset="0"/>
                        </a:rPr>
                        <a:t>  Mean precipitation by month (1-12) </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GB" sz="800" b="0" i="1" u="none" strike="noStrike" dirty="0" err="1">
                          <a:effectLst/>
                          <a:latin typeface="Calibri" panose="020F0502020204030204" pitchFamily="34" charset="0"/>
                          <a:ea typeface="Calibri" panose="020F0502020204030204" pitchFamily="34" charset="0"/>
                          <a:cs typeface="Times New Roman" panose="02020603050405020304" pitchFamily="18" charset="0"/>
                        </a:rPr>
                        <a:t>precip_n</a:t>
                      </a:r>
                      <a:r>
                        <a:rPr lang="en-GB" sz="800" b="0" i="1" u="none" strike="noStrike" dirty="0">
                          <a:effectLst/>
                          <a:latin typeface="Calibri" panose="020F0502020204030204" pitchFamily="34" charset="0"/>
                          <a:ea typeface="Calibri" panose="020F0502020204030204" pitchFamily="34" charset="0"/>
                          <a:cs typeface="Times New Roman" panose="02020603050405020304" pitchFamily="18" charset="0"/>
                        </a:rPr>
                        <a:t>)</a:t>
                      </a:r>
                      <a:endParaRPr lang="en-GB" sz="1400" b="0" i="0" u="none" strike="noStrike" dirty="0">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mm</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10</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564121157"/>
                  </a:ext>
                </a:extLst>
              </a:tr>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Ecoregion within biomes </a:t>
                      </a:r>
                      <a:r>
                        <a:rPr lang="en-GB" sz="800" b="0" i="1" u="none" strike="noStrike">
                          <a:effectLst/>
                          <a:latin typeface="Calibri" panose="020F0502020204030204" pitchFamily="34" charset="0"/>
                          <a:ea typeface="Calibri" panose="020F0502020204030204" pitchFamily="34" charset="0"/>
                          <a:cs typeface="Times New Roman" panose="02020603050405020304" pitchFamily="18" charset="0"/>
                        </a:rPr>
                        <a:t>(ECO_NAME)</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Categorical</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11</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44373285"/>
                  </a:ext>
                </a:extLst>
              </a:tr>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Global ecological land units – Bioclimate </a:t>
                      </a:r>
                      <a:r>
                        <a:rPr lang="en-GB" sz="800" b="0" i="1" u="none" strike="noStrike">
                          <a:effectLst/>
                          <a:latin typeface="Calibri" panose="020F0502020204030204" pitchFamily="34" charset="0"/>
                          <a:ea typeface="Calibri" panose="020F0502020204030204" pitchFamily="34" charset="0"/>
                          <a:cs typeface="Times New Roman" panose="02020603050405020304" pitchFamily="18" charset="0"/>
                        </a:rPr>
                        <a:t>(EF_Bio_Des)</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Categorical</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12</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1781485146"/>
                  </a:ext>
                </a:extLst>
              </a:tr>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Global ecological land units – landform </a:t>
                      </a:r>
                      <a:r>
                        <a:rPr lang="en-GB" sz="800" b="0" i="1" u="none" strike="noStrike">
                          <a:effectLst/>
                          <a:latin typeface="Calibri" panose="020F0502020204030204" pitchFamily="34" charset="0"/>
                          <a:ea typeface="Calibri" panose="020F0502020204030204" pitchFamily="34" charset="0"/>
                          <a:cs typeface="Times New Roman" panose="02020603050405020304" pitchFamily="18" charset="0"/>
                        </a:rPr>
                        <a:t>(EF_LF_Desc)</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Categorical</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12</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480588858"/>
                  </a:ext>
                </a:extLst>
              </a:tr>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Global ecological land units – lithology </a:t>
                      </a:r>
                      <a:r>
                        <a:rPr lang="en-GB" sz="800" b="0" i="1" u="none" strike="noStrike">
                          <a:effectLst/>
                          <a:latin typeface="Calibri" panose="020F0502020204030204" pitchFamily="34" charset="0"/>
                          <a:ea typeface="Calibri" panose="020F0502020204030204" pitchFamily="34" charset="0"/>
                          <a:cs typeface="Times New Roman" panose="02020603050405020304" pitchFamily="18" charset="0"/>
                        </a:rPr>
                        <a:t>(EF_Lit_Des)</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Categorical</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tc>
                  <a:txBody>
                    <a:bodyPr/>
                    <a:lstStyle/>
                    <a:p>
                      <a:pPr algn="ctr" fontAlgn="t">
                        <a:lnSpc>
                          <a:spcPct val="107000"/>
                        </a:lnSpc>
                        <a:spcBef>
                          <a:spcPts val="0"/>
                        </a:spcBef>
                        <a:spcAft>
                          <a:spcPts val="0"/>
                        </a:spcAft>
                      </a:pPr>
                      <a:r>
                        <a:rPr lang="en-GB" sz="900" b="0" i="0" u="none" strike="noStrike" baseline="30000">
                          <a:effectLst/>
                          <a:latin typeface="Calibri" panose="020F0502020204030204" pitchFamily="34" charset="0"/>
                          <a:ea typeface="Calibri" panose="020F0502020204030204" pitchFamily="34" charset="0"/>
                          <a:cs typeface="Times New Roman" panose="02020603050405020304" pitchFamily="18" charset="0"/>
                        </a:rPr>
                        <a:t>12</a:t>
                      </a:r>
                      <a:endParaRPr lang="en-GB" sz="1400" b="0" i="0" u="none" strike="noStrike">
                        <a:effectLst/>
                        <a:latin typeface="Arial" panose="020B0604020202020204" pitchFamily="34" charset="0"/>
                      </a:endParaRPr>
                    </a:p>
                  </a:txBody>
                  <a:tcPr marL="54724" marR="54724" marT="7601" marB="0">
                    <a:lnL>
                      <a:noFill/>
                    </a:lnL>
                    <a:lnR>
                      <a:noFill/>
                    </a:lnR>
                    <a:lnT>
                      <a:noFill/>
                    </a:lnT>
                    <a:lnB>
                      <a:noFill/>
                    </a:lnB>
                    <a:noFill/>
                  </a:tcPr>
                </a:tc>
                <a:extLst>
                  <a:ext uri="{0D108BD9-81ED-4DB2-BD59-A6C34878D82A}">
                    <a16:rowId xmlns:a16="http://schemas.microsoft.com/office/drawing/2014/main" val="3155987991"/>
                  </a:ext>
                </a:extLst>
              </a:tr>
              <a:tr h="179931">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  Terrestrial biomes </a:t>
                      </a:r>
                      <a:r>
                        <a:rPr lang="en-GB" sz="800" b="0" i="1" u="none" strike="noStrike">
                          <a:effectLst/>
                          <a:latin typeface="Calibri" panose="020F0502020204030204" pitchFamily="34" charset="0"/>
                          <a:ea typeface="Calibri" panose="020F0502020204030204" pitchFamily="34" charset="0"/>
                          <a:cs typeface="Times New Roman" panose="02020603050405020304" pitchFamily="18" charset="0"/>
                        </a:rPr>
                        <a:t>(BIOME_NAME)</a:t>
                      </a:r>
                      <a:endParaRPr lang="en-GB" sz="1400" b="0" i="0" u="none" strike="noStrike">
                        <a:effectLst/>
                        <a:latin typeface="Arial" panose="020B0604020202020204" pitchFamily="34" charset="0"/>
                      </a:endParaRPr>
                    </a:p>
                  </a:txBody>
                  <a:tcPr marL="54724" marR="54724" marT="760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en-GB" sz="900" b="0" i="0" u="none" strike="noStrike">
                          <a:effectLst/>
                          <a:latin typeface="Calibri" panose="020F0502020204030204" pitchFamily="34" charset="0"/>
                          <a:ea typeface="Calibri" panose="020F0502020204030204" pitchFamily="34" charset="0"/>
                          <a:cs typeface="Times New Roman" panose="02020603050405020304" pitchFamily="18" charset="0"/>
                        </a:rPr>
                        <a:t>Categorical</a:t>
                      </a:r>
                      <a:endParaRPr lang="en-GB" sz="1400" b="0" i="0" u="none" strike="noStrike">
                        <a:effectLst/>
                        <a:latin typeface="Arial" panose="020B0604020202020204" pitchFamily="34" charset="0"/>
                      </a:endParaRPr>
                    </a:p>
                  </a:txBody>
                  <a:tcPr marL="54724" marR="54724" marT="7601"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t">
                        <a:lnSpc>
                          <a:spcPct val="107000"/>
                        </a:lnSpc>
                        <a:spcBef>
                          <a:spcPts val="0"/>
                        </a:spcBef>
                        <a:spcAft>
                          <a:spcPts val="0"/>
                        </a:spcAft>
                      </a:pPr>
                      <a:r>
                        <a:rPr lang="en-GB" sz="900" b="0" i="0" u="none" strike="noStrike" baseline="30000" dirty="0">
                          <a:effectLst/>
                          <a:latin typeface="Calibri" panose="020F0502020204030204" pitchFamily="34" charset="0"/>
                          <a:ea typeface="Calibri" panose="020F0502020204030204" pitchFamily="34" charset="0"/>
                          <a:cs typeface="Times New Roman" panose="02020603050405020304" pitchFamily="18" charset="0"/>
                        </a:rPr>
                        <a:t>11</a:t>
                      </a:r>
                      <a:endParaRPr lang="en-GB" sz="1400" b="0" i="0" u="none" strike="noStrike" dirty="0">
                        <a:effectLst/>
                        <a:latin typeface="Arial" panose="020B0604020202020204" pitchFamily="34" charset="0"/>
                      </a:endParaRPr>
                    </a:p>
                  </a:txBody>
                  <a:tcPr marL="54724" marR="54724" marT="7601"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6431642"/>
                  </a:ext>
                </a:extLst>
              </a:tr>
            </a:tbl>
          </a:graphicData>
        </a:graphic>
      </p:graphicFrame>
      <p:pic>
        <p:nvPicPr>
          <p:cNvPr id="8" name="Picture 7">
            <a:extLst>
              <a:ext uri="{FF2B5EF4-FFF2-40B4-BE49-F238E27FC236}">
                <a16:creationId xmlns:a16="http://schemas.microsoft.com/office/drawing/2014/main" id="{1D376685-8324-90CD-C172-2341C49D25F4}"/>
              </a:ext>
            </a:extLst>
          </p:cNvPr>
          <p:cNvPicPr>
            <a:picLocks noChangeAspect="1"/>
          </p:cNvPicPr>
          <p:nvPr/>
        </p:nvPicPr>
        <p:blipFill>
          <a:blip r:embed="rId2"/>
          <a:stretch>
            <a:fillRect/>
          </a:stretch>
        </p:blipFill>
        <p:spPr>
          <a:xfrm>
            <a:off x="1321362" y="2711706"/>
            <a:ext cx="2981325" cy="2771775"/>
          </a:xfrm>
          <a:prstGeom prst="rect">
            <a:avLst/>
          </a:prstGeom>
        </p:spPr>
      </p:pic>
      <p:sp>
        <p:nvSpPr>
          <p:cNvPr id="3" name="Rectangle: Rounded Corners 2">
            <a:extLst>
              <a:ext uri="{FF2B5EF4-FFF2-40B4-BE49-F238E27FC236}">
                <a16:creationId xmlns:a16="http://schemas.microsoft.com/office/drawing/2014/main" id="{861C19DA-DB53-CE62-643A-42135C0D1D93}"/>
              </a:ext>
            </a:extLst>
          </p:cNvPr>
          <p:cNvSpPr/>
          <p:nvPr/>
        </p:nvSpPr>
        <p:spPr>
          <a:xfrm>
            <a:off x="4638970" y="1019918"/>
            <a:ext cx="2051028" cy="149961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Rounded Corners 3">
            <a:extLst>
              <a:ext uri="{FF2B5EF4-FFF2-40B4-BE49-F238E27FC236}">
                <a16:creationId xmlns:a16="http://schemas.microsoft.com/office/drawing/2014/main" id="{4E914270-DEC7-5EB9-A2C6-03ADBAFCEEA4}"/>
              </a:ext>
            </a:extLst>
          </p:cNvPr>
          <p:cNvSpPr/>
          <p:nvPr/>
        </p:nvSpPr>
        <p:spPr>
          <a:xfrm>
            <a:off x="4640068" y="2808982"/>
            <a:ext cx="2051028" cy="1524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6" name="Group 15">
            <a:extLst>
              <a:ext uri="{FF2B5EF4-FFF2-40B4-BE49-F238E27FC236}">
                <a16:creationId xmlns:a16="http://schemas.microsoft.com/office/drawing/2014/main" id="{937603DB-4362-4ECC-B6A4-CB167B0357BD}"/>
              </a:ext>
            </a:extLst>
          </p:cNvPr>
          <p:cNvGrpSpPr/>
          <p:nvPr/>
        </p:nvGrpSpPr>
        <p:grpSpPr>
          <a:xfrm>
            <a:off x="871202" y="2704601"/>
            <a:ext cx="6503204" cy="3317665"/>
            <a:chOff x="871202" y="2704601"/>
            <a:chExt cx="6503204" cy="3133481"/>
          </a:xfrm>
        </p:grpSpPr>
        <p:pic>
          <p:nvPicPr>
            <p:cNvPr id="11" name="Picture 10">
              <a:extLst>
                <a:ext uri="{FF2B5EF4-FFF2-40B4-BE49-F238E27FC236}">
                  <a16:creationId xmlns:a16="http://schemas.microsoft.com/office/drawing/2014/main" id="{77632E71-8E1E-DF40-50E8-99BF0A2C6525}"/>
                </a:ext>
              </a:extLst>
            </p:cNvPr>
            <p:cNvPicPr>
              <a:picLocks noChangeAspect="1"/>
            </p:cNvPicPr>
            <p:nvPr/>
          </p:nvPicPr>
          <p:blipFill>
            <a:blip r:embed="rId3"/>
            <a:stretch>
              <a:fillRect/>
            </a:stretch>
          </p:blipFill>
          <p:spPr>
            <a:xfrm>
              <a:off x="871202" y="2704601"/>
              <a:ext cx="3590858" cy="2778880"/>
            </a:xfrm>
            <a:prstGeom prst="rect">
              <a:avLst/>
            </a:prstGeom>
          </p:spPr>
        </p:pic>
        <p:sp>
          <p:nvSpPr>
            <p:cNvPr id="15" name="Rectangle: Rounded Corners 14">
              <a:extLst>
                <a:ext uri="{FF2B5EF4-FFF2-40B4-BE49-F238E27FC236}">
                  <a16:creationId xmlns:a16="http://schemas.microsoft.com/office/drawing/2014/main" id="{0A2F6440-F592-322D-674D-BA0E4613E3F8}"/>
                </a:ext>
              </a:extLst>
            </p:cNvPr>
            <p:cNvSpPr/>
            <p:nvPr/>
          </p:nvSpPr>
          <p:spPr>
            <a:xfrm>
              <a:off x="4658704" y="5685682"/>
              <a:ext cx="2715702" cy="1524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19" name="Group 18">
            <a:extLst>
              <a:ext uri="{FF2B5EF4-FFF2-40B4-BE49-F238E27FC236}">
                <a16:creationId xmlns:a16="http://schemas.microsoft.com/office/drawing/2014/main" id="{C255851B-F29B-F39A-ECD6-1EE04C2AADFC}"/>
              </a:ext>
            </a:extLst>
          </p:cNvPr>
          <p:cNvGrpSpPr/>
          <p:nvPr/>
        </p:nvGrpSpPr>
        <p:grpSpPr>
          <a:xfrm>
            <a:off x="752191" y="2695389"/>
            <a:ext cx="6431439" cy="3503639"/>
            <a:chOff x="752191" y="2695389"/>
            <a:chExt cx="6431439" cy="3503639"/>
          </a:xfrm>
        </p:grpSpPr>
        <p:pic>
          <p:nvPicPr>
            <p:cNvPr id="17" name="Picture 16">
              <a:extLst>
                <a:ext uri="{FF2B5EF4-FFF2-40B4-BE49-F238E27FC236}">
                  <a16:creationId xmlns:a16="http://schemas.microsoft.com/office/drawing/2014/main" id="{69B843DE-EFF5-C1BA-ABB1-B193533D3DE2}"/>
                </a:ext>
              </a:extLst>
            </p:cNvPr>
            <p:cNvPicPr>
              <a:picLocks noChangeAspect="1"/>
            </p:cNvPicPr>
            <p:nvPr/>
          </p:nvPicPr>
          <p:blipFill>
            <a:blip r:embed="rId4"/>
            <a:stretch>
              <a:fillRect/>
            </a:stretch>
          </p:blipFill>
          <p:spPr>
            <a:xfrm>
              <a:off x="752191" y="2695389"/>
              <a:ext cx="3793495" cy="2960643"/>
            </a:xfrm>
            <a:prstGeom prst="rect">
              <a:avLst/>
            </a:prstGeom>
          </p:spPr>
        </p:pic>
        <p:sp>
          <p:nvSpPr>
            <p:cNvPr id="18" name="Rectangle: Rounded Corners 17">
              <a:extLst>
                <a:ext uri="{FF2B5EF4-FFF2-40B4-BE49-F238E27FC236}">
                  <a16:creationId xmlns:a16="http://schemas.microsoft.com/office/drawing/2014/main" id="{B4012412-4A18-D402-1AEA-8E2328A4CC0E}"/>
                </a:ext>
              </a:extLst>
            </p:cNvPr>
            <p:cNvSpPr/>
            <p:nvPr/>
          </p:nvSpPr>
          <p:spPr>
            <a:xfrm>
              <a:off x="4658704" y="6046628"/>
              <a:ext cx="2524926" cy="15240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398530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7309-1494-3428-ADF9-9D33EC6E0C31}"/>
              </a:ext>
            </a:extLst>
          </p:cNvPr>
          <p:cNvSpPr>
            <a:spLocks noGrp="1"/>
          </p:cNvSpPr>
          <p:nvPr>
            <p:ph type="title"/>
          </p:nvPr>
        </p:nvSpPr>
        <p:spPr/>
        <p:txBody>
          <a:bodyPr/>
          <a:lstStyle/>
          <a:p>
            <a:r>
              <a:rPr lang="en-NZ" dirty="0"/>
              <a:t>Deriving Human effects (PLS)</a:t>
            </a:r>
          </a:p>
        </p:txBody>
      </p:sp>
      <p:pic>
        <p:nvPicPr>
          <p:cNvPr id="8" name="Content Placeholder 7">
            <a:extLst>
              <a:ext uri="{FF2B5EF4-FFF2-40B4-BE49-F238E27FC236}">
                <a16:creationId xmlns:a16="http://schemas.microsoft.com/office/drawing/2014/main" id="{E7F3B82C-F0B8-D1C9-1CBE-CC1138A544B4}"/>
              </a:ext>
            </a:extLst>
          </p:cNvPr>
          <p:cNvPicPr>
            <a:picLocks noGrp="1" noChangeAspect="1"/>
          </p:cNvPicPr>
          <p:nvPr>
            <p:ph idx="1"/>
          </p:nvPr>
        </p:nvPicPr>
        <p:blipFill>
          <a:blip r:embed="rId2"/>
          <a:stretch>
            <a:fillRect/>
          </a:stretch>
        </p:blipFill>
        <p:spPr>
          <a:xfrm>
            <a:off x="815328" y="2084832"/>
            <a:ext cx="5654298" cy="3959082"/>
          </a:xfrm>
        </p:spPr>
      </p:pic>
      <p:pic>
        <p:nvPicPr>
          <p:cNvPr id="10" name="Picture 9">
            <a:extLst>
              <a:ext uri="{FF2B5EF4-FFF2-40B4-BE49-F238E27FC236}">
                <a16:creationId xmlns:a16="http://schemas.microsoft.com/office/drawing/2014/main" id="{ACA49343-F986-E64E-D1FF-E89C31C7271B}"/>
              </a:ext>
            </a:extLst>
          </p:cNvPr>
          <p:cNvPicPr>
            <a:picLocks noChangeAspect="1"/>
          </p:cNvPicPr>
          <p:nvPr/>
        </p:nvPicPr>
        <p:blipFill>
          <a:blip r:embed="rId3"/>
          <a:stretch>
            <a:fillRect/>
          </a:stretch>
        </p:blipFill>
        <p:spPr>
          <a:xfrm>
            <a:off x="6678426" y="1878353"/>
            <a:ext cx="5357630" cy="3959081"/>
          </a:xfrm>
          <a:prstGeom prst="rect">
            <a:avLst/>
          </a:prstGeom>
        </p:spPr>
      </p:pic>
      <p:sp>
        <p:nvSpPr>
          <p:cNvPr id="4" name="TextBox 3">
            <a:extLst>
              <a:ext uri="{FF2B5EF4-FFF2-40B4-BE49-F238E27FC236}">
                <a16:creationId xmlns:a16="http://schemas.microsoft.com/office/drawing/2014/main" id="{B4ABD56F-6106-5487-5B81-A95E2001CEFD}"/>
              </a:ext>
            </a:extLst>
          </p:cNvPr>
          <p:cNvSpPr txBox="1"/>
          <p:nvPr/>
        </p:nvSpPr>
        <p:spPr>
          <a:xfrm>
            <a:off x="2783651" y="6072729"/>
            <a:ext cx="6624697" cy="400110"/>
          </a:xfrm>
          <a:prstGeom prst="rect">
            <a:avLst/>
          </a:prstGeom>
          <a:noFill/>
        </p:spPr>
        <p:txBody>
          <a:bodyPr wrap="square">
            <a:spAutoFit/>
          </a:bodyPr>
          <a:lstStyle/>
          <a:p>
            <a:r>
              <a:rPr lang="en-NZ" sz="2000" dirty="0">
                <a:latin typeface="Times New Roman" panose="02020603050405020304" pitchFamily="18" charset="0"/>
                <a:cs typeface="Times New Roman" panose="02020603050405020304" pitchFamily="18" charset="0"/>
              </a:rPr>
              <a:t>Shiny App at </a:t>
            </a:r>
            <a:r>
              <a:rPr lang="en-NZ" sz="2000" dirty="0">
                <a:solidFill>
                  <a:srgbClr val="6B9F25"/>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a:t>
            </a:r>
            <a:r>
              <a:rPr lang="en-NZ" sz="2000" dirty="0">
                <a:solidFill>
                  <a:srgbClr val="0065B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://dataintegration.agr.nz/app/dataintegration</a:t>
            </a:r>
            <a:endParaRPr lang="en-NZ" sz="2000" dirty="0">
              <a:solidFill>
                <a:srgbClr val="0065B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082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966E-44A3-2FC3-755B-ACC55B3DB098}"/>
              </a:ext>
            </a:extLst>
          </p:cNvPr>
          <p:cNvSpPr>
            <a:spLocks noGrp="1"/>
          </p:cNvSpPr>
          <p:nvPr>
            <p:ph type="title"/>
          </p:nvPr>
        </p:nvSpPr>
        <p:spPr/>
        <p:txBody>
          <a:bodyPr/>
          <a:lstStyle/>
          <a:p>
            <a:r>
              <a:rPr lang="en-US" sz="5400" kern="1200" cap="all" spc="200" baseline="0" dirty="0">
                <a:solidFill>
                  <a:schemeClr val="tx1">
                    <a:lumMod val="95000"/>
                    <a:lumOff val="5000"/>
                  </a:schemeClr>
                </a:solidFill>
                <a:latin typeface="+mj-lt"/>
                <a:ea typeface="+mj-ea"/>
                <a:cs typeface="+mj-cs"/>
              </a:rPr>
              <a:t>Random Forest</a:t>
            </a:r>
            <a:endParaRPr lang="en-NZ" dirty="0"/>
          </a:p>
        </p:txBody>
      </p:sp>
      <p:sp>
        <p:nvSpPr>
          <p:cNvPr id="4" name="Content Placeholder 2">
            <a:extLst>
              <a:ext uri="{FF2B5EF4-FFF2-40B4-BE49-F238E27FC236}">
                <a16:creationId xmlns:a16="http://schemas.microsoft.com/office/drawing/2014/main" id="{B1702592-3474-C042-9D85-6F0182DE7071}"/>
              </a:ext>
            </a:extLst>
          </p:cNvPr>
          <p:cNvSpPr>
            <a:spLocks noGrp="1"/>
          </p:cNvSpPr>
          <p:nvPr>
            <p:ph idx="1"/>
          </p:nvPr>
        </p:nvSpPr>
        <p:spPr>
          <a:xfrm>
            <a:off x="1024128" y="2286000"/>
            <a:ext cx="9720073" cy="4023360"/>
          </a:xfrm>
        </p:spPr>
        <p:txBody>
          <a:bodyPr/>
          <a:lstStyle/>
          <a:p>
            <a:pPr>
              <a:lnSpc>
                <a:spcPct val="150000"/>
              </a:lnSpc>
              <a:buFont typeface="Wingdings" panose="05000000000000000000" pitchFamily="2" charset="2"/>
              <a:buChar char="§"/>
            </a:pPr>
            <a:r>
              <a:rPr lang="en-NZ" sz="2000" dirty="0">
                <a:solidFill>
                  <a:srgbClr val="000000"/>
                </a:solidFill>
                <a:latin typeface="Times New Roman" panose="02020603050405020304" pitchFamily="18" charset="0"/>
                <a:cs typeface="Times New Roman" panose="02020603050405020304" pitchFamily="18" charset="0"/>
              </a:rPr>
              <a:t>     A random forest is a machine learning method used for both classification and regression tasks. It consists of decision trees, where each tree is built independently based on a random subset of the training data and features. The resulting "forest" is a collection of these individual decision trees.</a:t>
            </a:r>
          </a:p>
          <a:p>
            <a:pPr>
              <a:lnSpc>
                <a:spcPct val="150000"/>
              </a:lnSpc>
              <a:buFont typeface="Wingdings" panose="05000000000000000000" pitchFamily="2" charset="2"/>
              <a:buChar char="§"/>
            </a:pPr>
            <a:r>
              <a:rPr lang="en-NZ" sz="2000" dirty="0">
                <a:solidFill>
                  <a:srgbClr val="000000"/>
                </a:solidFill>
                <a:latin typeface="Times New Roman" panose="02020603050405020304" pitchFamily="18" charset="0"/>
                <a:cs typeface="Times New Roman" panose="02020603050405020304" pitchFamily="18" charset="0"/>
              </a:rPr>
              <a:t>     Random forests offer several advantages, making them a popular choice in machine learning applications, such as High Accuracy, Robustness, Handles High-Dimensional Data, Reduced Overfitting, Works Well with Imbalanced Data, and Versatility.</a:t>
            </a:r>
          </a:p>
        </p:txBody>
      </p:sp>
    </p:spTree>
    <p:extLst>
      <p:ext uri="{BB962C8B-B14F-4D97-AF65-F5344CB8AC3E}">
        <p14:creationId xmlns:p14="http://schemas.microsoft.com/office/powerpoint/2010/main" val="2069206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5560</TotalTime>
  <Words>7835</Words>
  <Application>Microsoft Office PowerPoint</Application>
  <PresentationFormat>Widescreen</PresentationFormat>
  <Paragraphs>1316</Paragraphs>
  <Slides>31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Helvetica Neue</vt:lpstr>
      <vt:lpstr>Söhne</vt:lpstr>
      <vt:lpstr>Arial</vt:lpstr>
      <vt:lpstr>Calibri</vt:lpstr>
      <vt:lpstr>Times New Roman</vt:lpstr>
      <vt:lpstr>Tw Cen MT</vt:lpstr>
      <vt:lpstr>Tw Cen MT Condensed</vt:lpstr>
      <vt:lpstr>Wingdings</vt:lpstr>
      <vt:lpstr>Wingdings 3</vt:lpstr>
      <vt:lpstr>Integral</vt:lpstr>
      <vt:lpstr>Deriving global reference concentrations of water quality contaminants</vt:lpstr>
      <vt:lpstr>Motivation</vt:lpstr>
      <vt:lpstr>AIM</vt:lpstr>
      <vt:lpstr>Estimate methods</vt:lpstr>
      <vt:lpstr>deriving Process</vt:lpstr>
      <vt:lpstr>Data</vt:lpstr>
      <vt:lpstr>Variables</vt:lpstr>
      <vt:lpstr>Deriving Human effects (PLS)</vt:lpstr>
      <vt:lpstr>Random Forest</vt:lpstr>
      <vt:lpstr>Data Split</vt:lpstr>
      <vt:lpstr>Finding the best model in R</vt:lpstr>
      <vt:lpstr>PowerPoint Presentation</vt:lpstr>
      <vt:lpstr>PowerPoint Presentation</vt:lpstr>
      <vt:lpstr>PowerPoint Presentation</vt:lpstr>
      <vt:lpstr>PowerPoint Presentation</vt:lpstr>
      <vt:lpstr>Optimal Model Performance</vt:lpstr>
      <vt:lpstr>PowerPoint Presentation</vt:lpstr>
      <vt:lpstr>Model in python</vt:lpstr>
      <vt:lpstr>PowerPoint Presentation</vt:lpstr>
      <vt:lpstr>PowerPoint Presentation</vt:lpstr>
      <vt:lpstr>Modelling result</vt:lpstr>
      <vt:lpstr>Current </vt:lpstr>
      <vt:lpstr>Reference</vt:lpstr>
      <vt:lpstr>Enrichment</vt:lpstr>
      <vt:lpstr>PowerPoint Presentation</vt:lpstr>
      <vt:lpstr>Reference</vt:lpstr>
      <vt:lpstr>Reference</vt:lpstr>
      <vt:lpstr>Reference</vt:lpstr>
      <vt:lpstr>Reference</vt:lpstr>
      <vt:lpstr>Modelling result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Dongwen Luo</dc:creator>
  <cp:lastModifiedBy>Dongwen Luo</cp:lastModifiedBy>
  <cp:revision>212</cp:revision>
  <dcterms:created xsi:type="dcterms:W3CDTF">2023-11-04T01:35:56Z</dcterms:created>
  <dcterms:modified xsi:type="dcterms:W3CDTF">2023-11-27T19:12:31Z</dcterms:modified>
</cp:coreProperties>
</file>