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3" r:id="rId1"/>
  </p:sldMasterIdLst>
  <p:notesMasterIdLst>
    <p:notesMasterId r:id="rId30"/>
  </p:notesMasterIdLst>
  <p:handoutMasterIdLst>
    <p:handoutMasterId r:id="rId31"/>
  </p:handoutMasterIdLst>
  <p:sldIdLst>
    <p:sldId id="626" r:id="rId2"/>
    <p:sldId id="327" r:id="rId3"/>
    <p:sldId id="324" r:id="rId4"/>
    <p:sldId id="629" r:id="rId5"/>
    <p:sldId id="630" r:id="rId6"/>
    <p:sldId id="332" r:id="rId7"/>
    <p:sldId id="635" r:id="rId8"/>
    <p:sldId id="343" r:id="rId9"/>
    <p:sldId id="326" r:id="rId10"/>
    <p:sldId id="624" r:id="rId11"/>
    <p:sldId id="636" r:id="rId12"/>
    <p:sldId id="352" r:id="rId13"/>
    <p:sldId id="341" r:id="rId14"/>
    <p:sldId id="325" r:id="rId15"/>
    <p:sldId id="625" r:id="rId16"/>
    <p:sldId id="353" r:id="rId17"/>
    <p:sldId id="349" r:id="rId18"/>
    <p:sldId id="345" r:id="rId19"/>
    <p:sldId id="328" r:id="rId20"/>
    <p:sldId id="350" r:id="rId21"/>
    <p:sldId id="645" r:id="rId22"/>
    <p:sldId id="644" r:id="rId23"/>
    <p:sldId id="628" r:id="rId24"/>
    <p:sldId id="642" r:id="rId25"/>
    <p:sldId id="640" r:id="rId26"/>
    <p:sldId id="344" r:id="rId27"/>
    <p:sldId id="348" r:id="rId28"/>
    <p:sldId id="632" r:id="rId29"/>
  </p:sldIdLst>
  <p:sldSz cx="12198350" cy="6858000"/>
  <p:notesSz cx="6858000" cy="9144000"/>
  <p:embeddedFontLst>
    <p:embeddedFont>
      <p:font typeface="Calibri" panose="020F0502020204030204" pitchFamily="34" charset="0"/>
      <p:regular r:id="rId32"/>
      <p:bold r:id="rId33"/>
      <p:italic r:id="rId34"/>
      <p:boldItalic r:id="rId35"/>
    </p:embeddedFont>
    <p:embeddedFont>
      <p:font typeface="Cambria Math" panose="02040503050406030204" pitchFamily="18" charset="0"/>
      <p:regular r:id="rId36"/>
    </p:embeddedFont>
    <p:embeddedFont>
      <p:font typeface="Georgia" panose="02040502050405020303" pitchFamily="18" charset="0"/>
      <p:regular r:id="rId37"/>
      <p:bold r:id="rId38"/>
      <p:italic r:id="rId39"/>
      <p:boldItalic r:id="rId40"/>
    </p:embeddedFont>
    <p:embeddedFont>
      <p:font typeface="Minion" panose="020B0604020202020204"/>
      <p:regular r:id="rId41"/>
      <p:bold r:id="rId42"/>
      <p:italic r:id="rId43"/>
      <p:boldItalic r:id="rId44"/>
    </p:embeddedFont>
    <p:embeddedFont>
      <p:font typeface="Oxygen" panose="02000503000000000000" pitchFamily="2" charset="0"/>
      <p:regular r:id="rId45"/>
      <p:bold r:id="rId46"/>
    </p:embeddedFont>
    <p:embeddedFont>
      <p:font typeface="Roboto" panose="02000000000000000000" pitchFamily="2" charset="0"/>
      <p:regular r:id="rId47"/>
      <p:italic r:id="rId48"/>
    </p:embeddedFont>
    <p:embeddedFont>
      <p:font typeface="Source Sans Pro" panose="020B0503030403020204" pitchFamily="34" charset="0"/>
      <p:regular r:id="rId49"/>
      <p:bold r:id="rId50"/>
      <p:italic r:id="rId51"/>
      <p:boldItalic r:id="rId52"/>
    </p:embeddedFont>
  </p:embeddedFontLst>
  <p:custDataLst>
    <p:tags r:id="rId53"/>
  </p:custData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rmentlo, S.H." initials="SHB" lastIdx="1" clrIdx="0">
    <p:extLst>
      <p:ext uri="{19B8F6BF-5375-455C-9EA6-DF929625EA0E}">
        <p15:presenceInfo xmlns:p15="http://schemas.microsoft.com/office/powerpoint/2012/main" userId="Barmentlo, S.H." providerId="None"/>
      </p:ext>
    </p:extLst>
  </p:cmAuthor>
  <p:cmAuthor id="2" name="Barmentlo, S.H." initials="BS" lastIdx="2" clrIdx="1">
    <p:extLst>
      <p:ext uri="{19B8F6BF-5375-455C-9EA6-DF929625EA0E}">
        <p15:presenceInfo xmlns:p15="http://schemas.microsoft.com/office/powerpoint/2012/main" userId="S-1-5-21-2744877409-2516860740-3057573859-226407" providerId="AD"/>
      </p:ext>
    </p:extLst>
  </p:cmAuthor>
  <p:cmAuthor id="3" name="Barmentlo, Henrik" initials="BH" lastIdx="1" clrIdx="2">
    <p:extLst>
      <p:ext uri="{19B8F6BF-5375-455C-9EA6-DF929625EA0E}">
        <p15:presenceInfo xmlns:p15="http://schemas.microsoft.com/office/powerpoint/2012/main" userId="S::s.h.barmentlo@uva.nl::c3fa229c-305c-40a4-92af-f88de9fb8be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2706"/>
    <a:srgbClr val="00FF00"/>
    <a:srgbClr val="F69008"/>
    <a:srgbClr val="8592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E87B30-4EB1-43F7-8ABD-3B9BD6D2628F}" v="387" dt="2023-11-27T19:26:46.54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86" autoAdjust="0"/>
    <p:restoredTop sz="66213" autoAdjust="0"/>
  </p:normalViewPr>
  <p:slideViewPr>
    <p:cSldViewPr>
      <p:cViewPr varScale="1">
        <p:scale>
          <a:sx n="66" d="100"/>
          <a:sy n="66" d="100"/>
        </p:scale>
        <p:origin x="1178" y="38"/>
      </p:cViewPr>
      <p:guideLst>
        <p:guide orient="horz" pos="2160"/>
        <p:guide pos="3842"/>
      </p:guideLst>
    </p:cSldViewPr>
  </p:slideViewPr>
  <p:notesTextViewPr>
    <p:cViewPr>
      <p:scale>
        <a:sx n="1" d="1"/>
        <a:sy n="1" d="1"/>
      </p:scale>
      <p:origin x="0" y="0"/>
    </p:cViewPr>
  </p:notesTextViewPr>
  <p:notesViewPr>
    <p:cSldViewPr>
      <p:cViewPr varScale="1">
        <p:scale>
          <a:sx n="101" d="100"/>
          <a:sy n="101" d="100"/>
        </p:scale>
        <p:origin x="-3528"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font" Target="fonts/font19.fntdata"/><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59"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0.fntdata"/><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openxmlformats.org/officeDocument/2006/relationships/tags" Target="tags/tag1.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49" Type="http://schemas.openxmlformats.org/officeDocument/2006/relationships/font" Target="fonts/font18.fntdata"/><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4" Type="http://schemas.openxmlformats.org/officeDocument/2006/relationships/font" Target="fonts/font13.fntdata"/><Relationship Id="rId52" Type="http://schemas.openxmlformats.org/officeDocument/2006/relationships/font" Target="fonts/font2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20.fntdata"/><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F068446-54CF-4267-A5BD-FA01909E96A2}" type="datetimeFigureOut">
              <a:rPr lang="nl-NL" smtClean="0"/>
              <a:t>27-11-2023</a:t>
            </a:fld>
            <a:endParaRPr lang="nl-NL"/>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AF345F5-224F-42F7-8104-3FF77BEE4CD0}" type="slidenum">
              <a:rPr lang="nl-NL" smtClean="0"/>
              <a:t>‹#›</a:t>
            </a:fld>
            <a:endParaRPr lang="nl-NL"/>
          </a:p>
        </p:txBody>
      </p:sp>
    </p:spTree>
    <p:extLst>
      <p:ext uri="{BB962C8B-B14F-4D97-AF65-F5344CB8AC3E}">
        <p14:creationId xmlns:p14="http://schemas.microsoft.com/office/powerpoint/2010/main" val="28108302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5698784-F1F2-4D71-B346-94F94D5EBAA2}" type="datetimeFigureOut">
              <a:rPr lang="nl-NL" smtClean="0"/>
              <a:t>27-11-2023</a:t>
            </a:fld>
            <a:endParaRPr lang="nl-NL"/>
          </a:p>
        </p:txBody>
      </p:sp>
      <p:sp>
        <p:nvSpPr>
          <p:cNvPr id="4" name="Tijdelijke aanduiding voor dia-afbeelding 3"/>
          <p:cNvSpPr>
            <a:spLocks noGrp="1" noRot="1" noChangeAspect="1"/>
          </p:cNvSpPr>
          <p:nvPr>
            <p:ph type="sldImg" idx="2"/>
          </p:nvPr>
        </p:nvSpPr>
        <p:spPr>
          <a:xfrm>
            <a:off x="379413" y="685800"/>
            <a:ext cx="6099175"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12ECD43-08E5-4945-BC4F-4857758E978F}" type="slidenum">
              <a:rPr lang="nl-NL" smtClean="0"/>
              <a:t>‹#›</a:t>
            </a:fld>
            <a:endParaRPr lang="nl-NL"/>
          </a:p>
        </p:txBody>
      </p:sp>
    </p:spTree>
    <p:extLst>
      <p:ext uri="{BB962C8B-B14F-4D97-AF65-F5344CB8AC3E}">
        <p14:creationId xmlns:p14="http://schemas.microsoft.com/office/powerpoint/2010/main" val="25635155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812ECD43-08E5-4945-BC4F-4857758E978F}" type="slidenum">
              <a:rPr lang="nl-NL" smtClean="0"/>
              <a:t>1</a:t>
            </a:fld>
            <a:endParaRPr lang="nl-NL" dirty="0"/>
          </a:p>
        </p:txBody>
      </p:sp>
    </p:spTree>
    <p:extLst>
      <p:ext uri="{BB962C8B-B14F-4D97-AF65-F5344CB8AC3E}">
        <p14:creationId xmlns:p14="http://schemas.microsoft.com/office/powerpoint/2010/main" val="23508802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9413" y="685800"/>
            <a:ext cx="6099175" cy="3429000"/>
          </a:xfrm>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Calibri" panose="020F0502020204030204" pitchFamily="34" charset="0"/>
              </a:rPr>
              <a:t>Principal coordinate analysis (</a:t>
            </a:r>
            <a:r>
              <a:rPr lang="en-US" sz="1800" dirty="0" err="1">
                <a:effectLst/>
                <a:latin typeface="Times New Roman" panose="02020603050405020304" pitchFamily="18" charset="0"/>
                <a:ea typeface="Calibri" panose="020F0502020204030204" pitchFamily="34" charset="0"/>
              </a:rPr>
              <a:t>PCoA</a:t>
            </a:r>
            <a:r>
              <a:rPr lang="en-US" sz="1800" dirty="0">
                <a:effectLst/>
                <a:latin typeface="Times New Roman" panose="02020603050405020304" pitchFamily="18" charset="0"/>
                <a:ea typeface="Calibri" panose="020F0502020204030204" pitchFamily="34" charset="0"/>
              </a:rPr>
              <a:t>; Bray-Curtis dissimilarity) of the prospective treatments (N = 9, black: 0, green: 0.1, blue: 1 and red: 10</a:t>
            </a:r>
            <a:r>
              <a:rPr lang="en-US" sz="1800" dirty="0">
                <a:effectLst/>
                <a:latin typeface="Georgia" panose="02040502050405020303" pitchFamily="18" charset="0"/>
                <a:ea typeface="Calibri" panose="020F0502020204030204" pitchFamily="34" charset="0"/>
                <a:cs typeface="Times New Roman" panose="02020603050405020304" pitchFamily="18" charset="0"/>
              </a:rPr>
              <a:t>µ</a:t>
            </a:r>
            <a:r>
              <a:rPr lang="en-US" sz="1800" dirty="0">
                <a:effectLst/>
                <a:latin typeface="Times New Roman" panose="02020603050405020304" pitchFamily="18" charset="0"/>
                <a:ea typeface="Calibri" panose="020F0502020204030204" pitchFamily="34" charset="0"/>
              </a:rPr>
              <a:t>g/L thiacloprid). Communities were sampled in April, one month before application of the neonicotinoid thiacloprid. Multivariate analyses (</a:t>
            </a:r>
            <a:r>
              <a:rPr lang="en-US" sz="1800" dirty="0" err="1">
                <a:effectLst/>
                <a:latin typeface="Times New Roman" panose="02020603050405020304" pitchFamily="18" charset="0"/>
                <a:ea typeface="Calibri" panose="020F0502020204030204" pitchFamily="34" charset="0"/>
              </a:rPr>
              <a:t>permanova</a:t>
            </a:r>
            <a:r>
              <a:rPr lang="en-US" sz="1800" dirty="0">
                <a:effectLst/>
                <a:latin typeface="Times New Roman" panose="02020603050405020304" pitchFamily="18" charset="0"/>
                <a:ea typeface="Calibri" panose="020F0502020204030204" pitchFamily="34" charset="0"/>
              </a:rPr>
              <a:t> and beta dispersion tests) showed no significant differences (p &gt; 0.05) between the prospective treatments BEFORE.</a:t>
            </a:r>
          </a:p>
          <a:p>
            <a:endParaRPr lang="en-US" sz="1800" dirty="0">
              <a:effectLst/>
              <a:latin typeface="Times New Roman" panose="02020603050405020304" pitchFamily="18" charset="0"/>
              <a:ea typeface="Calibri" panose="020F0502020204030204" pitchFamily="34" charset="0"/>
            </a:endParaRPr>
          </a:p>
          <a:p>
            <a:r>
              <a:rPr lang="en-US" sz="1800" dirty="0">
                <a:effectLst/>
                <a:latin typeface="Times New Roman" panose="02020603050405020304" pitchFamily="18" charset="0"/>
                <a:ea typeface="Calibri" panose="020F0502020204030204" pitchFamily="34" charset="0"/>
              </a:rPr>
              <a:t>Increasing thiacloprid concentrations induced increasingly significant dissimilarities in species composition compared to the control. (</a:t>
            </a:r>
            <a:r>
              <a:rPr lang="en-US" sz="1800" b="1" dirty="0">
                <a:effectLst/>
                <a:latin typeface="Times New Roman" panose="02020603050405020304" pitchFamily="18" charset="0"/>
                <a:ea typeface="Calibri" panose="020F0502020204030204" pitchFamily="34" charset="0"/>
              </a:rPr>
              <a:t>similar result when tested on Pres/Abs data, also using Jaccard distance), implying that the observed dissimilarity can be largely attributed to taxon replacement (explains lack of effects on total taxon richness and Shannon diversity). </a:t>
            </a:r>
          </a:p>
          <a:p>
            <a:endParaRPr lang="en-US" sz="1800" dirty="0">
              <a:effectLst/>
              <a:latin typeface="Times New Roman" panose="02020603050405020304" pitchFamily="18" charset="0"/>
            </a:endParaRPr>
          </a:p>
          <a:p>
            <a:endParaRPr lang="en-US" sz="1800" dirty="0">
              <a:effectLst/>
              <a:latin typeface="Times New Roman" panose="02020603050405020304" pitchFamily="18" charset="0"/>
            </a:endParaRPr>
          </a:p>
          <a:p>
            <a:r>
              <a:rPr lang="en-US" sz="2800" b="0" i="0" dirty="0">
                <a:solidFill>
                  <a:srgbClr val="202122"/>
                </a:solidFill>
                <a:effectLst/>
                <a:latin typeface="Arial" panose="020B0604020202020204" pitchFamily="34" charset="0"/>
              </a:rPr>
              <a:t>Shannon entropy quantifies the uncertainty in predicting the species identity of an individual that is taken at random from the dataset.</a:t>
            </a:r>
            <a:endParaRPr lang="en-US" sz="1800" dirty="0">
              <a:effectLst/>
              <a:latin typeface="Times New Roman" panose="02020603050405020304" pitchFamily="18" charset="0"/>
            </a:endParaRPr>
          </a:p>
          <a:p>
            <a:endParaRPr lang="en-NZ" dirty="0"/>
          </a:p>
        </p:txBody>
      </p:sp>
    </p:spTree>
    <p:extLst>
      <p:ext uri="{BB962C8B-B14F-4D97-AF65-F5344CB8AC3E}">
        <p14:creationId xmlns:p14="http://schemas.microsoft.com/office/powerpoint/2010/main" val="34740128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dirty="0">
                <a:solidFill>
                  <a:srgbClr val="000000"/>
                </a:solidFill>
                <a:effectLst/>
                <a:latin typeface="Arial"/>
                <a:ea typeface="Arial"/>
                <a:cs typeface="Arial"/>
                <a:sym typeface="Arial"/>
              </a:rPr>
              <a:t>While there are few actual laws in ecology, at least a simple and perhaps trivial consensus is that in ecological systems “organisms interact with one another (…) and their environment”</a:t>
            </a:r>
            <a:r>
              <a:rPr lang="en-US" sz="1200" b="0" i="0" u="none" strike="noStrike" cap="none" baseline="30000" dirty="0">
                <a:solidFill>
                  <a:srgbClr val="000000"/>
                </a:solidFill>
                <a:effectLst/>
                <a:latin typeface="Arial"/>
                <a:ea typeface="Arial"/>
                <a:cs typeface="Arial"/>
                <a:sym typeface="Arial"/>
              </a:rPr>
              <a:t>9</a:t>
            </a:r>
            <a:r>
              <a:rPr lang="en-US" sz="1200" b="0" i="0" u="none" strike="noStrike" cap="none" dirty="0">
                <a:solidFill>
                  <a:srgbClr val="000000"/>
                </a:solidFill>
                <a:effectLst/>
                <a:latin typeface="Arial"/>
                <a:ea typeface="Arial"/>
                <a:cs typeface="Arial"/>
                <a:sym typeface="Arial"/>
              </a:rPr>
              <a:t>. </a:t>
            </a:r>
            <a:r>
              <a:rPr lang="nl-NL" sz="1200" b="0" i="0" u="none" strike="noStrike" cap="none" dirty="0">
                <a:solidFill>
                  <a:srgbClr val="000000"/>
                </a:solidFill>
                <a:effectLst/>
                <a:latin typeface="Arial"/>
                <a:ea typeface="Arial"/>
                <a:cs typeface="Arial"/>
                <a:sym typeface="Arial"/>
              </a:rPr>
              <a:t> </a:t>
            </a:r>
            <a:r>
              <a:rPr lang="en-US" sz="1200" b="0" i="0" u="none" strike="noStrike" cap="none" dirty="0">
                <a:solidFill>
                  <a:srgbClr val="000000"/>
                </a:solidFill>
                <a:effectLst/>
                <a:latin typeface="Arial"/>
                <a:ea typeface="Arial"/>
                <a:cs typeface="Arial"/>
                <a:sym typeface="Arial"/>
              </a:rPr>
              <a:t>Hence, it may not be the species richness of a community per se, but rather the network of interactions between organisms, and the environment, that provides the link between biodiversity and ecosystem functioning</a:t>
            </a:r>
            <a:r>
              <a:rPr lang="en-US" sz="1200" b="0" i="0" u="none" strike="noStrike" cap="none" baseline="30000" dirty="0">
                <a:solidFill>
                  <a:srgbClr val="000000"/>
                </a:solidFill>
                <a:effectLst/>
                <a:latin typeface="Arial"/>
                <a:ea typeface="Arial"/>
                <a:cs typeface="Arial"/>
                <a:sym typeface="Arial"/>
              </a:rPr>
              <a:t>4,10</a:t>
            </a:r>
            <a:r>
              <a:rPr lang="en-US" sz="1200" b="0" i="0" u="none" strike="noStrike" cap="none" dirty="0">
                <a:solidFill>
                  <a:srgbClr val="000000"/>
                </a:solidFill>
                <a:effectLst/>
                <a:latin typeface="Arial"/>
                <a:ea typeface="Arial"/>
                <a:cs typeface="Arial"/>
                <a:sym typeface="Arial"/>
              </a:rPr>
              <a:t>.</a:t>
            </a:r>
            <a:r>
              <a:rPr lang="en-GB" dirty="0">
                <a:effectLst/>
              </a:rPr>
              <a:t> </a:t>
            </a:r>
            <a:r>
              <a:rPr lang="nl-NL" sz="1200" b="0" i="0" u="none" strike="noStrike" cap="none" dirty="0">
                <a:solidFill>
                  <a:srgbClr val="000000"/>
                </a:solidFill>
                <a:effectLst/>
                <a:latin typeface="Arial"/>
                <a:ea typeface="Arial"/>
                <a:cs typeface="Arial"/>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b="0" i="0" u="none" strike="noStrike" cap="none" dirty="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u="none" strike="noStrike" cap="none" dirty="0">
                <a:solidFill>
                  <a:srgbClr val="000000"/>
                </a:solidFill>
                <a:effectLst/>
                <a:latin typeface="Arial"/>
                <a:ea typeface="Arial"/>
                <a:cs typeface="Arial"/>
                <a:sym typeface="Arial"/>
              </a:rPr>
              <a:t>Pre ious studies have shown that individual links can be altered, and that this can alter ecosystem productivity or fundtioning. </a:t>
            </a:r>
            <a:br>
              <a:rPr lang="nl-NL" sz="1200" b="0" i="0" u="none" strike="noStrike" cap="none" dirty="0">
                <a:solidFill>
                  <a:srgbClr val="000000"/>
                </a:solidFill>
                <a:effectLst/>
                <a:latin typeface="Arial"/>
                <a:ea typeface="Arial"/>
                <a:cs typeface="Arial"/>
                <a:sym typeface="Arial"/>
              </a:rPr>
            </a:br>
            <a:r>
              <a:rPr lang="nl-NL" sz="1200" b="0" i="0" u="none" strike="noStrike" cap="none" dirty="0">
                <a:solidFill>
                  <a:srgbClr val="000000"/>
                </a:solidFill>
                <a:effectLst/>
                <a:latin typeface="Arial"/>
                <a:ea typeface="Arial"/>
                <a:cs typeface="Arial"/>
                <a:sym typeface="Arial"/>
              </a:rPr>
              <a:t>But defining all possible ecol relationships and indivudally analysing how these respond to different stressors within a given system is close to impossible &gt; hampsers the way we understand human-induces stresses to systems.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b="0" i="0" u="none" strike="noStrike" cap="none" dirty="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u="none" strike="noStrike" cap="none" dirty="0">
                <a:solidFill>
                  <a:srgbClr val="000000"/>
                </a:solidFill>
                <a:effectLst/>
                <a:latin typeface="Arial"/>
                <a:ea typeface="Arial"/>
                <a:cs typeface="Arial"/>
                <a:sym typeface="Arial"/>
              </a:rPr>
              <a:t>Network-based analyses of species co-occurrence – have been evaluated theoretically – experimental evidence for the effectivenss of such network approaches in identifying the effect of stressors = lacking. </a:t>
            </a:r>
          </a:p>
          <a:p>
            <a:pPr marL="139700" indent="0" algn="just">
              <a:lnSpc>
                <a:spcPct val="200000"/>
              </a:lnSpc>
              <a:buNone/>
            </a:pPr>
            <a:endParaRPr lang="en-US" sz="12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139700" indent="0" algn="just">
              <a:lnSpc>
                <a:spcPct val="200000"/>
              </a:lnSpc>
              <a:buNone/>
            </a:pP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Can we get a better handle on how the structural complexity of the community has changed? </a:t>
            </a:r>
          </a:p>
          <a:p>
            <a:pPr marL="139700" indent="0">
              <a:buNone/>
            </a:pPr>
            <a:endParaRPr lang="en-US" sz="1200" dirty="0">
              <a:effectLst/>
              <a:latin typeface="Times New Roman" panose="02020603050405020304" pitchFamily="18" charset="0"/>
              <a:ea typeface="Calibri" panose="020F0502020204030204" pitchFamily="34" charset="0"/>
            </a:endParaRPr>
          </a:p>
          <a:p>
            <a:pPr marL="139700" indent="0">
              <a:buNone/>
            </a:pPr>
            <a:r>
              <a:rPr lang="en-US" sz="1200" dirty="0">
                <a:effectLst/>
                <a:latin typeface="Times New Roman" panose="02020603050405020304" pitchFamily="18" charset="0"/>
                <a:ea typeface="Calibri" panose="020F0502020204030204" pitchFamily="34" charset="0"/>
              </a:rPr>
              <a:t>We assessed community structural complexity using Spearman-rank based correlation network analysis on the abundance data of the invertebrates. </a:t>
            </a:r>
          </a:p>
          <a:p>
            <a:pPr marL="139700" indent="0">
              <a:buNone/>
            </a:pPr>
            <a:r>
              <a:rPr lang="en-US" sz="1200" dirty="0">
                <a:effectLst/>
                <a:latin typeface="Times New Roman" panose="02020603050405020304" pitchFamily="18" charset="0"/>
                <a:ea typeface="Calibri" panose="020F0502020204030204" pitchFamily="34" charset="0"/>
              </a:rPr>
              <a:t>This type of analysis does not provide direct causal linkages between species simply because correlation ≠ causation. </a:t>
            </a:r>
          </a:p>
          <a:p>
            <a:pPr marL="0" indent="0">
              <a:buNone/>
            </a:pPr>
            <a:r>
              <a:rPr lang="en-US" sz="2800" b="1" dirty="0"/>
              <a:t>Correlation ≠ causation</a:t>
            </a:r>
          </a:p>
          <a:p>
            <a:pPr marL="638175" lvl="1" indent="-457200"/>
            <a:r>
              <a:rPr lang="en-US" sz="2000" dirty="0"/>
              <a:t>But implies a variable governing both species</a:t>
            </a:r>
          </a:p>
          <a:p>
            <a:pPr marL="0" indent="0">
              <a:buNone/>
            </a:pPr>
            <a:endParaRPr lang="en-US" sz="2800" dirty="0"/>
          </a:p>
          <a:p>
            <a:pPr marL="139700" indent="0">
              <a:buNone/>
            </a:pPr>
            <a:endParaRPr lang="en-US" sz="1200" dirty="0">
              <a:effectLst/>
              <a:latin typeface="Times New Roman" panose="02020603050405020304" pitchFamily="18" charset="0"/>
              <a:ea typeface="Calibri" panose="020F0502020204030204" pitchFamily="34" charset="0"/>
            </a:endParaRPr>
          </a:p>
          <a:p>
            <a:endParaRPr lang="en-NZ" dirty="0"/>
          </a:p>
        </p:txBody>
      </p:sp>
      <p:sp>
        <p:nvSpPr>
          <p:cNvPr id="4" name="Slide Number Placeholder 3"/>
          <p:cNvSpPr>
            <a:spLocks noGrp="1"/>
          </p:cNvSpPr>
          <p:nvPr>
            <p:ph type="sldNum" sz="quarter" idx="5"/>
          </p:nvPr>
        </p:nvSpPr>
        <p:spPr/>
        <p:txBody>
          <a:bodyPr/>
          <a:lstStyle/>
          <a:p>
            <a:fld id="{812ECD43-08E5-4945-BC4F-4857758E978F}" type="slidenum">
              <a:rPr lang="nl-NL" smtClean="0"/>
              <a:t>11</a:t>
            </a:fld>
            <a:endParaRPr lang="nl-NL"/>
          </a:p>
        </p:txBody>
      </p:sp>
    </p:spTree>
    <p:extLst>
      <p:ext uri="{BB962C8B-B14F-4D97-AF65-F5344CB8AC3E}">
        <p14:creationId xmlns:p14="http://schemas.microsoft.com/office/powerpoint/2010/main" val="15450122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9413" y="685800"/>
            <a:ext cx="6099175"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Calibri" panose="020F0502020204030204" pitchFamily="34" charset="0"/>
              </a:rPr>
              <a:t>However, a correlation between two species does provide evidence that there are one or more factors (such as other species or abiotic variables) governing the abundance of both species. Inherently, </a:t>
            </a:r>
            <a:r>
              <a:rPr lang="en-US" sz="1200" b="1" dirty="0">
                <a:effectLst/>
                <a:latin typeface="Times New Roman" panose="02020603050405020304" pitchFamily="18" charset="0"/>
                <a:ea typeface="Calibri" panose="020F0502020204030204" pitchFamily="34" charset="0"/>
              </a:rPr>
              <a:t>statistical coherence i.e. </a:t>
            </a:r>
            <a:r>
              <a:rPr lang="en-US" sz="1200" dirty="0">
                <a:effectLst/>
                <a:latin typeface="Times New Roman" panose="02020603050405020304" pitchFamily="18" charset="0"/>
                <a:ea typeface="Calibri" panose="020F0502020204030204" pitchFamily="34" charset="0"/>
              </a:rPr>
              <a:t>changes in the number and strength of all correlations relative to a control condition is a proxy of changes in the structural complexity of communities, without the need to identify specific species-species or species-abiotic relationships. The underlying assumption of these approaches is that networks of co-occurring species are, to some degree, structured and non-random</a:t>
            </a:r>
            <a:r>
              <a:rPr lang="en-US" sz="1200" baseline="30000" dirty="0">
                <a:effectLst/>
                <a:latin typeface="Times New Roman" panose="02020603050405020304" pitchFamily="18" charset="0"/>
                <a:ea typeface="Calibri" panose="020F0502020204030204" pitchFamily="34" charset="0"/>
              </a:rPr>
              <a:t>48</a:t>
            </a:r>
            <a:r>
              <a:rPr lang="en-US" sz="1200" dirty="0">
                <a:effectLst/>
                <a:latin typeface="Times New Roman" panose="02020603050405020304" pitchFamily="18" charset="0"/>
                <a:ea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Thus; Number and strength of corr. indicate </a:t>
            </a:r>
            <a:r>
              <a:rPr lang="en-US" sz="1200" b="1" dirty="0"/>
              <a:t>community coherence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p>
          <a:p>
            <a:pPr algn="l"/>
            <a:r>
              <a:rPr lang="en-US" sz="1800" b="0" i="0" u="none" strike="noStrike" baseline="0" dirty="0">
                <a:latin typeface="AdvOT1ef757c0"/>
              </a:rPr>
              <a:t>We </a:t>
            </a:r>
            <a:r>
              <a:rPr lang="en-US" sz="1800" b="0" i="0" u="none" strike="noStrike" baseline="0" dirty="0" err="1">
                <a:latin typeface="AdvOT1ef757c0"/>
              </a:rPr>
              <a:t>analysed</a:t>
            </a:r>
            <a:r>
              <a:rPr lang="en-US" sz="1800" b="0" i="0" u="none" strike="noStrike" baseline="0" dirty="0">
                <a:latin typeface="AdvOT1ef757c0"/>
              </a:rPr>
              <a:t> variations in species co-occurrence and considered reduced correlations as network loosening, which</a:t>
            </a:r>
          </a:p>
          <a:p>
            <a:pPr algn="l"/>
            <a:r>
              <a:rPr lang="en-US" sz="1800" b="0" i="0" u="none" strike="noStrike" baseline="0" dirty="0">
                <a:latin typeface="AdvOT1ef757c0"/>
              </a:rPr>
              <a:t>we define as a ‘significant decrease in percentage </a:t>
            </a:r>
            <a:r>
              <a:rPr lang="en-US" sz="1800" b="0" i="0" u="none" strike="noStrike" baseline="0" dirty="0" err="1">
                <a:latin typeface="AdvOT1ef757c0"/>
              </a:rPr>
              <a:t>connectance</a:t>
            </a:r>
            <a:r>
              <a:rPr lang="en-US" sz="1800" b="0" i="0" u="none" strike="noStrike" baseline="0" dirty="0">
                <a:latin typeface="AdvOT1ef757c0"/>
              </a:rPr>
              <a:t> and an decrease in the strong correlations as a percentage of</a:t>
            </a:r>
          </a:p>
          <a:p>
            <a:pPr algn="l"/>
            <a:r>
              <a:rPr lang="en-NZ" sz="1800" b="0" i="0" u="none" strike="noStrike" baseline="0" dirty="0">
                <a:latin typeface="AdvOT1ef757c0"/>
              </a:rPr>
              <a:t>all possible correlations’</a:t>
            </a:r>
            <a:endParaRPr lang="en-US" sz="1200" b="1" dirty="0"/>
          </a:p>
          <a:p>
            <a:pPr marL="139700" indent="0">
              <a:buNone/>
            </a:pPr>
            <a:endParaRPr lang="en-US" sz="1800" dirty="0">
              <a:effectLst/>
              <a:latin typeface="Times New Roman" panose="02020603050405020304" pitchFamily="18" charset="0"/>
              <a:ea typeface="Calibri" panose="020F0502020204030204" pitchFamily="34" charset="0"/>
            </a:endParaRPr>
          </a:p>
          <a:p>
            <a:pPr marL="139700" indent="0">
              <a:buNone/>
            </a:pPr>
            <a:endParaRPr lang="en-US" sz="18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7071302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9413" y="685800"/>
            <a:ext cx="6099175" cy="3429000"/>
          </a:xfrm>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Rare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spp</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(&lt;5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indiv</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removed Prior to correlation analysis, to avoid effects of random co-occurrences. </a:t>
            </a:r>
            <a:br>
              <a:rPr lang="en-US" sz="1800" dirty="0">
                <a:effectLst/>
                <a:latin typeface="Times New Roman" panose="02020603050405020304" pitchFamily="18" charset="0"/>
                <a:ea typeface="Calibri" panose="020F0502020204030204" pitchFamily="34" charset="0"/>
                <a:cs typeface="Times New Roman" panose="02020603050405020304" pitchFamily="18" charset="0"/>
              </a:rPr>
            </a:b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1. All strong correlations (| Spearman’s </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ρ</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 &gt; 0.8) between species were visualized (next slide). </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Finally network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connectance</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(see reference</a:t>
            </a:r>
            <a:r>
              <a:rPr lang="en-US" sz="1800" baseline="30000" dirty="0">
                <a:effectLst/>
                <a:latin typeface="Times New Roman" panose="02020603050405020304" pitchFamily="18" charset="0"/>
                <a:ea typeface="Calibri" panose="020F0502020204030204" pitchFamily="34" charset="0"/>
                <a:cs typeface="Times New Roman" panose="02020603050405020304" pitchFamily="18" charset="0"/>
              </a:rPr>
              <a:t>14</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was calculated as a percentage by dividing the number of strong correlations (| </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ρ</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 &gt; 0.8) and all possible correlations of the respective treatment.</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2. compared the correlation matrix of each treatment to null models to identify potential effects of the treatment on biological organization. Null Model = 1000 generated ‘communities’ with abundances randomly distributed across the observed taxa within the treatment (&gt; 5 individuals per species). Abundances generated w zero-inflated Poisson distribution using the null probability (i.e. species non-occurrences probability) and total abundances as observed in nine replicate ditches. i.e.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randomly draw all abundances, so that total number of individuals equals the found total abundance</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Differences between the number of correlations in the observed communities and median in the randomized control community were assessed for significant correlations (| </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ρ</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 &gt; 0.67, p &lt; 0.05) using chi-square tests.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More strong correlations than in a randomized community are a clear indication of biological structural complexity. Fewer (strong) correlations point towards a loss in biological organization. </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NZ" dirty="0"/>
          </a:p>
        </p:txBody>
      </p:sp>
    </p:spTree>
    <p:extLst>
      <p:ext uri="{BB962C8B-B14F-4D97-AF65-F5344CB8AC3E}">
        <p14:creationId xmlns:p14="http://schemas.microsoft.com/office/powerpoint/2010/main" val="4150359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9413" y="685800"/>
            <a:ext cx="6099175"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t>Thus; Number and strength of corr. indicate </a:t>
            </a:r>
            <a:r>
              <a:rPr lang="en-US" sz="900" b="1" dirty="0"/>
              <a:t>community coherence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1" dirty="0"/>
          </a:p>
          <a:p>
            <a:pPr algn="l"/>
            <a:r>
              <a:rPr lang="en-US" sz="1100" b="0" i="0" u="none" strike="noStrike" baseline="0" dirty="0">
                <a:latin typeface="AdvOT1ef757c0"/>
              </a:rPr>
              <a:t>We </a:t>
            </a:r>
            <a:r>
              <a:rPr lang="en-US" sz="1100" b="0" i="0" u="none" strike="noStrike" baseline="0" dirty="0" err="1">
                <a:latin typeface="AdvOT1ef757c0"/>
              </a:rPr>
              <a:t>analysed</a:t>
            </a:r>
            <a:r>
              <a:rPr lang="en-US" sz="1100" b="0" i="0" u="none" strike="noStrike" baseline="0" dirty="0">
                <a:latin typeface="AdvOT1ef757c0"/>
              </a:rPr>
              <a:t> variations in species co-occurrence and considered reduced correlations as network loosening, which</a:t>
            </a:r>
          </a:p>
          <a:p>
            <a:pPr algn="l"/>
            <a:r>
              <a:rPr lang="en-US" sz="1100" b="0" i="0" u="none" strike="noStrike" baseline="0" dirty="0">
                <a:latin typeface="AdvOT1ef757c0"/>
              </a:rPr>
              <a:t>we define as a ‘significant decrease in percentage </a:t>
            </a:r>
            <a:r>
              <a:rPr lang="en-US" sz="1100" b="0" i="0" u="none" strike="noStrike" baseline="0" dirty="0" err="1">
                <a:latin typeface="AdvOT1ef757c0"/>
              </a:rPr>
              <a:t>connectance</a:t>
            </a:r>
            <a:r>
              <a:rPr lang="en-US" sz="1100" b="0" i="0" u="none" strike="noStrike" baseline="0" dirty="0">
                <a:latin typeface="AdvOT1ef757c0"/>
              </a:rPr>
              <a:t> and an decrease in the strong correlations as a percentage of</a:t>
            </a:r>
          </a:p>
          <a:p>
            <a:pPr algn="l"/>
            <a:r>
              <a:rPr lang="en-NZ" sz="1100" b="0" i="0" u="none" strike="noStrike" baseline="0" dirty="0">
                <a:latin typeface="AdvOT1ef757c0"/>
              </a:rPr>
              <a:t>all possible correlations’</a:t>
            </a:r>
            <a:endParaRPr lang="en-US" sz="900" b="1" dirty="0"/>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100" b="1" i="0" u="none" strike="noStrike" cap="none" dirty="0">
              <a:solidFill>
                <a:srgbClr val="000000"/>
              </a:solidFill>
              <a:effectLst/>
              <a:latin typeface="Arial"/>
              <a:ea typeface="Arial"/>
              <a:cs typeface="Arial"/>
              <a:sym typeface="Arial"/>
            </a:endParaRP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100" b="1" i="0" u="none" strike="noStrike" cap="none" dirty="0">
                <a:solidFill>
                  <a:srgbClr val="000000"/>
                </a:solidFill>
                <a:effectLst/>
                <a:latin typeface="Arial"/>
                <a:ea typeface="Arial"/>
                <a:cs typeface="Arial"/>
                <a:sym typeface="Arial"/>
              </a:rPr>
              <a:t>Networks in aquatic communities collapse upon neonicotinoid-induced stress</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endParaRPr lang="en-GB" sz="1100" b="0" i="0" u="none" strike="noStrike" cap="none" dirty="0">
              <a:solidFill>
                <a:srgbClr val="000000"/>
              </a:solidFill>
              <a:effectLst/>
              <a:latin typeface="Arial"/>
              <a:ea typeface="Arial"/>
              <a:cs typeface="Arial"/>
              <a:sym typeface="Arial"/>
            </a:endParaRPr>
          </a:p>
          <a:p>
            <a:endParaRPr lang="en-US" dirty="0"/>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nl-NL" sz="1100" dirty="0">
                <a:effectLst/>
                <a:latin typeface="Times New Roman" panose="02020603050405020304" pitchFamily="18" charset="0"/>
                <a:ea typeface="Calibri" panose="020F0502020204030204" pitchFamily="34" charset="0"/>
              </a:rPr>
              <a:t>Losses in invertebrate abundance also reduced the total number of possible species-species correlations (co-occurrences) relative to the control by 8, 30 and 33% for 0.1, 1 and 10µg/L thiacloprid, respectively (Table 1). Indeed, fewer significant (p &lt; 0.05) Spearman’s rank correlations were observed (20 – 36%) relative to the control (Table 1). The relative strength of the correlations also decreased, with median R</a:t>
            </a:r>
            <a:r>
              <a:rPr lang="nl-NL" sz="1100" baseline="30000" dirty="0">
                <a:effectLst/>
                <a:latin typeface="Times New Roman" panose="02020603050405020304" pitchFamily="18" charset="0"/>
                <a:ea typeface="Calibri" panose="020F0502020204030204" pitchFamily="34" charset="0"/>
              </a:rPr>
              <a:t>2</a:t>
            </a:r>
            <a:r>
              <a:rPr lang="nl-NL" sz="1100" dirty="0">
                <a:effectLst/>
                <a:latin typeface="Times New Roman" panose="02020603050405020304" pitchFamily="18" charset="0"/>
                <a:ea typeface="Calibri" panose="020F0502020204030204" pitchFamily="34" charset="0"/>
              </a:rPr>
              <a:t> decreasing from 0.60 (control) to 0.55 (0.1µg/L) to 0.53 (1µg/L) to 0.51 (10µg/L). These decreases were especially pronounced in the number of strong correlations (| Spearman’s ρ | &gt; 0.8); 23 strong correlations were observed within the control and this number decreased to 14, 9 and 4 correlations, respectively, with increasing insecticide concentrations (Fig. 3). The actual number of significant correlation between the second highest and highest test concentration was actually similar (43 and 40 respectively), meaning that these differences in losses are probably due to shifts in taxa abundances. The remaining strong species correlations within the neonicotinoid treatments were different from with those observed within the control (i.e. mostly different co-occurrences were found). </a:t>
            </a:r>
            <a:endParaRPr lang="en-US" sz="800" b="0" i="0" u="none" strike="noStrike" cap="none" dirty="0">
              <a:solidFill>
                <a:srgbClr val="000000"/>
              </a:solidFill>
              <a:effectLst/>
              <a:latin typeface="Arial"/>
              <a:ea typeface="Arial"/>
              <a:cs typeface="Arial"/>
              <a:sym typeface="Arial"/>
            </a:endParaRP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endParaRPr lang="en-US" sz="1100" b="0" i="0" u="none" strike="noStrike" cap="none" dirty="0">
              <a:solidFill>
                <a:srgbClr val="000000"/>
              </a:solidFill>
              <a:effectLst/>
              <a:latin typeface="Arial"/>
              <a:ea typeface="Arial"/>
              <a:cs typeface="Arial"/>
              <a:sym typeface="Arial"/>
            </a:endParaRP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100" b="0" i="0" u="none" strike="noStrike" cap="none" dirty="0">
                <a:solidFill>
                  <a:srgbClr val="000000"/>
                </a:solidFill>
                <a:effectLst/>
                <a:latin typeface="Arial"/>
                <a:ea typeface="Arial"/>
                <a:cs typeface="Arial"/>
                <a:sym typeface="Arial"/>
              </a:rPr>
              <a:t>Invertebrate community correlation web (Rho &gt; 0.8) between different taxa per </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100" b="0" i="0" u="none" strike="noStrike" cap="none" dirty="0">
                <a:solidFill>
                  <a:srgbClr val="000000"/>
                </a:solidFill>
                <a:effectLst/>
                <a:latin typeface="Arial"/>
                <a:ea typeface="Arial"/>
                <a:cs typeface="Arial"/>
                <a:sym typeface="Arial"/>
              </a:rPr>
              <a:t>Spike concentration thiacloprid (0, 0.1. 1 and 10µg/L). Green: </a:t>
            </a:r>
            <a:r>
              <a:rPr lang="en-US" sz="1100" b="0" i="0" u="none" strike="noStrike" cap="none" dirty="0" err="1">
                <a:solidFill>
                  <a:srgbClr val="000000"/>
                </a:solidFill>
                <a:effectLst/>
                <a:latin typeface="Arial"/>
                <a:ea typeface="Arial"/>
                <a:cs typeface="Arial"/>
                <a:sym typeface="Arial"/>
              </a:rPr>
              <a:t>Insecta</a:t>
            </a:r>
            <a:r>
              <a:rPr lang="en-US" sz="1100" b="0" i="0" u="none" strike="noStrike" cap="none" dirty="0">
                <a:solidFill>
                  <a:srgbClr val="000000"/>
                </a:solidFill>
                <a:effectLst/>
                <a:latin typeface="Arial"/>
                <a:ea typeface="Arial"/>
                <a:cs typeface="Arial"/>
                <a:sym typeface="Arial"/>
              </a:rPr>
              <a:t>, Orange: </a:t>
            </a:r>
            <a:r>
              <a:rPr lang="en-US" sz="1100" b="0" i="0" u="none" strike="noStrike" cap="none" dirty="0" err="1">
                <a:solidFill>
                  <a:srgbClr val="000000"/>
                </a:solidFill>
                <a:effectLst/>
                <a:latin typeface="Arial"/>
                <a:ea typeface="Arial"/>
                <a:cs typeface="Arial"/>
                <a:sym typeface="Arial"/>
              </a:rPr>
              <a:t>Clitellata</a:t>
            </a:r>
            <a:r>
              <a:rPr lang="en-US" sz="1100" b="0" i="0" u="none" strike="noStrike" cap="none" dirty="0">
                <a:solidFill>
                  <a:srgbClr val="000000"/>
                </a:solidFill>
                <a:effectLst/>
                <a:latin typeface="Arial"/>
                <a:ea typeface="Arial"/>
                <a:cs typeface="Arial"/>
                <a:sym typeface="Arial"/>
              </a:rPr>
              <a:t>, Blue: </a:t>
            </a:r>
            <a:r>
              <a:rPr lang="en-US" sz="1100" b="0" i="0" u="none" strike="noStrike" cap="none" dirty="0" err="1">
                <a:solidFill>
                  <a:srgbClr val="000000"/>
                </a:solidFill>
                <a:effectLst/>
                <a:latin typeface="Arial"/>
                <a:ea typeface="Arial"/>
                <a:cs typeface="Arial"/>
                <a:sym typeface="Arial"/>
              </a:rPr>
              <a:t>Gastropoda</a:t>
            </a:r>
            <a:r>
              <a:rPr lang="en-US" sz="1100" b="0" i="0" u="none" strike="noStrike" cap="none" dirty="0">
                <a:solidFill>
                  <a:srgbClr val="000000"/>
                </a:solidFill>
                <a:effectLst/>
                <a:latin typeface="Arial"/>
                <a:ea typeface="Arial"/>
                <a:cs typeface="Arial"/>
                <a:sym typeface="Arial"/>
              </a:rPr>
              <a:t>, Brown: Malacostraca, Red: Arachnida, Grey: Others.</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endParaRPr lang="en-US" sz="1100" b="0" i="0" u="none" strike="noStrike" cap="none" dirty="0">
              <a:solidFill>
                <a:srgbClr val="000000"/>
              </a:solidFill>
              <a:effectLst/>
              <a:latin typeface="Arial"/>
              <a:ea typeface="Arial"/>
              <a:cs typeface="Arial"/>
              <a:sym typeface="Arial"/>
            </a:endParaRP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endParaRPr lang="en-GB" sz="1100" b="0" i="0" u="none" strike="noStrike" cap="none" dirty="0">
              <a:solidFill>
                <a:srgbClr val="000000"/>
              </a:solidFill>
              <a:effectLst/>
              <a:latin typeface="Arial"/>
              <a:ea typeface="Arial"/>
              <a:cs typeface="Arial"/>
              <a:sym typeface="Arial"/>
            </a:endParaRPr>
          </a:p>
          <a:p>
            <a:endParaRPr lang="en-GB" dirty="0"/>
          </a:p>
        </p:txBody>
      </p:sp>
    </p:spTree>
    <p:extLst>
      <p:ext uri="{BB962C8B-B14F-4D97-AF65-F5344CB8AC3E}">
        <p14:creationId xmlns:p14="http://schemas.microsoft.com/office/powerpoint/2010/main" val="7678986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9413" y="685800"/>
            <a:ext cx="6099175" cy="3429000"/>
          </a:xfrm>
        </p:spPr>
      </p:sp>
      <p:sp>
        <p:nvSpPr>
          <p:cNvPr id="3" name="Notes Placeholder 2"/>
          <p:cNvSpPr>
            <a:spLocks noGrp="1"/>
          </p:cNvSpPr>
          <p:nvPr>
            <p:ph type="body" idx="1"/>
          </p:nvPr>
        </p:nvSpPr>
        <p:spPr/>
        <p:txBody>
          <a:bodyPr/>
          <a:lstStyle/>
          <a:p>
            <a:pPr algn="l"/>
            <a:r>
              <a:rPr lang="en-NZ" sz="1800" b="0" i="0" u="none" strike="noStrike" baseline="0" dirty="0">
                <a:latin typeface="AdvOT1ef757c0"/>
              </a:rPr>
              <a:t>Does this also really mean that the network coherence is affected?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Differences between the number of correlations in the observed communities and in the randomized control community were assessed for significant correlations (| </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ρ</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 &gt; 0.67, p &lt; 0.05) using chi-square tests.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More strong correlations than in a randomized community are a clear indication of biological structural complexity. Fewer (strong) correlations point towards a loss in biological organization. </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Figure here shows: Relative strength of the co-occurrence networks per thiacloprid concentration, expressed as percentage of all observed species co-occurrences compared to the median number of co-occurrences in 1000 randomly generated control communities, with the confidence interval (within 0.025-0.975 quantiles) indicated by the grey-shaded region.</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decline in correlation was both absolute and relative to the number of possible correlations as observed in the decreasing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connectance</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(i.e., the percentage of strong correlations of the total number of correlations, Table 1).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Control communities consistently showed more and stronger species’ co-occurrences when compared to randomly generated communities (23% more correlations at ρ ≥ 0.67, p &lt; 0.05, and 74% more at ρ ≥ 0.8, p &lt; 0.05, Fig. 4), which is a clear indication of non-random structure of the control communities</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Treatments 0.1, 1.0 and 10µg/L showed no statistical difference in terms of species’ co-occurrences relative to their generated random communities (p &gt; 0.05). </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At 10µg/L we even observed a strong reduction in the number of strong species’ co-occurrences</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54% fewer correlations at ρ ≥ 0.80, Fig. 4),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compared to the null model generated for the control community</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indicating severe impairment of the structural complexity at high neonicotinoid concentrations.    </a:t>
            </a:r>
            <a:endParaRPr lang="en-NZ" sz="1800" b="1"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NZ" dirty="0"/>
          </a:p>
        </p:txBody>
      </p:sp>
    </p:spTree>
    <p:extLst>
      <p:ext uri="{BB962C8B-B14F-4D97-AF65-F5344CB8AC3E}">
        <p14:creationId xmlns:p14="http://schemas.microsoft.com/office/powerpoint/2010/main" val="25520981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9413" y="685800"/>
            <a:ext cx="6099175" cy="3429000"/>
          </a:xfrm>
        </p:spPr>
      </p:sp>
      <p:sp>
        <p:nvSpPr>
          <p:cNvPr id="3" name="Notes Placeholder 2"/>
          <p:cNvSpPr>
            <a:spLocks noGrp="1"/>
          </p:cNvSpPr>
          <p:nvPr>
            <p:ph type="body" idx="1"/>
          </p:nvPr>
        </p:nvSpPr>
        <p:spPr/>
        <p:txBody>
          <a:bodyPr/>
          <a:lstStyle/>
          <a:p>
            <a:pPr marL="596900" marR="0" lvl="1"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3200" dirty="0"/>
              <a:t>Linear models deal with correlation, and we know that correlation doesn’t equal causation. </a:t>
            </a:r>
            <a:endParaRPr lang="nl-NL" sz="3200" dirty="0">
              <a:effectLst/>
              <a:latin typeface="Times New Roman" panose="02020603050405020304" pitchFamily="18" charset="0"/>
              <a:ea typeface="Calibri" panose="020F0502020204030204" pitchFamily="34" charset="0"/>
            </a:endParaRPr>
          </a:p>
          <a:p>
            <a:pPr marL="596900" marR="0" lvl="1"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nl-NL" sz="3200" dirty="0">
                <a:effectLst/>
                <a:latin typeface="Times New Roman" panose="02020603050405020304" pitchFamily="18" charset="0"/>
                <a:ea typeface="Calibri" panose="020F0502020204030204" pitchFamily="34" charset="0"/>
              </a:rPr>
              <a:t>Insecticide-induced stress might affect ecosystem functioning through many different direct and indirect pathways. We used a piece-wise structural equation model (pSEM) to disentangle direct effects of the neonicotinoid on invertebrate feeding guilds from indirect effects on coherent ecosystem processes (organic matter consumption and primary productivity). </a:t>
            </a:r>
            <a:endParaRPr lang="en-NZ" sz="3200" dirty="0"/>
          </a:p>
          <a:p>
            <a:pPr marL="596900" lvl="1" indent="0">
              <a:buNone/>
            </a:pPr>
            <a:endParaRPr lang="en-US" sz="3200" dirty="0"/>
          </a:p>
          <a:p>
            <a:pPr marL="596900" lvl="1" indent="0">
              <a:buNone/>
            </a:pPr>
            <a:r>
              <a:rPr lang="en-US" sz="3200" dirty="0"/>
              <a:t>Structural equation modelling (SEM) </a:t>
            </a:r>
            <a:br>
              <a:rPr lang="en-US" sz="3200" dirty="0"/>
            </a:br>
            <a:r>
              <a:rPr lang="en-US" sz="3200" dirty="0"/>
              <a:t>‘unites two or more structural models to model multivariate relationships’ in the words of Jim Grace. Here, multivariate relationships refers to the sum of direct and indirect interactions among variables. In practice, it essentially strings together a series of linear relationships.</a:t>
            </a:r>
          </a:p>
          <a:p>
            <a:pPr algn="just">
              <a:lnSpc>
                <a:spcPct val="200000"/>
              </a:lnSpc>
            </a:pPr>
            <a:endParaRPr lang="en-NZ" dirty="0"/>
          </a:p>
          <a:p>
            <a:pPr marL="457200" marR="0" lvl="0" indent="-317500" algn="just" defTabSz="914400" rtl="0" eaLnBrk="1" fontAlgn="auto" latinLnBrk="0" hangingPunct="1">
              <a:lnSpc>
                <a:spcPct val="200000"/>
              </a:lnSpc>
              <a:spcBef>
                <a:spcPts val="0"/>
              </a:spcBef>
              <a:spcAft>
                <a:spcPts val="0"/>
              </a:spcAft>
              <a:buClr>
                <a:srgbClr val="000000"/>
              </a:buClr>
              <a:buSzPts val="1400"/>
              <a:buFont typeface="Arial"/>
              <a:buChar char="●"/>
              <a:tabLst/>
              <a:defRPr/>
            </a:pPr>
            <a:endParaRPr lang="en-US" b="0" i="0" dirty="0">
              <a:solidFill>
                <a:srgbClr val="404040"/>
              </a:solidFill>
              <a:effectLst/>
              <a:latin typeface="Source Sans Pro" panose="020B0503030403020204" pitchFamily="34" charset="0"/>
            </a:endParaRPr>
          </a:p>
          <a:p>
            <a:pPr algn="just">
              <a:lnSpc>
                <a:spcPct val="200000"/>
              </a:lnSpc>
            </a:pPr>
            <a:r>
              <a:rPr lang="en-US" b="0" i="0" dirty="0">
                <a:solidFill>
                  <a:srgbClr val="404040"/>
                </a:solidFill>
                <a:effectLst/>
                <a:latin typeface="Source Sans Pro" panose="020B0503030403020204" pitchFamily="34" charset="0"/>
              </a:rPr>
              <a:t>Traditional SEM attempts to reproduce the entire variance-covariance matrix among all variables, given the specified model. The discrepancy between the observed and predicted matrices defines the model’s goodness-of-fit. Parameter estimates are derived that minimize this discrepancy, typically using something like maximum likelihood.</a:t>
            </a:r>
          </a:p>
          <a:p>
            <a:pPr algn="just">
              <a:lnSpc>
                <a:spcPct val="200000"/>
              </a:lnSpc>
            </a:pPr>
            <a:endParaRPr lang="en-US" b="0" i="0" dirty="0">
              <a:solidFill>
                <a:srgbClr val="404040"/>
              </a:solidFill>
              <a:effectLst/>
              <a:latin typeface="Source Sans Pro" panose="020B0503030403020204" pitchFamily="34" charset="0"/>
            </a:endParaRPr>
          </a:p>
          <a:p>
            <a:pPr algn="just">
              <a:lnSpc>
                <a:spcPct val="200000"/>
              </a:lnSpc>
            </a:pPr>
            <a:r>
              <a:rPr lang="en-US" b="0" i="0" dirty="0">
                <a:solidFill>
                  <a:srgbClr val="404040"/>
                </a:solidFill>
                <a:effectLst/>
                <a:latin typeface="Source Sans Pro" panose="020B0503030403020204" pitchFamily="34" charset="0"/>
              </a:rPr>
              <a:t>Assumptions/shortcomings:</a:t>
            </a:r>
          </a:p>
          <a:p>
            <a:pPr lvl="1" algn="l" fontAlgn="base"/>
            <a:r>
              <a:rPr lang="en-US" b="0" i="0" dirty="0">
                <a:solidFill>
                  <a:srgbClr val="404040"/>
                </a:solidFill>
                <a:effectLst/>
                <a:latin typeface="Source Sans Pro" panose="020B0503030403020204" pitchFamily="34" charset="0"/>
              </a:rPr>
              <a:t>all variables are derived from a normal distribution.</a:t>
            </a:r>
          </a:p>
          <a:p>
            <a:pPr lvl="1" algn="l" fontAlgn="base"/>
            <a:r>
              <a:rPr lang="en-US" b="0" i="0" dirty="0">
                <a:solidFill>
                  <a:srgbClr val="404040"/>
                </a:solidFill>
                <a:effectLst/>
                <a:latin typeface="Source Sans Pro" panose="020B0503030403020204" pitchFamily="34" charset="0"/>
              </a:rPr>
              <a:t>all observations are independent. In other words, there is no underlying structure to the data. These assumptions are often violated in ecological research. Count data are derived from a Poisson distribution. We often design experiments that have hierarchical structure (e.g., blocking) or observational studies where certain sets of variables are more related than others (spatially, temporally, etc.)</a:t>
            </a:r>
          </a:p>
          <a:p>
            <a:pPr lvl="1" algn="l" fontAlgn="base"/>
            <a:r>
              <a:rPr lang="en-US" b="0" i="0" dirty="0">
                <a:solidFill>
                  <a:srgbClr val="404040"/>
                </a:solidFill>
                <a:effectLst/>
                <a:latin typeface="Source Sans Pro" panose="020B0503030403020204" pitchFamily="34" charset="0"/>
              </a:rPr>
              <a:t>Finally, traditional SEM requires quite a large sample size: at least (at least!) 5 samples per estimated parameter, but preferably 10 or more. This issue can be particularly problematic if variables are nested, where the sample size is limited to the use of variables at the highest level of the hierarchy. Such an approach drastically reduces the power of any analysis, not to mention the heartbreak of collapsing painstakingly collected data.</a:t>
            </a:r>
          </a:p>
          <a:p>
            <a:pPr marL="914400" lvl="1" indent="-317500" algn="just">
              <a:lnSpc>
                <a:spcPct val="200000"/>
              </a:lnSpc>
              <a:buFont typeface="Arial" panose="020B0604020202020204" pitchFamily="34" charset="0"/>
              <a:buChar char="•"/>
            </a:pPr>
            <a:r>
              <a:rPr lang="en-US" b="0" i="0" dirty="0">
                <a:solidFill>
                  <a:srgbClr val="404040"/>
                </a:solidFill>
                <a:effectLst/>
                <a:latin typeface="Source Sans Pro" panose="020B0503030403020204" pitchFamily="34" charset="0"/>
              </a:rPr>
              <a:t>These limitations have led to the development of an alternative kind of SEM called </a:t>
            </a:r>
            <a:r>
              <a:rPr lang="en-US" b="0" i="1" dirty="0">
                <a:solidFill>
                  <a:srgbClr val="404040"/>
                </a:solidFill>
                <a:effectLst/>
                <a:latin typeface="Source Sans Pro" panose="020B0503030403020204" pitchFamily="34" charset="0"/>
              </a:rPr>
              <a:t>piecewise structural equation modeling</a:t>
            </a:r>
            <a:r>
              <a:rPr lang="en-US" b="0" i="0" dirty="0">
                <a:solidFill>
                  <a:srgbClr val="404040"/>
                </a:solidFill>
                <a:effectLst/>
                <a:latin typeface="Source Sans Pro" panose="020B0503030403020204" pitchFamily="34" charset="0"/>
              </a:rPr>
              <a:t>. Here, paths are estimated in individual models, and then pieced together to construct the causal model. </a:t>
            </a:r>
            <a:r>
              <a:rPr lang="en-US" b="1" i="0" dirty="0">
                <a:solidFill>
                  <a:srgbClr val="404040"/>
                </a:solidFill>
                <a:effectLst/>
                <a:latin typeface="Source Sans Pro" panose="020B0503030403020204" pitchFamily="34" charset="0"/>
              </a:rPr>
              <a:t>Piecewise SEM is actually a better gateway into SEM because it essentially is running a series of linear models, and ecologists know linear models.</a:t>
            </a:r>
          </a:p>
          <a:p>
            <a:pPr marL="914400" lvl="1" indent="-317500" algn="just">
              <a:lnSpc>
                <a:spcPct val="200000"/>
              </a:lnSpc>
              <a:buFont typeface="Arial" panose="020B0604020202020204" pitchFamily="34" charset="0"/>
              <a:buChar char="•"/>
            </a:pPr>
            <a:endParaRPr lang="en-US" b="1" i="0" dirty="0">
              <a:solidFill>
                <a:srgbClr val="404040"/>
              </a:solidFill>
              <a:effectLst/>
              <a:latin typeface="Source Sans Pro" panose="020B0503030403020204" pitchFamily="34" charset="0"/>
            </a:endParaRPr>
          </a:p>
          <a:p>
            <a:pPr marL="914400" lvl="1" indent="-317500" algn="just">
              <a:lnSpc>
                <a:spcPct val="200000"/>
              </a:lnSpc>
              <a:buFont typeface="Arial" panose="020B0604020202020204" pitchFamily="34" charset="0"/>
              <a:buChar char="•"/>
            </a:pPr>
            <a:r>
              <a:rPr lang="en-US" b="1" i="0" dirty="0">
                <a:solidFill>
                  <a:srgbClr val="404040"/>
                </a:solidFill>
                <a:effectLst/>
                <a:latin typeface="Source Sans Pro" panose="020B0503030403020204" pitchFamily="34" charset="0"/>
              </a:rPr>
              <a:t>Problems: </a:t>
            </a:r>
            <a:r>
              <a:rPr lang="en-US" b="0" i="0" dirty="0">
                <a:solidFill>
                  <a:srgbClr val="404040"/>
                </a:solidFill>
                <a:effectLst/>
                <a:latin typeface="Source Sans Pro" panose="020B0503030403020204" pitchFamily="34" charset="0"/>
              </a:rPr>
              <a:t>estimating goodness-of-fit and comparing models is not straightforward.</a:t>
            </a:r>
            <a:r>
              <a:rPr lang="en-US" b="1" i="0" dirty="0">
                <a:solidFill>
                  <a:srgbClr val="404040"/>
                </a:solidFill>
                <a:effectLst/>
                <a:latin typeface="Source Sans Pro" panose="020B0503030403020204" pitchFamily="34" charset="0"/>
              </a:rPr>
              <a:t> But work arounds (Bill Shipley)</a:t>
            </a:r>
          </a:p>
          <a:p>
            <a:pPr marL="914400" lvl="1" indent="-317500" algn="just">
              <a:lnSpc>
                <a:spcPct val="200000"/>
              </a:lnSpc>
              <a:buFont typeface="Arial" panose="020B0604020202020204" pitchFamily="34" charset="0"/>
              <a:buChar char="•"/>
            </a:pPr>
            <a:r>
              <a:rPr lang="en-NZ" b="0" i="0" dirty="0">
                <a:solidFill>
                  <a:srgbClr val="404040"/>
                </a:solidFill>
                <a:effectLst/>
                <a:latin typeface="Source Sans Pro" panose="020B0503030403020204" pitchFamily="34" charset="0"/>
              </a:rPr>
              <a:t>cannot handle </a:t>
            </a:r>
            <a:r>
              <a:rPr lang="en-NZ" b="0" i="1" dirty="0">
                <a:solidFill>
                  <a:srgbClr val="404040"/>
                </a:solidFill>
                <a:effectLst/>
                <a:latin typeface="Source Sans Pro" panose="020B0503030403020204" pitchFamily="34" charset="0"/>
              </a:rPr>
              <a:t>latent variables</a:t>
            </a:r>
            <a:r>
              <a:rPr lang="en-US" b="1" i="0" dirty="0">
                <a:solidFill>
                  <a:srgbClr val="404040"/>
                </a:solidFill>
                <a:effectLst/>
                <a:latin typeface="Source Sans Pro" panose="020B0503030403020204" pitchFamily="34" charset="0"/>
              </a:rPr>
              <a:t> (</a:t>
            </a:r>
            <a:r>
              <a:rPr lang="en-US" b="0" i="0" dirty="0">
                <a:solidFill>
                  <a:srgbClr val="404040"/>
                </a:solidFill>
                <a:effectLst/>
                <a:latin typeface="Source Sans Pro" panose="020B0503030403020204" pitchFamily="34" charset="0"/>
              </a:rPr>
              <a:t>represent an unmeasured variable that is informed by measured variables (akin to using PCA to collapse environmental data, and using the first axis to represent the ‘environment’).</a:t>
            </a:r>
            <a:endParaRPr lang="en-NZ" b="1" dirty="0"/>
          </a:p>
          <a:p>
            <a:pPr marL="457200" marR="0" lvl="0" indent="-317500" algn="just" defTabSz="914400" rtl="0" eaLnBrk="1" fontAlgn="auto" latinLnBrk="0" hangingPunct="1">
              <a:lnSpc>
                <a:spcPct val="200000"/>
              </a:lnSpc>
              <a:spcBef>
                <a:spcPts val="0"/>
              </a:spcBef>
              <a:spcAft>
                <a:spcPts val="0"/>
              </a:spcAft>
              <a:buClr>
                <a:srgbClr val="000000"/>
              </a:buClr>
              <a:buSzPts val="1400"/>
              <a:buFont typeface="Arial"/>
              <a:buChar char="●"/>
              <a:tabLst/>
              <a:defRPr/>
            </a:pPr>
            <a:endParaRPr lang="en-US" b="0" i="0" dirty="0">
              <a:solidFill>
                <a:srgbClr val="404040"/>
              </a:solidFill>
              <a:effectLst/>
              <a:latin typeface="Source Sans Pro" panose="020B0503030403020204" pitchFamily="34" charset="0"/>
            </a:endParaRPr>
          </a:p>
        </p:txBody>
      </p:sp>
    </p:spTree>
    <p:extLst>
      <p:ext uri="{BB962C8B-B14F-4D97-AF65-F5344CB8AC3E}">
        <p14:creationId xmlns:p14="http://schemas.microsoft.com/office/powerpoint/2010/main" val="29098834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9413" y="685800"/>
            <a:ext cx="6099175" cy="3429000"/>
          </a:xfrm>
        </p:spPr>
      </p:sp>
      <p:sp>
        <p:nvSpPr>
          <p:cNvPr id="3" name="Notes Placeholder 2"/>
          <p:cNvSpPr>
            <a:spLocks noGrp="1"/>
          </p:cNvSpPr>
          <p:nvPr>
            <p:ph type="body" idx="1"/>
          </p:nvPr>
        </p:nvSpPr>
        <p:spPr/>
        <p:txBody>
          <a:bodyPr/>
          <a:lstStyle/>
          <a:p>
            <a:pPr algn="just">
              <a:lnSpc>
                <a:spcPct val="200000"/>
              </a:lnSpc>
            </a:pPr>
            <a:r>
              <a:rPr lang="nl-NL" sz="1800" dirty="0">
                <a:effectLst/>
                <a:latin typeface="Times New Roman" panose="02020603050405020304" pitchFamily="18" charset="0"/>
                <a:ea typeface="Calibri" panose="020F0502020204030204" pitchFamily="34" charset="0"/>
              </a:rPr>
              <a:t>Insecticide-induced stress might affect ecosystem functioning through many different direct and indirect pathways. We used a piece-wise structural equation model (pSEM) to disentangle direct effects of the neonicotinoid on invertebrate feeding guilds from indirect effects on coherent ecosystem processes (organic matter consumption and primary productivity). </a:t>
            </a:r>
          </a:p>
          <a:p>
            <a:pPr algn="just">
              <a:lnSpc>
                <a:spcPct val="200000"/>
              </a:lnSpc>
            </a:pPr>
            <a:endParaRPr lang="nl-NL" sz="1800" dirty="0">
              <a:effectLst/>
              <a:latin typeface="Times New Roman" panose="02020603050405020304" pitchFamily="18" charset="0"/>
            </a:endParaRPr>
          </a:p>
          <a:p>
            <a:pPr marL="0" marR="0" lvl="0" indent="0" algn="just" defTabSz="914400" rtl="0" eaLnBrk="1" fontAlgn="auto" latinLnBrk="0" hangingPunct="1">
              <a:lnSpc>
                <a:spcPct val="200000"/>
              </a:lnSpc>
              <a:spcBef>
                <a:spcPts val="0"/>
              </a:spcBef>
              <a:spcAft>
                <a:spcPts val="0"/>
              </a:spcAft>
              <a:buClrTx/>
              <a:buSzTx/>
              <a:buFontTx/>
              <a:buNone/>
              <a:tabLst/>
              <a:defRPr/>
            </a:pPr>
            <a:r>
              <a:rPr lang="en-US" b="1" i="0" dirty="0">
                <a:solidFill>
                  <a:srgbClr val="404040"/>
                </a:solidFill>
                <a:effectLst/>
                <a:latin typeface="Source Sans Pro" panose="020B0503030403020204" pitchFamily="34" charset="0"/>
              </a:rPr>
              <a:t>SEM is often implemented in a model testing framework (as opposed to a more exploratory analysis). In other words, we are taking </a:t>
            </a:r>
            <a:r>
              <a:rPr lang="en-US" b="1" i="1" dirty="0">
                <a:solidFill>
                  <a:srgbClr val="404040"/>
                </a:solidFill>
                <a:effectLst/>
                <a:latin typeface="Source Sans Pro" panose="020B0503030403020204" pitchFamily="34" charset="0"/>
              </a:rPr>
              <a:t>a priori</a:t>
            </a:r>
            <a:r>
              <a:rPr lang="en-US" b="1" i="0" dirty="0">
                <a:solidFill>
                  <a:srgbClr val="404040"/>
                </a:solidFill>
                <a:effectLst/>
                <a:latin typeface="Source Sans Pro" panose="020B0503030403020204" pitchFamily="34" charset="0"/>
              </a:rPr>
              <a:t> models of how we think the world works, and testing them against each other:</a:t>
            </a:r>
            <a:r>
              <a:rPr lang="en-US" b="0" i="0" dirty="0">
                <a:solidFill>
                  <a:srgbClr val="404040"/>
                </a:solidFill>
                <a:effectLst/>
                <a:latin typeface="Source Sans Pro" panose="020B0503030403020204" pitchFamily="34" charset="0"/>
              </a:rPr>
              <a:t> reversing paths, dropping variables or relationships, and so on.</a:t>
            </a:r>
          </a:p>
          <a:p>
            <a:pPr algn="just">
              <a:lnSpc>
                <a:spcPct val="200000"/>
              </a:lnSpc>
            </a:pPr>
            <a:endParaRPr lang="en-NZ" dirty="0"/>
          </a:p>
        </p:txBody>
      </p:sp>
    </p:spTree>
    <p:extLst>
      <p:ext uri="{BB962C8B-B14F-4D97-AF65-F5344CB8AC3E}">
        <p14:creationId xmlns:p14="http://schemas.microsoft.com/office/powerpoint/2010/main" val="12593766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9413" y="685800"/>
            <a:ext cx="6099175" cy="3429000"/>
          </a:xfrm>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Calibri" panose="020F0502020204030204" pitchFamily="34" charset="0"/>
              </a:rPr>
              <a:t>Our base model </a:t>
            </a:r>
          </a:p>
          <a:p>
            <a:r>
              <a:rPr lang="en-US" sz="1800" dirty="0">
                <a:effectLst/>
                <a:latin typeface="Times New Roman" panose="02020603050405020304" pitchFamily="18" charset="0"/>
                <a:ea typeface="Calibri" panose="020F0502020204030204" pitchFamily="34" charset="0"/>
              </a:rPr>
              <a:t>4 linear mixed effect models of all direct effects of the neonicotinoid (as actual average spike concentration) on the biomass four different feeding guilds </a:t>
            </a:r>
          </a:p>
          <a:p>
            <a:r>
              <a:rPr lang="en-US" sz="1800" dirty="0">
                <a:effectLst/>
                <a:latin typeface="Times New Roman" panose="02020603050405020304" pitchFamily="18" charset="0"/>
                <a:ea typeface="Calibri" panose="020F0502020204030204" pitchFamily="34" charset="0"/>
              </a:rPr>
              <a:t>5 models of direct effects of feeding guild biomass on a specific ecosystem processes (i.e. phytoplankton &amp; Filter Feeder, periphyton &amp; Grazer, FLAB &amp; Shredder + GC, plant growth rates &amp; Shredder + GC, and invertebrate OM consumption &amp; Shredder + GC). </a:t>
            </a:r>
            <a:endParaRPr lang="en-US" dirty="0"/>
          </a:p>
          <a:p>
            <a:endParaRPr lang="en-NZ" dirty="0"/>
          </a:p>
          <a:p>
            <a:r>
              <a:rPr lang="en-US" sz="1800" dirty="0">
                <a:effectLst/>
                <a:latin typeface="Times New Roman" panose="02020603050405020304" pitchFamily="18" charset="0"/>
                <a:ea typeface="Calibri" panose="020F0502020204030204" pitchFamily="34" charset="0"/>
              </a:rPr>
              <a:t>Additional </a:t>
            </a:r>
            <a:r>
              <a:rPr lang="en-US" sz="1800" b="1" dirty="0">
                <a:effectLst/>
                <a:latin typeface="Times New Roman" panose="02020603050405020304" pitchFamily="18" charset="0"/>
                <a:ea typeface="Calibri" panose="020F0502020204030204" pitchFamily="34" charset="0"/>
              </a:rPr>
              <a:t>indirect effects of ecosystem processes </a:t>
            </a:r>
            <a:r>
              <a:rPr lang="en-US" sz="1800" dirty="0">
                <a:effectLst/>
                <a:latin typeface="Times New Roman" panose="02020603050405020304" pitchFamily="18" charset="0"/>
                <a:ea typeface="Calibri" panose="020F0502020204030204" pitchFamily="34" charset="0"/>
              </a:rPr>
              <a:t>that could potentially alter other ecosystem processes which were the formation of FLAB on the abundance of periphyton and phytoplankton by the competition for light and resources. </a:t>
            </a:r>
            <a:endParaRPr lang="en-NZ" dirty="0"/>
          </a:p>
        </p:txBody>
      </p:sp>
    </p:spTree>
    <p:extLst>
      <p:ext uri="{BB962C8B-B14F-4D97-AF65-F5344CB8AC3E}">
        <p14:creationId xmlns:p14="http://schemas.microsoft.com/office/powerpoint/2010/main" val="12112355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9413" y="685800"/>
            <a:ext cx="6099175" cy="3429000"/>
          </a:xfrm>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100" b="0" i="0" u="none" strike="noStrike" cap="none" dirty="0">
                <a:solidFill>
                  <a:srgbClr val="000000"/>
                </a:solidFill>
                <a:effectLst/>
                <a:latin typeface="Arial"/>
                <a:ea typeface="Arial"/>
                <a:cs typeface="Arial"/>
                <a:sym typeface="Arial"/>
              </a:rPr>
              <a:t>Loss of interactions in these neonicotinoid-exposed communities coincided with an erosion of ecosystem functioning, exemplified by a near complete loss of organic matter consumption and dominance of floating algal beds, which in turn suppressed phytoplankton growth. Our research thereby illustrates how network analyses identified that neonicotinoids threaten freshwater community structure which in turn caused a cascade that severely impairs the functioning of freshwater ecosystems.  </a:t>
            </a:r>
          </a:p>
          <a:p>
            <a:endParaRPr lang="en-GB" dirty="0"/>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observed changes in community structural complexity led to shifts in functional groups, as indicated by the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pSEM</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The biomass of the ‘Gatherer/Collectors + Shredders’ guild decreased significantly (by 15, 46 and 85%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cf</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to control). This coincided with changes in the ecosystem processes fulfilled by these feeding guilds; invertebrate organic matter consumption strongly declined (standardized regression coefficient: 0.53, p &lt; 0.001) and ditches became dominated by floating algal beds (‘FLABs), probably due to a lack of herbivory by the shredder guild. Phytoplankton levels (as Chl. A concentration) also declined (9 and 23% at concentrations 1 and 10µg/L, respectively) due to the increasing presence of FLABs but not due to changes within the filter feeders. This was probably due to competition for light and/or heat as the FLABs covered most of the water surface level (see Suppl. Fig. S6). There were no pronounced differences in the biomass of the other herbivorous feeding guilds and we did not find any significant effects on the different ecosystem processes provided by other guilds. </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a:p>
            <a:pPr algn="just">
              <a:lnSpc>
                <a:spcPct val="200000"/>
              </a:lnSpc>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Insecticide-induced stress might affect ecosystem functioning through many different direct and indirect pathways. We used a piece-wise structural equation model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pSEM</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to disentangle direct effects of the neonicotinoid on invertebrate feeding guilds from indirect effects on coherent ecosystem processes (organic matter consumption and primary productivity). The observed changes in statistical coherence led to shifts in functional groups, as indicated by the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pSEM</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The biomass of the ‘Gatherer/Collectors + Shredders’ guilds decreased significantly by 15, 46 and 85% for the insecticide concentrations 0.1, 1 and 10µg/L relative to the control (standardized regression coefficient estimate: -0.76, p &lt; 0.001; Fig. 5 and Suppl. Fig. S5). This coincided with changes in the ecosystem processes fulfilled by these feeding guilds; invertebrate organic matter consumption strongly declined (standardized regression coefficient: 0.53, p &lt; 0.001) by 80% and 100% </a:t>
            </a:r>
            <a:r>
              <a:rPr lang="nl-NL" sz="12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at the second highest and highest concentration relative to the control respectively. Through losses in the ‘Gatherer/Collectors + Shredders’ guilds ditches also became dominated by floating algal beds (‘FLABs’; standardized regression coefficient: -0.70, p = 0.012; Fig. 5) with increases in biomass of 341 and 1450% at the second highest and highest concentration relative to the control respectively. Phytoplankton levels (as Chl. A concentration) also declined (9 and 23% at concentrations 1 and 10µg/L, respectively) due to the increasing presence of FLABs (standardized regression coefficient: -0.44, p = 0.008) but not due to changes within the filter feeders (p &gt; 0.05, Fig. 5). This was probably due to competition for light and/or heat as the FLABs covered most of the water surface level (see Suppl. Fig. S6). We observed no significant decline in ecosystem functionality at the lowest test concentration. </a:t>
            </a:r>
            <a:r>
              <a:rPr lang="nl-NL" sz="12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There were also no pronounced differences in the biomass of the other consumer feeding guilds and we did not find any significant effects on the different ecosystem processes provided by other guilds. </a:t>
            </a: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1000"/>
              </a:spcAft>
            </a:pPr>
            <a:r>
              <a:rPr lang="nl-NL" sz="1200" dirty="0">
                <a:effectLst/>
                <a:latin typeface="Calibri" panose="020F0502020204030204" pitchFamily="34" charset="0"/>
                <a:ea typeface="Calibri" panose="020F0502020204030204" pitchFamily="34" charset="0"/>
                <a:cs typeface="Times New Roman" panose="02020603050405020304" pitchFamily="18" charset="0"/>
              </a:rPr>
              <a:t> De consumptie was zo laag dat het binnen de foutmarge van de decotab viel. De resultaten waren zelfs negatief van aard.</a:t>
            </a: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1000"/>
              </a:spcAft>
            </a:pPr>
            <a:r>
              <a:rPr lang="nl-NL" sz="1200" dirty="0">
                <a:effectLst/>
                <a:latin typeface="Calibri" panose="020F0502020204030204" pitchFamily="34" charset="0"/>
                <a:ea typeface="Calibri" panose="020F0502020204030204" pitchFamily="34" charset="0"/>
                <a:cs typeface="Times New Roman" panose="02020603050405020304" pitchFamily="18" charset="0"/>
              </a:rPr>
              <a:t> Nodig? Wel fair</a:t>
            </a: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nl-NL" dirty="0"/>
          </a:p>
          <a:p>
            <a:endParaRPr lang="en-GB" dirty="0"/>
          </a:p>
        </p:txBody>
      </p:sp>
    </p:spTree>
    <p:extLst>
      <p:ext uri="{BB962C8B-B14F-4D97-AF65-F5344CB8AC3E}">
        <p14:creationId xmlns:p14="http://schemas.microsoft.com/office/powerpoint/2010/main" val="128540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9413" y="685800"/>
            <a:ext cx="6099175" cy="3429000"/>
          </a:xfrm>
        </p:spPr>
      </p:sp>
      <p:sp>
        <p:nvSpPr>
          <p:cNvPr id="3" name="Notes Placeholder 2"/>
          <p:cNvSpPr>
            <a:spLocks noGrp="1"/>
          </p:cNvSpPr>
          <p:nvPr>
            <p:ph type="body" idx="1"/>
          </p:nvPr>
        </p:nvSpPr>
        <p:spPr/>
        <p:txBody>
          <a:bodyPr/>
          <a:lstStyle/>
          <a:p>
            <a:r>
              <a:rPr lang="en-US" sz="1100" b="0" i="0" u="none" strike="noStrike" cap="none" dirty="0">
                <a:solidFill>
                  <a:srgbClr val="000000"/>
                </a:solidFill>
                <a:effectLst/>
                <a:latin typeface="Arial"/>
                <a:ea typeface="Arial"/>
                <a:cs typeface="Arial"/>
                <a:sym typeface="Arial"/>
              </a:rPr>
              <a:t>We are currently witnessing an unprecedented decline in biodiversity. </a:t>
            </a:r>
          </a:p>
          <a:p>
            <a:r>
              <a:rPr lang="en-US" sz="1100" b="0" i="0" u="none" strike="noStrike" cap="none" dirty="0">
                <a:solidFill>
                  <a:srgbClr val="000000"/>
                </a:solidFill>
                <a:effectLst/>
                <a:latin typeface="Arial"/>
                <a:ea typeface="Arial"/>
                <a:cs typeface="Arial"/>
                <a:sym typeface="Arial"/>
              </a:rPr>
              <a:t>At the local level, species richness or α-diversity is often remarkably constant and does not change in absolute values, even after human disturbance</a:t>
            </a:r>
            <a:r>
              <a:rPr lang="en-US" sz="1100" b="0" i="0" u="none" strike="noStrike" cap="none" baseline="30000" dirty="0">
                <a:solidFill>
                  <a:srgbClr val="000000"/>
                </a:solidFill>
                <a:effectLst/>
                <a:latin typeface="Arial"/>
                <a:ea typeface="Arial"/>
                <a:cs typeface="Arial"/>
                <a:sym typeface="Arial"/>
              </a:rPr>
              <a:t>6,7</a:t>
            </a:r>
            <a:r>
              <a:rPr lang="en-US" sz="1100" b="0" i="0" u="none" strike="noStrike" cap="none" dirty="0">
                <a:solidFill>
                  <a:srgbClr val="000000"/>
                </a:solidFill>
                <a:effectLst/>
                <a:latin typeface="Arial"/>
                <a:ea typeface="Arial"/>
                <a:cs typeface="Arial"/>
                <a:sym typeface="Arial"/>
              </a:rPr>
              <a:t>. </a:t>
            </a:r>
          </a:p>
          <a:p>
            <a:endParaRPr lang="en-US" sz="1100" b="0" i="0" u="none" strike="noStrike" cap="none" dirty="0">
              <a:solidFill>
                <a:srgbClr val="000000"/>
              </a:solidFill>
              <a:effectLst/>
              <a:latin typeface="Arial"/>
              <a:ea typeface="Arial"/>
              <a:cs typeface="Arial"/>
              <a:sym typeface="Arial"/>
            </a:endParaRPr>
          </a:p>
          <a:p>
            <a:r>
              <a:rPr lang="en-US" sz="1100" b="0" i="0" u="none" strike="noStrike" cap="none" dirty="0">
                <a:solidFill>
                  <a:srgbClr val="000000"/>
                </a:solidFill>
                <a:effectLst/>
                <a:latin typeface="Arial"/>
                <a:ea typeface="Arial"/>
                <a:cs typeface="Arial"/>
                <a:sym typeface="Arial"/>
              </a:rPr>
              <a:t>However, the assemblage of species at this local scale can markedly differ after disturbance due to species replacement</a:t>
            </a:r>
            <a:r>
              <a:rPr lang="en-US" sz="1100" b="0" i="0" u="none" strike="noStrike" cap="none" baseline="30000" dirty="0">
                <a:solidFill>
                  <a:srgbClr val="000000"/>
                </a:solidFill>
                <a:effectLst/>
                <a:latin typeface="Arial"/>
                <a:ea typeface="Arial"/>
                <a:cs typeface="Arial"/>
                <a:sym typeface="Arial"/>
              </a:rPr>
              <a:t>7</a:t>
            </a:r>
            <a:r>
              <a:rPr lang="en-US" sz="1100" b="0" i="0" u="none" strike="noStrike" cap="none" dirty="0">
                <a:solidFill>
                  <a:srgbClr val="000000"/>
                </a:solidFill>
                <a:effectLst/>
                <a:latin typeface="Arial"/>
                <a:ea typeface="Arial"/>
                <a:cs typeface="Arial"/>
                <a:sym typeface="Arial"/>
              </a:rPr>
              <a:t>. As organisms are responsible for the functioning of an ecosystem</a:t>
            </a:r>
            <a:r>
              <a:rPr lang="en-US" sz="1100" b="0" i="0" u="none" strike="noStrike" cap="none" baseline="30000" dirty="0">
                <a:solidFill>
                  <a:srgbClr val="000000"/>
                </a:solidFill>
                <a:effectLst/>
                <a:latin typeface="Arial"/>
                <a:ea typeface="Arial"/>
                <a:cs typeface="Arial"/>
                <a:sym typeface="Arial"/>
              </a:rPr>
              <a:t>8</a:t>
            </a:r>
            <a:r>
              <a:rPr lang="en-US" sz="1100" b="0" i="0" u="none" strike="noStrike" cap="none" dirty="0">
                <a:solidFill>
                  <a:srgbClr val="000000"/>
                </a:solidFill>
                <a:effectLst/>
                <a:latin typeface="Arial"/>
                <a:ea typeface="Arial"/>
                <a:cs typeface="Arial"/>
                <a:sym typeface="Arial"/>
              </a:rPr>
              <a:t>, this begs the question: do disturbed communities with a shifted community composition function equally well as undisturbed communities</a:t>
            </a:r>
            <a:endParaRPr lang="en-GB" sz="11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15117370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9413" y="685800"/>
            <a:ext cx="6099175"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Loss of number &amp; strength of </a:t>
            </a:r>
            <a:r>
              <a:rPr lang="en-US" sz="1800" dirty="0" err="1"/>
              <a:t>spp</a:t>
            </a:r>
            <a:r>
              <a:rPr lang="en-US" sz="1800" dirty="0"/>
              <a:t> co-occurrences with increasing pesticide concentration: to a point that almost all strong species correlations are lost and our communities can no longer be distinguished from randomly generated communities</a:t>
            </a:r>
          </a:p>
          <a:p>
            <a:endParaRPr lang="en-US" sz="1800" dirty="0">
              <a:effectLst/>
              <a:latin typeface="Times New Roman" panose="02020603050405020304" pitchFamily="18" charset="0"/>
              <a:ea typeface="Calibri" panose="020F0502020204030204" pitchFamily="34" charset="0"/>
            </a:endParaRPr>
          </a:p>
          <a:p>
            <a:r>
              <a:rPr lang="en-US" sz="1800" dirty="0">
                <a:effectLst/>
                <a:latin typeface="Times New Roman" panose="02020603050405020304" pitchFamily="18" charset="0"/>
                <a:ea typeface="Calibri" panose="020F0502020204030204" pitchFamily="34" charset="0"/>
              </a:rPr>
              <a:t>If species co-occurrences indeed reflect species coherence, our observations would imply that a community-specific set of functional coherent relationships between species and their environment, rather than species richness itself, is the key link between biodiversity and ecosystem functioning.</a:t>
            </a:r>
          </a:p>
          <a:p>
            <a:endParaRPr lang="en-US" sz="1800" dirty="0">
              <a:effectLst/>
              <a:latin typeface="Times New Roman" panose="02020603050405020304" pitchFamily="18" charset="0"/>
            </a:endParaRP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100" dirty="0">
                <a:effectLst/>
                <a:latin typeface="Times New Roman" panose="02020603050405020304" pitchFamily="18" charset="0"/>
                <a:ea typeface="Calibri" panose="020F0502020204030204" pitchFamily="34" charset="0"/>
              </a:rPr>
              <a:t>The observed loss of structural complexity coincides with severely impaired ecosystem functioning due to strong losses within the invertebrate ‘Gatherer/Collectors and Shredders’ feeding guild. Importantly, these impacts on community structure and ecosystem functioning were not apparent from relatively simple metrics such as taxon richness or α-diversity as these metrics remained stable even though a clear turnover of taxa occurred. </a:t>
            </a:r>
          </a:p>
          <a:p>
            <a:endParaRPr lang="en-NZ" dirty="0"/>
          </a:p>
        </p:txBody>
      </p:sp>
    </p:spTree>
    <p:extLst>
      <p:ext uri="{BB962C8B-B14F-4D97-AF65-F5344CB8AC3E}">
        <p14:creationId xmlns:p14="http://schemas.microsoft.com/office/powerpoint/2010/main" val="5663853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Times New Roman" panose="02020603050405020304" pitchFamily="18" charset="0"/>
                <a:ea typeface="Calibri" panose="020F0502020204030204" pitchFamily="34" charset="0"/>
              </a:rPr>
              <a:t>We experimentally show that co-occurrence networks, which use a relatively simple mathematical approach based on knowledge of species presence and abundance, can identify disturbances within a community</a:t>
            </a:r>
            <a:r>
              <a:rPr lang="en-US" sz="1200" dirty="0">
                <a:effectLst/>
                <a:latin typeface="Calibri" panose="020F0502020204030204" pitchFamily="34" charset="0"/>
                <a:ea typeface="Calibri" panose="020F0502020204030204" pitchFamily="34" charset="0"/>
                <a:cs typeface="Times New Roman" panose="02020603050405020304" pitchFamily="18" charset="0"/>
              </a:rPr>
              <a:t>,</a:t>
            </a:r>
            <a:r>
              <a:rPr lang="en-US" sz="1200" dirty="0">
                <a:effectLst/>
                <a:latin typeface="Times New Roman" panose="02020603050405020304" pitchFamily="18" charset="0"/>
                <a:ea typeface="Calibri" panose="020F0502020204030204" pitchFamily="34" charset="0"/>
              </a:rPr>
              <a:t> despite the intrinsic differences in community composition. This method uses the ‘observation’, as described by Hutchinson</a:t>
            </a:r>
            <a:r>
              <a:rPr lang="en-US" sz="1200" baseline="30000" dirty="0">
                <a:effectLst/>
                <a:latin typeface="Times New Roman" panose="02020603050405020304" pitchFamily="18" charset="0"/>
                <a:ea typeface="Calibri" panose="020F0502020204030204" pitchFamily="34" charset="0"/>
              </a:rPr>
              <a:t>21</a:t>
            </a:r>
            <a:r>
              <a:rPr lang="en-US" sz="1200" dirty="0">
                <a:effectLst/>
                <a:latin typeface="Times New Roman" panose="02020603050405020304" pitchFamily="18" charset="0"/>
                <a:ea typeface="Calibri" panose="020F0502020204030204" pitchFamily="34" charset="0"/>
              </a:rPr>
              <a:t> and Lawton</a:t>
            </a:r>
            <a:r>
              <a:rPr lang="en-US" sz="1200" baseline="30000" dirty="0">
                <a:effectLst/>
                <a:latin typeface="Times New Roman" panose="02020603050405020304" pitchFamily="18" charset="0"/>
                <a:ea typeface="Calibri" panose="020F0502020204030204" pitchFamily="34" charset="0"/>
              </a:rPr>
              <a:t>8</a:t>
            </a:r>
            <a:r>
              <a:rPr lang="en-US" sz="1200" dirty="0">
                <a:effectLst/>
                <a:latin typeface="Times New Roman" panose="02020603050405020304" pitchFamily="18" charset="0"/>
                <a:ea typeface="Calibri" panose="020F0502020204030204" pitchFamily="34" charset="0"/>
              </a:rPr>
              <a:t>, that ‘organisms interact with one another’, without analyzing each interaction individually as this has proven to be notoriously difficult. </a:t>
            </a:r>
          </a:p>
          <a:p>
            <a:endParaRPr lang="en-US" sz="1200" dirty="0">
              <a:effectLst/>
              <a:latin typeface="Times New Roman" panose="02020603050405020304" pitchFamily="18"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Calibri" panose="020F0502020204030204" pitchFamily="34" charset="0"/>
              </a:rPr>
              <a:t>Disturbances within communities can already be identified </a:t>
            </a:r>
            <a:r>
              <a:rPr lang="en-US" sz="1200" b="1" dirty="0">
                <a:effectLst/>
                <a:latin typeface="Times New Roman" panose="02020603050405020304" pitchFamily="18" charset="0"/>
                <a:ea typeface="Calibri" panose="020F0502020204030204" pitchFamily="34" charset="0"/>
              </a:rPr>
              <a:t>before ecosystem functioning</a:t>
            </a:r>
            <a:r>
              <a:rPr lang="en-US" sz="1200" dirty="0">
                <a:effectLst/>
                <a:latin typeface="Times New Roman" panose="02020603050405020304" pitchFamily="18" charset="0"/>
                <a:ea typeface="Calibri" panose="020F0502020204030204" pitchFamily="34" charset="0"/>
              </a:rPr>
              <a:t> becomes impaired. This offers the ability for an early screening for (anthropogenically) disturbed communities. </a:t>
            </a:r>
          </a:p>
          <a:p>
            <a:endParaRPr lang="en-US" sz="1200" dirty="0">
              <a:effectLst/>
              <a:latin typeface="Times New Roman" panose="02020603050405020304" pitchFamily="18"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Using a network approach, our results show that current environmentally relevant levels of neonicotinoid insecticides induce major compositional shifts and degradation of the aquatic food web shortly (i.e. one month) after pulse applications. These effects are well beyond any effects that could be estimated from species-specific effects (as obtained from bioassays) described by standard risk assessment methodology (e.g. reference</a:t>
            </a:r>
            <a:r>
              <a:rPr lang="en-US" sz="1200" baseline="30000" dirty="0">
                <a:effectLst/>
                <a:latin typeface="Times New Roman" panose="02020603050405020304" pitchFamily="18" charset="0"/>
                <a:ea typeface="Calibri" panose="020F0502020204030204" pitchFamily="34" charset="0"/>
                <a:cs typeface="Times New Roman" panose="02020603050405020304" pitchFamily="18" charset="0"/>
              </a:rPr>
              <a:t>32,33</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In addition, we already observed significantly impaired statistical coherence of invertebrate communities at nominal thiacloprid concentrations as low as 0.1</a:t>
            </a:r>
            <a:r>
              <a:rPr lang="en-US" sz="1200" dirty="0">
                <a:effectLst/>
                <a:latin typeface="Georgia" panose="02040502050405020303" pitchFamily="18" charset="0"/>
                <a:ea typeface="Calibri" panose="020F0502020204030204" pitchFamily="34" charset="0"/>
                <a:cs typeface="Times New Roman" panose="02020603050405020304" pitchFamily="18" charset="0"/>
              </a:rPr>
              <a:t>µ</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g/L, which lies well below nearly all recognized toxic concentrations as obtained by standardized risk assessments of aquatic fauna</a:t>
            </a:r>
            <a:r>
              <a:rPr lang="en-US" sz="1200" baseline="30000" dirty="0">
                <a:effectLst/>
                <a:latin typeface="Times New Roman" panose="02020603050405020304" pitchFamily="18" charset="0"/>
                <a:ea typeface="Calibri" panose="020F0502020204030204" pitchFamily="34" charset="0"/>
                <a:cs typeface="Times New Roman" panose="02020603050405020304" pitchFamily="18" charset="0"/>
              </a:rPr>
              <a:t>23,27,34</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This clearly shows </a:t>
            </a: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the sensitivity of network analysis </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as well as that pesticide risk assessment faces major shortcomings since it falls short to predict effects on these substances on the integrity of natural communities. </a:t>
            </a: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200" dirty="0">
              <a:effectLst/>
              <a:latin typeface="Times New Roman" panose="02020603050405020304" pitchFamily="18"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While previous studies showed the potential of the network approach to assess community vitality in various ecosystems</a:t>
            </a:r>
            <a:r>
              <a:rPr lang="en-US" sz="1200" baseline="30000" dirty="0">
                <a:effectLst/>
                <a:latin typeface="Times New Roman" panose="02020603050405020304" pitchFamily="18" charset="0"/>
                <a:ea typeface="Calibri" panose="020F0502020204030204" pitchFamily="34" charset="0"/>
                <a:cs typeface="Times New Roman" panose="02020603050405020304" pitchFamily="18" charset="0"/>
              </a:rPr>
              <a:t>14–19</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here we demonstrate the potential of the relationship between this vitality and a common stressor and provide a direct reference to a natural control state,</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while observational field studies are limited in possibilities in this sense. As shown in the current study, based on this control state, site-specific null models can be built to evaluate the statistical coherence of each network.</a:t>
            </a: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200" dirty="0">
              <a:effectLst/>
              <a:latin typeface="Times New Roman" panose="02020603050405020304" pitchFamily="18" charset="0"/>
              <a:ea typeface="Calibri" panose="020F0502020204030204" pitchFamily="34" charset="0"/>
            </a:endParaRPr>
          </a:p>
          <a:p>
            <a:endParaRPr lang="en-US" sz="1200" dirty="0">
              <a:effectLst/>
              <a:latin typeface="Times New Roman" panose="02020603050405020304" pitchFamily="18" charset="0"/>
              <a:ea typeface="Calibri" panose="020F0502020204030204" pitchFamily="34" charset="0"/>
            </a:endParaRPr>
          </a:p>
          <a:p>
            <a:endParaRPr lang="en-NZ" dirty="0"/>
          </a:p>
        </p:txBody>
      </p:sp>
      <p:sp>
        <p:nvSpPr>
          <p:cNvPr id="4" name="Slide Number Placeholder 3"/>
          <p:cNvSpPr>
            <a:spLocks noGrp="1"/>
          </p:cNvSpPr>
          <p:nvPr>
            <p:ph type="sldNum" sz="quarter" idx="5"/>
          </p:nvPr>
        </p:nvSpPr>
        <p:spPr/>
        <p:txBody>
          <a:bodyPr/>
          <a:lstStyle/>
          <a:p>
            <a:fld id="{812ECD43-08E5-4945-BC4F-4857758E978F}" type="slidenum">
              <a:rPr lang="nl-NL" smtClean="0"/>
              <a:t>21</a:t>
            </a:fld>
            <a:endParaRPr lang="nl-NL"/>
          </a:p>
        </p:txBody>
      </p:sp>
    </p:spTree>
    <p:extLst>
      <p:ext uri="{BB962C8B-B14F-4D97-AF65-F5344CB8AC3E}">
        <p14:creationId xmlns:p14="http://schemas.microsoft.com/office/powerpoint/2010/main" val="4645994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812ECD43-08E5-4945-BC4F-4857758E978F}" type="slidenum">
              <a:rPr lang="nl-NL" smtClean="0"/>
              <a:t>22</a:t>
            </a:fld>
            <a:endParaRPr lang="nl-NL"/>
          </a:p>
        </p:txBody>
      </p:sp>
    </p:spTree>
    <p:extLst>
      <p:ext uri="{BB962C8B-B14F-4D97-AF65-F5344CB8AC3E}">
        <p14:creationId xmlns:p14="http://schemas.microsoft.com/office/powerpoint/2010/main" val="17064718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812ECD43-08E5-4945-BC4F-4857758E978F}" type="slidenum">
              <a:rPr lang="nl-NL" smtClean="0"/>
              <a:t>23</a:t>
            </a:fld>
            <a:endParaRPr lang="nl-NL" dirty="0"/>
          </a:p>
        </p:txBody>
      </p:sp>
    </p:spTree>
    <p:extLst>
      <p:ext uri="{BB962C8B-B14F-4D97-AF65-F5344CB8AC3E}">
        <p14:creationId xmlns:p14="http://schemas.microsoft.com/office/powerpoint/2010/main" val="1371607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9413" y="685800"/>
            <a:ext cx="6099175"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03A7C3D9-7EB3-B740-9AA0-E3FFA2D6A09C}" type="slidenum">
              <a:rPr lang="de-DE" smtClean="0"/>
              <a:t>25</a:t>
            </a:fld>
            <a:endParaRPr lang="de-DE" dirty="0"/>
          </a:p>
        </p:txBody>
      </p:sp>
    </p:spTree>
    <p:extLst>
      <p:ext uri="{BB962C8B-B14F-4D97-AF65-F5344CB8AC3E}">
        <p14:creationId xmlns:p14="http://schemas.microsoft.com/office/powerpoint/2010/main" val="4059927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9413" y="685800"/>
            <a:ext cx="6099175" cy="3429000"/>
          </a:xfrm>
        </p:spPr>
      </p:sp>
      <p:sp>
        <p:nvSpPr>
          <p:cNvPr id="3" name="Notes Placeholder 2"/>
          <p:cNvSpPr>
            <a:spLocks noGrp="1"/>
          </p:cNvSpPr>
          <p:nvPr>
            <p:ph type="body" idx="1"/>
          </p:nvPr>
        </p:nvSpPr>
        <p:spPr/>
        <p:txBody>
          <a:bodyPr/>
          <a:lstStyle/>
          <a:p>
            <a:pPr marL="139700" indent="0" algn="l" fontAlgn="base">
              <a:buNone/>
            </a:pPr>
            <a:r>
              <a:rPr lang="en-US" b="0" i="0" dirty="0">
                <a:solidFill>
                  <a:srgbClr val="404040"/>
                </a:solidFill>
                <a:effectLst/>
                <a:latin typeface="Source Sans Pro" panose="020B0503030403020204" pitchFamily="34" charset="0"/>
              </a:rPr>
              <a:t>These relationships can be represented using a path diagram with arrows denoting which variables are influencing (and influenced by) other variables. Take a very simple path diagram: </a:t>
            </a:r>
          </a:p>
          <a:p>
            <a:pPr marL="139700" indent="0" algn="l" fontAlgn="base">
              <a:buNone/>
            </a:pPr>
            <a:r>
              <a:rPr lang="en-US" b="0" i="0" dirty="0">
                <a:solidFill>
                  <a:srgbClr val="404040"/>
                </a:solidFill>
                <a:effectLst/>
                <a:latin typeface="Source Sans Pro" panose="020B0503030403020204" pitchFamily="34" charset="0"/>
              </a:rPr>
              <a:t>Which is described by the equation: Y ~ X1 + X2.</a:t>
            </a:r>
          </a:p>
          <a:p>
            <a:pPr marL="139700" indent="0" algn="l" fontAlgn="base">
              <a:buNone/>
            </a:pPr>
            <a:r>
              <a:rPr lang="en-US" b="0" i="0" dirty="0">
                <a:solidFill>
                  <a:srgbClr val="404040"/>
                </a:solidFill>
                <a:effectLst/>
                <a:latin typeface="Source Sans Pro" panose="020B0503030403020204" pitchFamily="34" charset="0"/>
              </a:rPr>
              <a:t>Now consider a different arrangement of the same variables:</a:t>
            </a:r>
          </a:p>
          <a:p>
            <a:pPr marL="139700" indent="0" algn="l" fontAlgn="base">
              <a:buNone/>
            </a:pPr>
            <a:r>
              <a:rPr lang="en-US" b="0" i="0" dirty="0">
                <a:solidFill>
                  <a:srgbClr val="404040"/>
                </a:solidFill>
                <a:effectLst/>
                <a:latin typeface="Source Sans Pro" panose="020B0503030403020204" pitchFamily="34" charset="0"/>
              </a:rPr>
              <a:t>* Which is now described by two equations: X2 ~ X1 and Y ~ X2. These two equations make up the SEM.</a:t>
            </a:r>
          </a:p>
          <a:p>
            <a:pPr algn="l" fontAlgn="base"/>
            <a:r>
              <a:rPr lang="en-US" b="0" i="0" dirty="0">
                <a:solidFill>
                  <a:srgbClr val="404040"/>
                </a:solidFill>
                <a:effectLst/>
                <a:latin typeface="Source Sans Pro" panose="020B0503030403020204" pitchFamily="34" charset="0"/>
              </a:rPr>
              <a:t>Assumption: relationships above are </a:t>
            </a:r>
            <a:r>
              <a:rPr lang="en-US" b="0" i="1" dirty="0">
                <a:solidFill>
                  <a:srgbClr val="404040"/>
                </a:solidFill>
                <a:effectLst/>
                <a:latin typeface="inherit"/>
              </a:rPr>
              <a:t>causal</a:t>
            </a:r>
            <a:r>
              <a:rPr lang="en-US" b="0" i="0" dirty="0">
                <a:solidFill>
                  <a:srgbClr val="404040"/>
                </a:solidFill>
                <a:effectLst/>
                <a:latin typeface="Source Sans Pro" panose="020B0503030403020204" pitchFamily="34" charset="0"/>
              </a:rPr>
              <a:t>. i.e. X1 directly affects Y , and not the other way around. This is a big leap from more traditional statistics where we the phrase ‘correlation does not imply causation’ is drilled into our brains. The reason we can infer causative relationships has to do with the underlying philosophy of SEM. SEM is designed principally to test competing hypotheses about complex relationships.</a:t>
            </a:r>
          </a:p>
          <a:p>
            <a:pPr algn="l" fontAlgn="base"/>
            <a:r>
              <a:rPr lang="en-US" b="0" i="0" dirty="0">
                <a:solidFill>
                  <a:srgbClr val="404040"/>
                </a:solidFill>
                <a:effectLst/>
                <a:latin typeface="Source Sans Pro" panose="020B0503030403020204" pitchFamily="34" charset="0"/>
              </a:rPr>
              <a:t>In other words, I might hypothesize that Y is directly influenced by both X1 and X2 , as in the first example above. Alternately, I might suspect that X1 indirectly affects Y through X2 . (hypotheses through prior experimentation or expert knowledge of the system, or theory.</a:t>
            </a:r>
          </a:p>
          <a:p>
            <a:pPr algn="l" fontAlgn="base"/>
            <a:r>
              <a:rPr lang="en-US" b="0" i="0" dirty="0">
                <a:solidFill>
                  <a:srgbClr val="404040"/>
                </a:solidFill>
                <a:effectLst/>
                <a:latin typeface="Source Sans Pro" panose="020B0503030403020204" pitchFamily="34" charset="0"/>
              </a:rPr>
              <a:t>Mathematically specified a series of causal assumptions in a causal model (e.g., Y ~ X1 + X2 ) which we test with data. Path significance, the goodness-of-fit, and the magnitude of the relationships all then have some bearing on which logical statements can be extracted from the test: X1 does not directly affect Y , etc. </a:t>
            </a:r>
          </a:p>
          <a:p>
            <a:pPr algn="l" fontAlgn="base"/>
            <a:r>
              <a:rPr lang="en-US" b="0" i="0" dirty="0">
                <a:solidFill>
                  <a:srgbClr val="404040"/>
                </a:solidFill>
                <a:effectLst/>
                <a:latin typeface="Source Sans Pro" panose="020B0503030403020204" pitchFamily="34" charset="0"/>
              </a:rPr>
              <a:t>Third, in the second example, we have not estimated a direct effect of </a:t>
            </a:r>
            <a:r>
              <a:rPr lang="en-US" dirty="0"/>
              <a:t>X1 </a:t>
            </a:r>
            <a:r>
              <a:rPr lang="en-US" b="0" i="0" dirty="0">
                <a:solidFill>
                  <a:srgbClr val="404040"/>
                </a:solidFill>
                <a:effectLst/>
                <a:latin typeface="Source Sans Pro" panose="020B0503030403020204" pitchFamily="34" charset="0"/>
              </a:rPr>
              <a:t>on </a:t>
            </a:r>
            <a:r>
              <a:rPr lang="en-US" dirty="0"/>
              <a:t>Y </a:t>
            </a:r>
            <a:r>
              <a:rPr lang="en-US" b="0" i="0" dirty="0">
                <a:solidFill>
                  <a:srgbClr val="404040"/>
                </a:solidFill>
                <a:effectLst/>
                <a:latin typeface="Source Sans Pro" panose="020B0503030403020204" pitchFamily="34" charset="0"/>
              </a:rPr>
              <a:t>(i.e., there is no arrow from </a:t>
            </a:r>
            <a:r>
              <a:rPr lang="en-US" dirty="0"/>
              <a:t>X1 </a:t>
            </a:r>
            <a:r>
              <a:rPr lang="en-US" b="0" i="0" dirty="0">
                <a:solidFill>
                  <a:srgbClr val="404040"/>
                </a:solidFill>
                <a:effectLst/>
                <a:latin typeface="Source Sans Pro" panose="020B0503030403020204" pitchFamily="34" charset="0"/>
              </a:rPr>
              <a:t>to </a:t>
            </a:r>
            <a:r>
              <a:rPr lang="en-US" dirty="0"/>
              <a:t>Y </a:t>
            </a:r>
            <a:r>
              <a:rPr lang="en-US" b="0" i="0" dirty="0">
                <a:solidFill>
                  <a:srgbClr val="404040"/>
                </a:solidFill>
                <a:effectLst/>
                <a:latin typeface="Source Sans Pro" panose="020B0503030403020204" pitchFamily="34" charset="0"/>
              </a:rPr>
              <a:t>, as in the first example). We can, however, estimate the </a:t>
            </a:r>
            <a:r>
              <a:rPr lang="en-US" b="0" i="1" dirty="0">
                <a:solidFill>
                  <a:srgbClr val="404040"/>
                </a:solidFill>
                <a:effectLst/>
                <a:latin typeface="Source Sans Pro" panose="020B0503030403020204" pitchFamily="34" charset="0"/>
              </a:rPr>
              <a:t>indirect</a:t>
            </a:r>
            <a:r>
              <a:rPr lang="en-US" b="0" i="0" dirty="0">
                <a:solidFill>
                  <a:srgbClr val="404040"/>
                </a:solidFill>
                <a:effectLst/>
                <a:latin typeface="Source Sans Pro" panose="020B0503030403020204" pitchFamily="34" charset="0"/>
              </a:rPr>
              <a:t> effect as the product of the effect of </a:t>
            </a:r>
            <a:r>
              <a:rPr lang="en-US" dirty="0"/>
              <a:t>X1 </a:t>
            </a:r>
            <a:r>
              <a:rPr lang="en-US" b="0" i="0" dirty="0">
                <a:solidFill>
                  <a:srgbClr val="404040"/>
                </a:solidFill>
                <a:effectLst/>
                <a:latin typeface="Source Sans Pro" panose="020B0503030403020204" pitchFamily="34" charset="0"/>
              </a:rPr>
              <a:t>on </a:t>
            </a:r>
            <a:r>
              <a:rPr lang="en-US" dirty="0"/>
              <a:t>X2 </a:t>
            </a:r>
            <a:r>
              <a:rPr lang="en-US" b="0" i="0" dirty="0">
                <a:solidFill>
                  <a:srgbClr val="404040"/>
                </a:solidFill>
                <a:effectLst/>
                <a:latin typeface="Source Sans Pro" panose="020B0503030403020204" pitchFamily="34" charset="0"/>
              </a:rPr>
              <a:t>and the effect of </a:t>
            </a:r>
            <a:r>
              <a:rPr lang="en-US" dirty="0"/>
              <a:t>X2 </a:t>
            </a:r>
            <a:r>
              <a:rPr lang="en-US" b="0" i="0" dirty="0">
                <a:solidFill>
                  <a:srgbClr val="404040"/>
                </a:solidFill>
                <a:effectLst/>
                <a:latin typeface="Source Sans Pro" panose="020B0503030403020204" pitchFamily="34" charset="0"/>
              </a:rPr>
              <a:t>on </a:t>
            </a:r>
            <a:r>
              <a:rPr lang="en-US" dirty="0"/>
              <a:t>Y </a:t>
            </a:r>
            <a:r>
              <a:rPr lang="en-US" b="0" i="0" dirty="0">
                <a:solidFill>
                  <a:srgbClr val="404040"/>
                </a:solidFill>
                <a:effectLst/>
                <a:latin typeface="Source Sans Pro" panose="020B0503030403020204" pitchFamily="34" charset="0"/>
              </a:rPr>
              <a:t>. Thus, by constructing a causal model, we can identify both direct and indirect effects simultaneously, which could be tremendously useful in quantifying cascading effects.</a:t>
            </a:r>
          </a:p>
          <a:p>
            <a:pPr algn="l" fontAlgn="base"/>
            <a:endParaRPr lang="en-US" b="0" i="0" dirty="0">
              <a:solidFill>
                <a:srgbClr val="404040"/>
              </a:solidFill>
              <a:effectLst/>
              <a:latin typeface="Source Sans Pro" panose="020B0503030403020204" pitchFamily="34" charset="0"/>
            </a:endParaRPr>
          </a:p>
          <a:p>
            <a:pPr algn="l" fontAlgn="base"/>
            <a:r>
              <a:rPr lang="en-NZ" b="0" i="1" dirty="0">
                <a:solidFill>
                  <a:srgbClr val="404040"/>
                </a:solidFill>
                <a:effectLst/>
                <a:latin typeface="Source Sans Pro" panose="020B0503030403020204" pitchFamily="34" charset="0"/>
              </a:rPr>
              <a:t>directed acyclic graphs</a:t>
            </a:r>
            <a:r>
              <a:rPr lang="en-NZ" b="0" i="0" dirty="0">
                <a:solidFill>
                  <a:srgbClr val="404040"/>
                </a:solidFill>
                <a:effectLst/>
                <a:latin typeface="Source Sans Pro" panose="020B0503030403020204" pitchFamily="34" charset="0"/>
              </a:rPr>
              <a:t> (DAG), </a:t>
            </a:r>
            <a:endParaRPr lang="en-US" b="0" i="0" dirty="0">
              <a:solidFill>
                <a:srgbClr val="404040"/>
              </a:solidFill>
              <a:effectLst/>
              <a:latin typeface="Source Sans Pro" panose="020B0503030403020204" pitchFamily="34" charset="0"/>
            </a:endParaRPr>
          </a:p>
          <a:p>
            <a:pPr algn="l" fontAlgn="base"/>
            <a:r>
              <a:rPr lang="en-US" b="0" i="0" dirty="0">
                <a:solidFill>
                  <a:srgbClr val="404040"/>
                </a:solidFill>
                <a:effectLst/>
                <a:latin typeface="Source Sans Pro" panose="020B0503030403020204" pitchFamily="34" charset="0"/>
              </a:rPr>
              <a:t>D-separation - A test of </a:t>
            </a:r>
            <a:r>
              <a:rPr lang="en-US" b="0" i="1" dirty="0">
                <a:solidFill>
                  <a:srgbClr val="404040"/>
                </a:solidFill>
                <a:effectLst/>
                <a:latin typeface="Source Sans Pro" panose="020B0503030403020204" pitchFamily="34" charset="0"/>
              </a:rPr>
              <a:t>directional separation</a:t>
            </a:r>
            <a:r>
              <a:rPr lang="en-US" b="0" i="0" dirty="0">
                <a:solidFill>
                  <a:srgbClr val="404040"/>
                </a:solidFill>
                <a:effectLst/>
                <a:latin typeface="Source Sans Pro" panose="020B0503030403020204" pitchFamily="34" charset="0"/>
              </a:rPr>
              <a:t> (d-</a:t>
            </a:r>
            <a:r>
              <a:rPr lang="en-US" b="0" i="0" dirty="0" err="1">
                <a:solidFill>
                  <a:srgbClr val="404040"/>
                </a:solidFill>
                <a:effectLst/>
                <a:latin typeface="Source Sans Pro" panose="020B0503030403020204" pitchFamily="34" charset="0"/>
              </a:rPr>
              <a:t>sep</a:t>
            </a:r>
            <a:r>
              <a:rPr lang="en-US" b="0" i="0" dirty="0">
                <a:solidFill>
                  <a:srgbClr val="404040"/>
                </a:solidFill>
                <a:effectLst/>
                <a:latin typeface="Source Sans Pro" panose="020B0503030403020204" pitchFamily="34" charset="0"/>
              </a:rPr>
              <a:t>) asks whether the causally independent paths are significant while statistically controlling for variables on which these paths are conditional. </a:t>
            </a:r>
          </a:p>
          <a:p>
            <a:pPr algn="l" fontAlgn="base"/>
            <a:endParaRPr lang="en-US" b="0" i="0" dirty="0">
              <a:solidFill>
                <a:srgbClr val="404040"/>
              </a:solidFill>
              <a:effectLst/>
              <a:latin typeface="Source Sans Pro" panose="020B0503030403020204" pitchFamily="34" charset="0"/>
            </a:endParaRPr>
          </a:p>
          <a:p>
            <a:pPr marL="139700" indent="0" algn="just">
              <a:lnSpc>
                <a:spcPct val="200000"/>
              </a:lnSpc>
              <a:buNone/>
            </a:pPr>
            <a:endParaRPr lang="en-NZ" dirty="0"/>
          </a:p>
        </p:txBody>
      </p:sp>
    </p:spTree>
    <p:extLst>
      <p:ext uri="{BB962C8B-B14F-4D97-AF65-F5344CB8AC3E}">
        <p14:creationId xmlns:p14="http://schemas.microsoft.com/office/powerpoint/2010/main" val="21837322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9413" y="685800"/>
            <a:ext cx="6099175" cy="3429000"/>
          </a:xfrm>
        </p:spPr>
      </p:sp>
      <p:sp>
        <p:nvSpPr>
          <p:cNvPr id="3" name="Notes Placeholder 2"/>
          <p:cNvSpPr>
            <a:spLocks noGrp="1"/>
          </p:cNvSpPr>
          <p:nvPr>
            <p:ph type="body" idx="1"/>
          </p:nvPr>
        </p:nvSpPr>
        <p:spPr/>
        <p:txBody>
          <a:bodyPr/>
          <a:lstStyle/>
          <a:p>
            <a:pPr algn="just">
              <a:lnSpc>
                <a:spcPct val="200000"/>
              </a:lnSpc>
            </a:pPr>
            <a:r>
              <a:rPr lang="en-US" b="0" i="0" dirty="0">
                <a:solidFill>
                  <a:srgbClr val="404040"/>
                </a:solidFill>
                <a:effectLst/>
                <a:latin typeface="Source Sans Pro" panose="020B0503030403020204" pitchFamily="34" charset="0"/>
              </a:rPr>
              <a:t>Traditional SEM attempts to reproduce the entire variance-covariance matrix among all variables, given the specified model. The discrepancy between the observed and predicted matrices defines the model’s goodness-of-fit. Parameter estimates are derived that minimize this discrepancy, typically using something like maximum likelihood.</a:t>
            </a:r>
          </a:p>
          <a:p>
            <a:pPr algn="just">
              <a:lnSpc>
                <a:spcPct val="200000"/>
              </a:lnSpc>
            </a:pPr>
            <a:endParaRPr lang="en-US" b="0" i="0" dirty="0">
              <a:solidFill>
                <a:srgbClr val="404040"/>
              </a:solidFill>
              <a:effectLst/>
              <a:latin typeface="Source Sans Pro" panose="020B0503030403020204" pitchFamily="34" charset="0"/>
            </a:endParaRPr>
          </a:p>
          <a:p>
            <a:pPr algn="just">
              <a:lnSpc>
                <a:spcPct val="200000"/>
              </a:lnSpc>
            </a:pPr>
            <a:r>
              <a:rPr lang="en-US" b="0" i="0" dirty="0">
                <a:solidFill>
                  <a:srgbClr val="404040"/>
                </a:solidFill>
                <a:effectLst/>
                <a:latin typeface="Source Sans Pro" panose="020B0503030403020204" pitchFamily="34" charset="0"/>
              </a:rPr>
              <a:t>Assumptions/shortcomings:</a:t>
            </a:r>
          </a:p>
          <a:p>
            <a:pPr lvl="1" algn="l" fontAlgn="base"/>
            <a:r>
              <a:rPr lang="en-US" b="0" i="0" dirty="0">
                <a:solidFill>
                  <a:srgbClr val="404040"/>
                </a:solidFill>
                <a:effectLst/>
                <a:latin typeface="Source Sans Pro" panose="020B0503030403020204" pitchFamily="34" charset="0"/>
              </a:rPr>
              <a:t>all variables are derived from a normal distribution.</a:t>
            </a:r>
          </a:p>
          <a:p>
            <a:pPr lvl="1" algn="l" fontAlgn="base"/>
            <a:r>
              <a:rPr lang="en-US" b="0" i="0" dirty="0">
                <a:solidFill>
                  <a:srgbClr val="404040"/>
                </a:solidFill>
                <a:effectLst/>
                <a:latin typeface="Source Sans Pro" panose="020B0503030403020204" pitchFamily="34" charset="0"/>
              </a:rPr>
              <a:t>all observations are independent. In other words, there is no underlying structure to the data. These assumptions are often violated in ecological research. Count data are derived from a Poisson distribution. We often design experiments that have hierarchical structure (e.g., blocking) or observational studies where certain sets of variables are more related than others (spatially, temporally, etc.)</a:t>
            </a:r>
          </a:p>
          <a:p>
            <a:pPr lvl="1" algn="l" fontAlgn="base"/>
            <a:r>
              <a:rPr lang="en-US" b="0" i="0" dirty="0">
                <a:solidFill>
                  <a:srgbClr val="404040"/>
                </a:solidFill>
                <a:effectLst/>
                <a:latin typeface="Source Sans Pro" panose="020B0503030403020204" pitchFamily="34" charset="0"/>
              </a:rPr>
              <a:t>Finally, traditional SEM requires quite a large sample size: at least (at least!) 5 samples per estimated parameter, but preferably 10 or more. This issue can be particularly problematic if variables are nested, where the sample size is limited to the use of variables at the highest level of the hierarchy. Such an approach drastically reduces the power of any analysis, not to mention the heartbreak of collapsing painstakingly collected data.</a:t>
            </a:r>
          </a:p>
          <a:p>
            <a:pPr marL="914400" lvl="1" indent="-317500" algn="just">
              <a:lnSpc>
                <a:spcPct val="200000"/>
              </a:lnSpc>
              <a:buFont typeface="Arial" panose="020B0604020202020204" pitchFamily="34" charset="0"/>
              <a:buChar char="•"/>
            </a:pPr>
            <a:r>
              <a:rPr lang="en-US" b="0" i="0" dirty="0">
                <a:solidFill>
                  <a:srgbClr val="404040"/>
                </a:solidFill>
                <a:effectLst/>
                <a:latin typeface="Source Sans Pro" panose="020B0503030403020204" pitchFamily="34" charset="0"/>
              </a:rPr>
              <a:t>These limitations have led to the development of an alternative kind of SEM called </a:t>
            </a:r>
            <a:r>
              <a:rPr lang="en-US" b="0" i="1" dirty="0">
                <a:solidFill>
                  <a:srgbClr val="404040"/>
                </a:solidFill>
                <a:effectLst/>
                <a:latin typeface="Source Sans Pro" panose="020B0503030403020204" pitchFamily="34" charset="0"/>
              </a:rPr>
              <a:t>piecewise structural equation modeling</a:t>
            </a:r>
            <a:r>
              <a:rPr lang="en-US" b="0" i="0" dirty="0">
                <a:solidFill>
                  <a:srgbClr val="404040"/>
                </a:solidFill>
                <a:effectLst/>
                <a:latin typeface="Source Sans Pro" panose="020B0503030403020204" pitchFamily="34" charset="0"/>
              </a:rPr>
              <a:t>. Here, paths are estimated in individual models, and then pieced together to construct the causal model. </a:t>
            </a:r>
            <a:r>
              <a:rPr lang="en-US" b="1" i="0" dirty="0">
                <a:solidFill>
                  <a:srgbClr val="404040"/>
                </a:solidFill>
                <a:effectLst/>
                <a:latin typeface="Source Sans Pro" panose="020B0503030403020204" pitchFamily="34" charset="0"/>
              </a:rPr>
              <a:t>Piecewise SEM is actually a better gateway into SEM because it essentially is running a series of linear models, and ecologists know linear models.</a:t>
            </a:r>
          </a:p>
          <a:p>
            <a:pPr marL="914400" lvl="1" indent="-317500" algn="just">
              <a:lnSpc>
                <a:spcPct val="200000"/>
              </a:lnSpc>
              <a:buFont typeface="Arial" panose="020B0604020202020204" pitchFamily="34" charset="0"/>
              <a:buChar char="•"/>
            </a:pPr>
            <a:endParaRPr lang="en-US" b="1" i="0" dirty="0">
              <a:solidFill>
                <a:srgbClr val="404040"/>
              </a:solidFill>
              <a:effectLst/>
              <a:latin typeface="Source Sans Pro" panose="020B0503030403020204" pitchFamily="34" charset="0"/>
            </a:endParaRPr>
          </a:p>
          <a:p>
            <a:pPr marL="914400" lvl="1" indent="-317500" algn="just">
              <a:lnSpc>
                <a:spcPct val="200000"/>
              </a:lnSpc>
              <a:buFont typeface="Arial" panose="020B0604020202020204" pitchFamily="34" charset="0"/>
              <a:buChar char="•"/>
            </a:pPr>
            <a:r>
              <a:rPr lang="en-US" b="1" i="0" dirty="0">
                <a:solidFill>
                  <a:srgbClr val="404040"/>
                </a:solidFill>
                <a:effectLst/>
                <a:latin typeface="Source Sans Pro" panose="020B0503030403020204" pitchFamily="34" charset="0"/>
              </a:rPr>
              <a:t>Problems: </a:t>
            </a:r>
            <a:r>
              <a:rPr lang="en-US" b="0" i="0" dirty="0">
                <a:solidFill>
                  <a:srgbClr val="404040"/>
                </a:solidFill>
                <a:effectLst/>
                <a:latin typeface="Source Sans Pro" panose="020B0503030403020204" pitchFamily="34" charset="0"/>
              </a:rPr>
              <a:t>estimating goodness-of-fit and comparing models is not straightforward.</a:t>
            </a:r>
            <a:r>
              <a:rPr lang="en-US" b="1" i="0" dirty="0">
                <a:solidFill>
                  <a:srgbClr val="404040"/>
                </a:solidFill>
                <a:effectLst/>
                <a:latin typeface="Source Sans Pro" panose="020B0503030403020204" pitchFamily="34" charset="0"/>
              </a:rPr>
              <a:t> But work arounds (Bill Shipley)</a:t>
            </a:r>
          </a:p>
          <a:p>
            <a:pPr marL="914400" lvl="1" indent="-317500" algn="just">
              <a:lnSpc>
                <a:spcPct val="200000"/>
              </a:lnSpc>
              <a:buFont typeface="Arial" panose="020B0604020202020204" pitchFamily="34" charset="0"/>
              <a:buChar char="•"/>
            </a:pPr>
            <a:r>
              <a:rPr lang="en-NZ" b="0" i="0" dirty="0">
                <a:solidFill>
                  <a:srgbClr val="404040"/>
                </a:solidFill>
                <a:effectLst/>
                <a:latin typeface="Source Sans Pro" panose="020B0503030403020204" pitchFamily="34" charset="0"/>
              </a:rPr>
              <a:t>cannot handle </a:t>
            </a:r>
            <a:r>
              <a:rPr lang="en-NZ" b="0" i="1" dirty="0">
                <a:solidFill>
                  <a:srgbClr val="404040"/>
                </a:solidFill>
                <a:effectLst/>
                <a:latin typeface="Source Sans Pro" panose="020B0503030403020204" pitchFamily="34" charset="0"/>
              </a:rPr>
              <a:t>latent variables</a:t>
            </a:r>
            <a:r>
              <a:rPr lang="en-US" b="1" i="0" dirty="0">
                <a:solidFill>
                  <a:srgbClr val="404040"/>
                </a:solidFill>
                <a:effectLst/>
                <a:latin typeface="Source Sans Pro" panose="020B0503030403020204" pitchFamily="34" charset="0"/>
              </a:rPr>
              <a:t> (</a:t>
            </a:r>
            <a:r>
              <a:rPr lang="en-US" b="0" i="0" dirty="0">
                <a:solidFill>
                  <a:srgbClr val="404040"/>
                </a:solidFill>
                <a:effectLst/>
                <a:latin typeface="Source Sans Pro" panose="020B0503030403020204" pitchFamily="34" charset="0"/>
              </a:rPr>
              <a:t>represent an unmeasured variable that is informed by measured variables (akin to using PCA to collapse environmental data, and using the first axis to represent the ‘environment’).</a:t>
            </a:r>
            <a:endParaRPr lang="en-NZ" b="1" dirty="0"/>
          </a:p>
        </p:txBody>
      </p:sp>
    </p:spTree>
    <p:extLst>
      <p:ext uri="{BB962C8B-B14F-4D97-AF65-F5344CB8AC3E}">
        <p14:creationId xmlns:p14="http://schemas.microsoft.com/office/powerpoint/2010/main" val="8874335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b="0" i="0" u="none" strike="noStrike" cap="none" dirty="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b="0" i="0" u="none" strike="noStrike" cap="none" dirty="0">
              <a:solidFill>
                <a:srgbClr val="000000"/>
              </a:solidFill>
              <a:effectLst/>
              <a:latin typeface="Arial"/>
              <a:ea typeface="Arial"/>
              <a:cs typeface="Arial"/>
              <a:sym typeface="Arial"/>
            </a:endParaRPr>
          </a:p>
          <a:p>
            <a:endParaRPr lang="en-NZ" dirty="0"/>
          </a:p>
        </p:txBody>
      </p:sp>
      <p:sp>
        <p:nvSpPr>
          <p:cNvPr id="4" name="Slide Number Placeholder 3"/>
          <p:cNvSpPr>
            <a:spLocks noGrp="1"/>
          </p:cNvSpPr>
          <p:nvPr>
            <p:ph type="sldNum" sz="quarter" idx="5"/>
          </p:nvPr>
        </p:nvSpPr>
        <p:spPr/>
        <p:txBody>
          <a:bodyPr/>
          <a:lstStyle/>
          <a:p>
            <a:fld id="{812ECD43-08E5-4945-BC4F-4857758E978F}" type="slidenum">
              <a:rPr lang="nl-NL" smtClean="0"/>
              <a:t>28</a:t>
            </a:fld>
            <a:endParaRPr lang="nl-NL"/>
          </a:p>
        </p:txBody>
      </p:sp>
    </p:spTree>
    <p:extLst>
      <p:ext uri="{BB962C8B-B14F-4D97-AF65-F5344CB8AC3E}">
        <p14:creationId xmlns:p14="http://schemas.microsoft.com/office/powerpoint/2010/main" val="37416701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35f391192_057:notes"/>
          <p:cNvSpPr>
            <a:spLocks noGrp="1" noRot="1" noChangeAspect="1"/>
          </p:cNvSpPr>
          <p:nvPr>
            <p:ph type="sldImg" idx="2"/>
          </p:nvPr>
        </p:nvSpPr>
        <p:spPr>
          <a:xfrm>
            <a:off x="379413" y="685800"/>
            <a:ext cx="60991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Transport yourselves mentally to… </a:t>
            </a:r>
          </a:p>
          <a:p>
            <a:pPr marL="0" lvl="0" indent="0" algn="l" rtl="0">
              <a:spcBef>
                <a:spcPts val="0"/>
              </a:spcBef>
              <a:spcAft>
                <a:spcPts val="0"/>
              </a:spcAft>
              <a:buNone/>
            </a:pPr>
            <a:r>
              <a:rPr lang="en" dirty="0"/>
              <a:t>The Netherlands – 25% of the country below sea level. it’s wet.  </a:t>
            </a:r>
            <a:br>
              <a:rPr lang="en" dirty="0"/>
            </a:br>
            <a:r>
              <a:rPr lang="en" sz="1200" dirty="0"/>
              <a:t>Effects of agricultural practice on aquatic communities</a:t>
            </a:r>
            <a:endParaRPr dirty="0"/>
          </a:p>
        </p:txBody>
      </p:sp>
    </p:spTree>
    <p:extLst>
      <p:ext uri="{BB962C8B-B14F-4D97-AF65-F5344CB8AC3E}">
        <p14:creationId xmlns:p14="http://schemas.microsoft.com/office/powerpoint/2010/main" val="32869642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Living lab – Leiden Netherlands. </a:t>
            </a:r>
          </a:p>
        </p:txBody>
      </p:sp>
      <p:sp>
        <p:nvSpPr>
          <p:cNvPr id="4" name="Slide Number Placeholder 3"/>
          <p:cNvSpPr>
            <a:spLocks noGrp="1"/>
          </p:cNvSpPr>
          <p:nvPr>
            <p:ph type="sldNum" sz="quarter" idx="5"/>
          </p:nvPr>
        </p:nvSpPr>
        <p:spPr/>
        <p:txBody>
          <a:bodyPr/>
          <a:lstStyle/>
          <a:p>
            <a:fld id="{812ECD43-08E5-4945-BC4F-4857758E978F}" type="slidenum">
              <a:rPr lang="nl-NL" smtClean="0"/>
              <a:t>4</a:t>
            </a:fld>
            <a:endParaRPr lang="nl-NL"/>
          </a:p>
        </p:txBody>
      </p:sp>
    </p:spTree>
    <p:extLst>
      <p:ext uri="{BB962C8B-B14F-4D97-AF65-F5344CB8AC3E}">
        <p14:creationId xmlns:p14="http://schemas.microsoft.com/office/powerpoint/2010/main" val="23527871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Commonly used pesticide – in the neonicotinoid group called thiacloprid.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dirty="0">
              <a:effectLst/>
              <a:latin typeface="Times New Roman" panose="02020603050405020304" pitchFamily="18"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effectLst/>
                <a:latin typeface="Times New Roman" panose="02020603050405020304" pitchFamily="18" charset="0"/>
                <a:ea typeface="Calibri" panose="020F0502020204030204" pitchFamily="34" charset="0"/>
              </a:rPr>
              <a:t>Thiacloprid, a neonicitinoid – pesticide used to control mostly aphids and whiteflies. Sprayed onto crops very commonly encountered in aquatic systems – through run off, spraydrift, leaching. Aquatic macroinvt very sensitive to this. </a:t>
            </a:r>
          </a:p>
          <a:p>
            <a:endParaRPr lang="en-NZ" dirty="0"/>
          </a:p>
          <a:p>
            <a:r>
              <a:rPr lang="en-NZ" dirty="0"/>
              <a:t>36 ditches – 4 treatments; 9 reps per treatment</a:t>
            </a:r>
          </a:p>
          <a:p>
            <a:r>
              <a:rPr lang="en-NZ" dirty="0"/>
              <a:t>Experimental design </a:t>
            </a:r>
          </a:p>
          <a:p>
            <a:pPr lvl="1"/>
            <a:r>
              <a:rPr lang="en-NZ" dirty="0"/>
              <a:t>4 treatments (levels of pesticide, 0, 0.1, 1, 10 µg/L) x 9 reps in a Block design</a:t>
            </a:r>
          </a:p>
          <a:p>
            <a:pPr lvl="1"/>
            <a:r>
              <a:rPr lang="en-NZ" dirty="0"/>
              <a:t>Before-After-Control-Impact</a:t>
            </a:r>
          </a:p>
          <a:p>
            <a:endParaRPr lang="en-NZ" dirty="0"/>
          </a:p>
        </p:txBody>
      </p:sp>
      <p:sp>
        <p:nvSpPr>
          <p:cNvPr id="4" name="Slide Number Placeholder 3"/>
          <p:cNvSpPr>
            <a:spLocks noGrp="1"/>
          </p:cNvSpPr>
          <p:nvPr>
            <p:ph type="sldNum" sz="quarter" idx="5"/>
          </p:nvPr>
        </p:nvSpPr>
        <p:spPr/>
        <p:txBody>
          <a:bodyPr/>
          <a:lstStyle/>
          <a:p>
            <a:fld id="{812ECD43-08E5-4945-BC4F-4857758E978F}" type="slidenum">
              <a:rPr lang="nl-NL" smtClean="0"/>
              <a:t>5</a:t>
            </a:fld>
            <a:endParaRPr lang="nl-NL"/>
          </a:p>
        </p:txBody>
      </p:sp>
    </p:spTree>
    <p:extLst>
      <p:ext uri="{BB962C8B-B14F-4D97-AF65-F5344CB8AC3E}">
        <p14:creationId xmlns:p14="http://schemas.microsoft.com/office/powerpoint/2010/main" val="12425076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9413" y="685800"/>
            <a:ext cx="6099175" cy="3429000"/>
          </a:xfrm>
        </p:spPr>
      </p:sp>
      <p:sp>
        <p:nvSpPr>
          <p:cNvPr id="3" name="Notes Placeholder 2"/>
          <p:cNvSpPr>
            <a:spLocks noGrp="1"/>
          </p:cNvSpPr>
          <p:nvPr>
            <p:ph type="body" idx="1"/>
          </p:nvPr>
        </p:nvSpPr>
        <p:spPr/>
        <p:txBody>
          <a:bodyPr/>
          <a:lstStyle/>
          <a:p>
            <a:r>
              <a:rPr lang="en-NZ" sz="4000" dirty="0"/>
              <a:t>Measurements Before and after pesticide application</a:t>
            </a:r>
            <a:endParaRPr lang="nl-NL" sz="1800" dirty="0">
              <a:effectLst/>
              <a:latin typeface="Times New Roman" panose="02020603050405020304" pitchFamily="18" charset="0"/>
              <a:ea typeface="Calibri" panose="020F0502020204030204" pitchFamily="34" charset="0"/>
            </a:endParaRPr>
          </a:p>
          <a:p>
            <a:endParaRPr lang="nl-NL" sz="1800" dirty="0">
              <a:effectLst/>
              <a:latin typeface="Times New Roman" panose="02020603050405020304" pitchFamily="18" charset="0"/>
              <a:ea typeface="Calibri" panose="020F0502020204030204" pitchFamily="34" charset="0"/>
            </a:endParaRPr>
          </a:p>
          <a:p>
            <a:r>
              <a:rPr lang="nl-NL" sz="1800" dirty="0">
                <a:effectLst/>
                <a:latin typeface="Times New Roman" panose="02020603050405020304" pitchFamily="18" charset="0"/>
                <a:ea typeface="Calibri" panose="020F0502020204030204" pitchFamily="34" charset="0"/>
              </a:rPr>
              <a:t>Biotic: Within this 1m compartment, we caught all macroinvertebrates using dipping nets (150µm) for the water column and sieves (500µm) for the top layer (3-5cm) of the sediment. Inverts live-identified and returned. </a:t>
            </a:r>
          </a:p>
          <a:p>
            <a:endParaRPr lang="nl-NL" sz="1800" dirty="0">
              <a:effectLst/>
              <a:latin typeface="Times New Roman" panose="02020603050405020304" pitchFamily="18" charset="0"/>
            </a:endParaRPr>
          </a:p>
          <a:p>
            <a:endParaRPr lang="nl-NL" sz="1800" dirty="0">
              <a:effectLst/>
              <a:latin typeface="Times New Roman" panose="02020603050405020304" pitchFamily="18" charset="0"/>
            </a:endParaRPr>
          </a:p>
          <a:p>
            <a:endParaRPr lang="en-NZ" dirty="0"/>
          </a:p>
        </p:txBody>
      </p:sp>
    </p:spTree>
    <p:extLst>
      <p:ext uri="{BB962C8B-B14F-4D97-AF65-F5344CB8AC3E}">
        <p14:creationId xmlns:p14="http://schemas.microsoft.com/office/powerpoint/2010/main" val="23145700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9413" y="685800"/>
            <a:ext cx="6099175" cy="3429000"/>
          </a:xfrm>
        </p:spPr>
      </p:sp>
      <p:sp>
        <p:nvSpPr>
          <p:cNvPr id="3" name="Notes Placeholder 2"/>
          <p:cNvSpPr>
            <a:spLocks noGrp="1"/>
          </p:cNvSpPr>
          <p:nvPr>
            <p:ph type="body" idx="1"/>
          </p:nvPr>
        </p:nvSpPr>
        <p:spPr/>
        <p:txBody>
          <a:bodyPr/>
          <a:lstStyle/>
          <a:p>
            <a:r>
              <a:rPr lang="en-NZ" dirty="0"/>
              <a:t>3 parts – more traditional, old-fashioned approaches, using simple indices and community composition</a:t>
            </a:r>
          </a:p>
        </p:txBody>
      </p:sp>
    </p:spTree>
    <p:extLst>
      <p:ext uri="{BB962C8B-B14F-4D97-AF65-F5344CB8AC3E}">
        <p14:creationId xmlns:p14="http://schemas.microsoft.com/office/powerpoint/2010/main" val="39625487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9413" y="685800"/>
            <a:ext cx="6099175" cy="3429000"/>
          </a:xfrm>
        </p:spPr>
      </p:sp>
      <p:sp>
        <p:nvSpPr>
          <p:cNvPr id="3" name="Notes Placeholder 2"/>
          <p:cNvSpPr>
            <a:spLocks noGrp="1"/>
          </p:cNvSpPr>
          <p:nvPr>
            <p:ph type="body" idx="1"/>
          </p:nvPr>
        </p:nvSpPr>
        <p:spPr/>
        <p:txBody>
          <a:bodyPr/>
          <a:lstStyle/>
          <a:p>
            <a:pPr algn="just">
              <a:lnSpc>
                <a:spcPct val="200000"/>
              </a:lnSpc>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Analyses &amp; results in 3 parts: -simple indices &amp; community composition; </a:t>
            </a:r>
          </a:p>
          <a:p>
            <a:pPr algn="just">
              <a:lnSpc>
                <a:spcPct val="200000"/>
              </a:lnSpc>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2: network approach; 3: causal relationships using SEM</a:t>
            </a:r>
          </a:p>
          <a:p>
            <a:pPr algn="just">
              <a:lnSpc>
                <a:spcPct val="200000"/>
              </a:lnSpc>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We then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tested for effects of actual neonicotinoid concentration over time on total macroinvertebrate abundance,  abundance per taxonomic order, species richness and Shannon diversity</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H</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being the most commonly used index) using linear mixed effect modelling (function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lme</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package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nlme</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200000"/>
              </a:lnSpc>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Explanatory: neonicotinoid concentration (i.e. the four test concentrations) and time (before and after) as explanatory variables: Random factor = ditch ID as a random factor to account for the repeated measures design.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NZ" sz="3600" dirty="0"/>
              <a:t>Linear mixed effect model ~ treatment * time </a:t>
            </a:r>
          </a:p>
          <a:p>
            <a:pPr lvl="1"/>
            <a:r>
              <a:rPr lang="en-NZ" sz="3600" dirty="0"/>
              <a:t> taking into account experimental set-up</a:t>
            </a:r>
          </a:p>
          <a:p>
            <a:pPr algn="just">
              <a:lnSpc>
                <a:spcPct val="200000"/>
              </a:lnSpc>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NZ" dirty="0"/>
          </a:p>
          <a:p>
            <a:pPr algn="just">
              <a:lnSpc>
                <a:spcPct val="200000"/>
              </a:lnSpc>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In order to identify whether we caught and identified all macroinvertebrates within our ditch system (γ-diversity), we built </a:t>
            </a: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randomized species accumulation curves per month </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using the function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specaccum</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(999 permutations, package ‘</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Vegan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For both sampling months, less than one new species was found within each ditch after half of the samples (18/36) were processed, indicating that the (near) full range of invertebrate species had been caught</a:t>
            </a:r>
          </a:p>
          <a:p>
            <a:pPr algn="just">
              <a:lnSpc>
                <a:spcPct val="200000"/>
              </a:lnSpc>
            </a:pP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Better understand community composition </a:t>
            </a:r>
          </a:p>
          <a:p>
            <a:pPr algn="l"/>
            <a:r>
              <a:rPr lang="en-US" sz="3200" b="1" i="0" dirty="0">
                <a:solidFill>
                  <a:srgbClr val="292929"/>
                </a:solidFill>
                <a:effectLst/>
                <a:latin typeface="source-serif-pro"/>
              </a:rPr>
              <a:t>Principal Coordinates Analysis </a:t>
            </a:r>
            <a:r>
              <a:rPr lang="en-US" sz="3200" b="0" i="0" dirty="0">
                <a:solidFill>
                  <a:srgbClr val="292929"/>
                </a:solidFill>
                <a:effectLst/>
                <a:latin typeface="source-serif-pro"/>
              </a:rPr>
              <a:t>is a statistical method that converts </a:t>
            </a:r>
            <a:r>
              <a:rPr lang="en-US" sz="3200" b="1" i="0" dirty="0">
                <a:solidFill>
                  <a:srgbClr val="292929"/>
                </a:solidFill>
                <a:effectLst/>
                <a:latin typeface="source-serif-pro"/>
              </a:rPr>
              <a:t>data on distances between items</a:t>
            </a:r>
            <a:r>
              <a:rPr lang="en-US" sz="3200" b="0" i="0" dirty="0">
                <a:solidFill>
                  <a:srgbClr val="292929"/>
                </a:solidFill>
                <a:effectLst/>
                <a:latin typeface="source-serif-pro"/>
              </a:rPr>
              <a:t> into </a:t>
            </a:r>
            <a:r>
              <a:rPr lang="en-US" sz="3200" b="1" i="0" dirty="0">
                <a:solidFill>
                  <a:srgbClr val="292929"/>
                </a:solidFill>
                <a:effectLst/>
                <a:latin typeface="source-serif-pro"/>
              </a:rPr>
              <a:t>map-based visualization</a:t>
            </a:r>
            <a:r>
              <a:rPr lang="en-US" sz="3200" b="0" i="0" dirty="0">
                <a:solidFill>
                  <a:srgbClr val="292929"/>
                </a:solidFill>
                <a:effectLst/>
                <a:latin typeface="source-serif-pro"/>
              </a:rPr>
              <a:t> of those items.</a:t>
            </a:r>
          </a:p>
          <a:p>
            <a:pPr algn="l"/>
            <a:r>
              <a:rPr lang="en-US" sz="3200" b="0" i="0" dirty="0">
                <a:solidFill>
                  <a:srgbClr val="292929"/>
                </a:solidFill>
                <a:effectLst/>
                <a:latin typeface="source-serif-pro"/>
              </a:rPr>
              <a:t>The generated mappings can be used for better </a:t>
            </a:r>
            <a:r>
              <a:rPr lang="en-US" sz="3200" b="1" i="0" dirty="0">
                <a:solidFill>
                  <a:srgbClr val="292929"/>
                </a:solidFill>
                <a:effectLst/>
                <a:latin typeface="source-serif-pro"/>
              </a:rPr>
              <a:t>understanding which items are close to each other</a:t>
            </a:r>
            <a:r>
              <a:rPr lang="en-US" sz="3200" b="0" i="0" dirty="0">
                <a:solidFill>
                  <a:srgbClr val="292929"/>
                </a:solidFill>
                <a:effectLst/>
                <a:latin typeface="source-serif-pro"/>
              </a:rPr>
              <a:t>, and which are different. It can also allow you to identify groups or clusters.</a:t>
            </a:r>
          </a:p>
          <a:p>
            <a:pPr algn="l"/>
            <a:r>
              <a:rPr lang="en-US" sz="3200" b="0" i="0" dirty="0">
                <a:solidFill>
                  <a:srgbClr val="292929"/>
                </a:solidFill>
                <a:effectLst/>
                <a:latin typeface="source-serif-pro"/>
              </a:rPr>
              <a:t>Can follow up with permutational multivariate </a:t>
            </a:r>
            <a:r>
              <a:rPr lang="en-US" sz="3200" b="0" i="0" dirty="0" err="1">
                <a:solidFill>
                  <a:srgbClr val="292929"/>
                </a:solidFill>
                <a:effectLst/>
                <a:latin typeface="source-serif-pro"/>
              </a:rPr>
              <a:t>anova</a:t>
            </a:r>
            <a:r>
              <a:rPr lang="en-US" sz="3200" b="0" i="0" dirty="0">
                <a:solidFill>
                  <a:srgbClr val="292929"/>
                </a:solidFill>
                <a:effectLst/>
                <a:latin typeface="source-serif-pro"/>
              </a:rPr>
              <a:t> PERMANOVA to assess whether the groups (treatments) are indeed different from one another. </a:t>
            </a:r>
          </a:p>
          <a:p>
            <a:pPr algn="just">
              <a:lnSpc>
                <a:spcPct val="200000"/>
              </a:lnSpc>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pPr>
            <a:r>
              <a:rPr lang="en-NZ" sz="1800" dirty="0">
                <a:effectLst/>
                <a:latin typeface="Calibri" panose="020F0502020204030204" pitchFamily="34" charset="0"/>
                <a:ea typeface="Calibri" panose="020F0502020204030204" pitchFamily="34" charset="0"/>
                <a:cs typeface="Times New Roman" panose="02020603050405020304" pitchFamily="18" charset="0"/>
              </a:rPr>
              <a:t>(PCA = </a:t>
            </a:r>
            <a:r>
              <a:rPr lang="en-NZ" sz="1800" dirty="0" err="1">
                <a:effectLst/>
                <a:latin typeface="Calibri" panose="020F0502020204030204" pitchFamily="34" charset="0"/>
                <a:ea typeface="Calibri" panose="020F0502020204030204" pitchFamily="34" charset="0"/>
                <a:cs typeface="Times New Roman" panose="02020603050405020304" pitchFamily="18" charset="0"/>
              </a:rPr>
              <a:t>princ</a:t>
            </a:r>
            <a:r>
              <a:rPr lang="en-NZ" sz="1800" dirty="0">
                <a:effectLst/>
                <a:latin typeface="Calibri" panose="020F0502020204030204" pitchFamily="34" charset="0"/>
                <a:ea typeface="Calibri" panose="020F0502020204030204" pitchFamily="34" charset="0"/>
                <a:cs typeface="Times New Roman" panose="02020603050405020304" pitchFamily="18" charset="0"/>
              </a:rPr>
              <a:t> components analysis focusses on shared variance (</a:t>
            </a:r>
            <a:r>
              <a:rPr lang="en-US" sz="3200" b="0" i="0" dirty="0">
                <a:solidFill>
                  <a:srgbClr val="292929"/>
                </a:solidFill>
                <a:effectLst/>
                <a:latin typeface="source-serif-pro"/>
              </a:rPr>
              <a:t>it tries to summarize multiple variables in the minimum number of components so that each component explains the most variance.)</a:t>
            </a:r>
            <a:r>
              <a:rPr lang="en-NZ"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3200" b="0" i="0" dirty="0" err="1">
                <a:solidFill>
                  <a:srgbClr val="292929"/>
                </a:solidFill>
                <a:effectLst/>
                <a:latin typeface="source-serif-pro"/>
              </a:rPr>
              <a:t>PCoA</a:t>
            </a:r>
            <a:r>
              <a:rPr lang="en-US" sz="3200" b="0" i="0" dirty="0">
                <a:solidFill>
                  <a:srgbClr val="292929"/>
                </a:solidFill>
                <a:effectLst/>
                <a:latin typeface="source-serif-pro"/>
              </a:rPr>
              <a:t> on the other hand focuses on distances, and it tries to extract the dimensions that account for the maximum distances.</a:t>
            </a:r>
          </a:p>
          <a:p>
            <a:pPr algn="just">
              <a:lnSpc>
                <a:spcPct val="200000"/>
              </a:lnSpc>
            </a:pPr>
            <a:endParaRPr lang="en-US" sz="3200" b="0" i="0" dirty="0">
              <a:solidFill>
                <a:srgbClr val="292929"/>
              </a:solidFill>
              <a:effectLst/>
              <a:latin typeface="source-serif-pro"/>
              <a:ea typeface="Calibri" panose="020F0502020204030204" pitchFamily="34" charset="0"/>
              <a:cs typeface="Times New Roman" panose="02020603050405020304" pitchFamily="18" charset="0"/>
            </a:endParaRPr>
          </a:p>
          <a:p>
            <a:pPr algn="just">
              <a:lnSpc>
                <a:spcPct val="200000"/>
              </a:lnSpc>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Effects of thiacloprid treatment, time and their possible interaction on community composition was assessed using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Permutational multivariate analysis of variance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(PERMANOVA, function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adonis</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package ‘</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Vegan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999 permutations) with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Ditch ID as a random factor</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We analyzed the data both using raw abundances as well as presence/absence in order to identify whether potential shifts in macroinvertebrate communities were due to shifts in relative abundances or because of species turnover. We used Bray-Curtis as measure for dissimilarity for both the raw abundance and presence/absence data but also tested the Jaccard’s index for presence/absence dataset as this is usually preferred for presence/absence data. As Jaccard’s results were highly similar to the Bray-Curtis measure (as also found by others, see for example references 41 and 42) we chose to show Bray-Curtis results to allow comparison with the raw abundance data. We found that time was the single most strongest variable affecting the freshwater macroinvertebrate communities (R</a:t>
            </a:r>
            <a:r>
              <a:rPr lang="en-US" sz="1800" baseline="30000" dirty="0">
                <a:effectLst/>
                <a:latin typeface="Times New Roman" panose="02020603050405020304" pitchFamily="18" charset="0"/>
                <a:ea typeface="Calibri" panose="020F0502020204030204" pitchFamily="34" charset="0"/>
                <a:cs typeface="Times New Roman" panose="02020603050405020304" pitchFamily="18" charset="0"/>
              </a:rPr>
              <a:t>2</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 0.34, p &lt; 0.001), while the respective interaction of time and thiacloprid was relatively weaker (R</a:t>
            </a:r>
            <a:r>
              <a:rPr lang="en-US" sz="1800" baseline="30000" dirty="0">
                <a:effectLst/>
                <a:latin typeface="Times New Roman" panose="02020603050405020304" pitchFamily="18" charset="0"/>
                <a:ea typeface="Calibri" panose="020F0502020204030204" pitchFamily="34" charset="0"/>
                <a:cs typeface="Times New Roman" panose="02020603050405020304" pitchFamily="18" charset="0"/>
              </a:rPr>
              <a:t>2</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 0.04, p = 0.014). This is a common observation since freshwater macroinvertebrate communities are highly dynamic over time in terms of β-diversity</a:t>
            </a:r>
            <a:r>
              <a:rPr lang="en-US" sz="1800" baseline="30000" dirty="0">
                <a:effectLst/>
                <a:latin typeface="Times New Roman" panose="02020603050405020304" pitchFamily="18" charset="0"/>
                <a:ea typeface="Calibri" panose="020F0502020204030204" pitchFamily="34" charset="0"/>
                <a:cs typeface="Times New Roman" panose="02020603050405020304" pitchFamily="18" charset="0"/>
              </a:rPr>
              <a:t>50</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and the variable time thus makes it more difficulty to study treatment effects. Therefore, we also investigated potential changes in community composition of the exposed and non-exposed communities per timepoint by using the thiacloprid treatment as an explanatory variable and the block design as a random factor.</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Potential community converging or diverging effects of the neonicotinoid were then assessed by analyzing the homogeneity of multivariate dispersion using beta-dispersion tests (function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betadisper</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package ‘</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Vegan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999 permutations), but no significant effects were found (both April and June: p &gt; 0.05). All statistical analyses were performed using R (version 3.5.1</a:t>
            </a:r>
            <a:r>
              <a:rPr lang="en-US" sz="1800" baseline="30000" dirty="0">
                <a:effectLst/>
                <a:latin typeface="Times New Roman" panose="02020603050405020304" pitchFamily="18" charset="0"/>
                <a:ea typeface="Calibri" panose="020F0502020204030204" pitchFamily="34" charset="0"/>
                <a:cs typeface="Times New Roman" panose="02020603050405020304" pitchFamily="18" charset="0"/>
              </a:rPr>
              <a:t>51</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NZ" dirty="0"/>
          </a:p>
        </p:txBody>
      </p:sp>
    </p:spTree>
    <p:extLst>
      <p:ext uri="{BB962C8B-B14F-4D97-AF65-F5344CB8AC3E}">
        <p14:creationId xmlns:p14="http://schemas.microsoft.com/office/powerpoint/2010/main" val="29305719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9413" y="685800"/>
            <a:ext cx="6099175" cy="3429000"/>
          </a:xfrm>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For species richness, Shannon diversity and total macrofauna abundance, we observed no significant effects of the thiacloprid treatment in interaction with time (p &gt; 0.05 for all comparisons). </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However, Shannon diversity did increase significantly over time from 1.7 before application to 2.3 after application on average (F</a:t>
            </a:r>
            <a:r>
              <a:rPr lang="en-US" sz="1100" baseline="-25000" dirty="0">
                <a:effectLst/>
                <a:latin typeface="Times New Roman" panose="02020603050405020304" pitchFamily="18" charset="0"/>
                <a:ea typeface="Calibri" panose="020F0502020204030204" pitchFamily="34" charset="0"/>
                <a:cs typeface="Times New Roman" panose="02020603050405020304" pitchFamily="18" charset="0"/>
              </a:rPr>
              <a:t>1,34</a:t>
            </a: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 = 108, p &lt; 0.001). We also independently tested the response variables total macrofauna abundance, species richness and Shannon </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H</a:t>
            </a: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 per month using one-way ANOVAs with Dunnett’s post-hoc tests to indicate differences between treatments after neonicotinoid application which are presented in the results section. (on this slide)</a:t>
            </a:r>
            <a:endParaRPr lang="en-GB" dirty="0"/>
          </a:p>
          <a:p>
            <a:endParaRPr lang="en-GB" dirty="0"/>
          </a:p>
          <a:p>
            <a:r>
              <a:rPr lang="en-GB" dirty="0"/>
              <a:t>Figure: Average (N = 9, ±SE) A) Taxon richness and B) total invertebrate abundance (per meter ditch) with increasing concentrations of thiacloprid. 1 month after </a:t>
            </a:r>
            <a:r>
              <a:rPr lang="en-GB" dirty="0" err="1"/>
              <a:t>appolication</a:t>
            </a:r>
            <a:r>
              <a:rPr lang="en-GB" dirty="0"/>
              <a:t>. </a:t>
            </a:r>
          </a:p>
          <a:p>
            <a:r>
              <a:rPr lang="en-GB" dirty="0"/>
              <a:t>Different letters indicate differences (One-way ANOVA with Dunnett’s post hoc test) at significance level p ≤ 0.05. </a:t>
            </a:r>
          </a:p>
          <a:p>
            <a:endParaRPr lang="en-GB" dirty="0"/>
          </a:p>
        </p:txBody>
      </p:sp>
    </p:spTree>
    <p:extLst>
      <p:ext uri="{BB962C8B-B14F-4D97-AF65-F5344CB8AC3E}">
        <p14:creationId xmlns:p14="http://schemas.microsoft.com/office/powerpoint/2010/main" val="36284201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ubtitle">
  <p:cSld name="Subtitle">
    <p:bg>
      <p:bgPr>
        <a:blipFill>
          <a:blip r:embed="rId2">
            <a:alphaModFix/>
          </a:blip>
          <a:stretch>
            <a:fillRect/>
          </a:stretch>
        </a:blipFill>
        <a:effectLst/>
      </p:bgPr>
    </p:bg>
    <p:spTree>
      <p:nvGrpSpPr>
        <p:cNvPr id="1" name="Shape 15"/>
        <p:cNvGrpSpPr/>
        <p:nvPr/>
      </p:nvGrpSpPr>
      <p:grpSpPr>
        <a:xfrm>
          <a:off x="0" y="0"/>
          <a:ext cx="0" cy="0"/>
          <a:chOff x="0" y="0"/>
          <a:chExt cx="0" cy="0"/>
        </a:xfrm>
      </p:grpSpPr>
      <p:pic>
        <p:nvPicPr>
          <p:cNvPr id="6" name="Google Shape;47;p8"/>
          <p:cNvPicPr preferRelativeResize="0"/>
          <p:nvPr userDrawn="1"/>
        </p:nvPicPr>
        <p:blipFill rotWithShape="1">
          <a:blip r:embed="rId3">
            <a:alphaModFix/>
          </a:blip>
          <a:srcRect t="29553" b="29557"/>
          <a:stretch/>
        </p:blipFill>
        <p:spPr>
          <a:xfrm rot="10800000" flipH="1">
            <a:off x="-10206" y="0"/>
            <a:ext cx="14536979" cy="5940883"/>
          </a:xfrm>
          <a:prstGeom prst="rect">
            <a:avLst/>
          </a:prstGeom>
          <a:noFill/>
          <a:ln>
            <a:noFill/>
          </a:ln>
        </p:spPr>
      </p:pic>
      <p:sp>
        <p:nvSpPr>
          <p:cNvPr id="16" name="Google Shape;16;p3"/>
          <p:cNvSpPr/>
          <p:nvPr/>
        </p:nvSpPr>
        <p:spPr>
          <a:xfrm>
            <a:off x="-10206" y="2323368"/>
            <a:ext cx="12218761" cy="4534633"/>
          </a:xfrm>
          <a:custGeom>
            <a:avLst/>
            <a:gdLst/>
            <a:ahLst/>
            <a:cxnLst/>
            <a:rect l="l" t="t" r="r" b="b"/>
            <a:pathLst>
              <a:path w="366372" h="136039" extrusionOk="0">
                <a:moveTo>
                  <a:pt x="0" y="255"/>
                </a:moveTo>
                <a:lnTo>
                  <a:pt x="0" y="136039"/>
                </a:lnTo>
                <a:lnTo>
                  <a:pt x="366372" y="136039"/>
                </a:lnTo>
                <a:lnTo>
                  <a:pt x="366372" y="255"/>
                </a:lnTo>
                <a:lnTo>
                  <a:pt x="54110" y="0"/>
                </a:lnTo>
                <a:lnTo>
                  <a:pt x="45720" y="10462"/>
                </a:lnTo>
                <a:lnTo>
                  <a:pt x="36991" y="611"/>
                </a:lnTo>
                <a:close/>
              </a:path>
            </a:pathLst>
          </a:custGeom>
          <a:solidFill>
            <a:schemeClr val="lt1"/>
          </a:solidFill>
          <a:ln>
            <a:noFill/>
          </a:ln>
        </p:spPr>
      </p:sp>
      <p:sp>
        <p:nvSpPr>
          <p:cNvPr id="17" name="Google Shape;17;p3"/>
          <p:cNvSpPr txBox="1">
            <a:spLocks noGrp="1"/>
          </p:cNvSpPr>
          <p:nvPr>
            <p:ph type="ctrTitle"/>
          </p:nvPr>
        </p:nvSpPr>
        <p:spPr>
          <a:xfrm>
            <a:off x="1179378" y="2888416"/>
            <a:ext cx="7550731" cy="1546400"/>
          </a:xfrm>
          <a:prstGeom prst="rect">
            <a:avLst/>
          </a:prstGeom>
        </p:spPr>
        <p:txBody>
          <a:bodyPr spcFirstLastPara="1" wrap="square" lIns="91425" tIns="91425" rIns="91425" bIns="91425" anchor="t" anchorCtr="0">
            <a:noAutofit/>
          </a:bodyPr>
          <a:lstStyle>
            <a:lvl1pPr lvl="0" rtl="0">
              <a:spcBef>
                <a:spcPts val="0"/>
              </a:spcBef>
              <a:spcAft>
                <a:spcPts val="0"/>
              </a:spcAft>
              <a:buSzPts val="3800"/>
              <a:buNone/>
              <a:defRPr sz="5067"/>
            </a:lvl1pPr>
            <a:lvl2pPr lvl="1" algn="ctr" rtl="0">
              <a:spcBef>
                <a:spcPts val="0"/>
              </a:spcBef>
              <a:spcAft>
                <a:spcPts val="0"/>
              </a:spcAft>
              <a:buSzPts val="3800"/>
              <a:buNone/>
              <a:defRPr sz="5067"/>
            </a:lvl2pPr>
            <a:lvl3pPr lvl="2" algn="ctr" rtl="0">
              <a:spcBef>
                <a:spcPts val="0"/>
              </a:spcBef>
              <a:spcAft>
                <a:spcPts val="0"/>
              </a:spcAft>
              <a:buSzPts val="3800"/>
              <a:buNone/>
              <a:defRPr sz="5067"/>
            </a:lvl3pPr>
            <a:lvl4pPr lvl="3" algn="ctr" rtl="0">
              <a:spcBef>
                <a:spcPts val="0"/>
              </a:spcBef>
              <a:spcAft>
                <a:spcPts val="0"/>
              </a:spcAft>
              <a:buSzPts val="3800"/>
              <a:buNone/>
              <a:defRPr sz="5067"/>
            </a:lvl4pPr>
            <a:lvl5pPr lvl="4" algn="ctr" rtl="0">
              <a:spcBef>
                <a:spcPts val="0"/>
              </a:spcBef>
              <a:spcAft>
                <a:spcPts val="0"/>
              </a:spcAft>
              <a:buSzPts val="3800"/>
              <a:buNone/>
              <a:defRPr sz="5067"/>
            </a:lvl5pPr>
            <a:lvl6pPr lvl="5" algn="ctr" rtl="0">
              <a:spcBef>
                <a:spcPts val="0"/>
              </a:spcBef>
              <a:spcAft>
                <a:spcPts val="0"/>
              </a:spcAft>
              <a:buSzPts val="3800"/>
              <a:buNone/>
              <a:defRPr sz="5067"/>
            </a:lvl6pPr>
            <a:lvl7pPr lvl="6" algn="ctr" rtl="0">
              <a:spcBef>
                <a:spcPts val="0"/>
              </a:spcBef>
              <a:spcAft>
                <a:spcPts val="0"/>
              </a:spcAft>
              <a:buSzPts val="3800"/>
              <a:buNone/>
              <a:defRPr sz="5067"/>
            </a:lvl7pPr>
            <a:lvl8pPr lvl="7" algn="ctr" rtl="0">
              <a:spcBef>
                <a:spcPts val="0"/>
              </a:spcBef>
              <a:spcAft>
                <a:spcPts val="0"/>
              </a:spcAft>
              <a:buSzPts val="3800"/>
              <a:buNone/>
              <a:defRPr sz="5067"/>
            </a:lvl8pPr>
            <a:lvl9pPr lvl="8" algn="ctr" rtl="0">
              <a:spcBef>
                <a:spcPts val="0"/>
              </a:spcBef>
              <a:spcAft>
                <a:spcPts val="0"/>
              </a:spcAft>
              <a:buSzPts val="3800"/>
              <a:buNone/>
              <a:defRPr sz="5067"/>
            </a:lvl9pPr>
          </a:lstStyle>
          <a:p>
            <a:endParaRPr/>
          </a:p>
        </p:txBody>
      </p:sp>
      <p:sp>
        <p:nvSpPr>
          <p:cNvPr id="18" name="Google Shape;18;p3"/>
          <p:cNvSpPr txBox="1">
            <a:spLocks noGrp="1"/>
          </p:cNvSpPr>
          <p:nvPr>
            <p:ph type="subTitle" idx="1"/>
          </p:nvPr>
        </p:nvSpPr>
        <p:spPr>
          <a:xfrm>
            <a:off x="1179378" y="4548751"/>
            <a:ext cx="7550731" cy="1046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5"/>
              </a:buClr>
              <a:buSzPts val="2400"/>
              <a:buNone/>
              <a:defRPr sz="3200">
                <a:solidFill>
                  <a:schemeClr val="accent5"/>
                </a:solidFill>
              </a:defRPr>
            </a:lvl1pPr>
            <a:lvl2pPr lvl="1" rtl="0">
              <a:spcBef>
                <a:spcPts val="0"/>
              </a:spcBef>
              <a:spcAft>
                <a:spcPts val="0"/>
              </a:spcAft>
              <a:buClr>
                <a:schemeClr val="accent5"/>
              </a:buClr>
              <a:buSzPts val="2400"/>
              <a:buNone/>
              <a:defRPr>
                <a:solidFill>
                  <a:schemeClr val="accent5"/>
                </a:solidFill>
              </a:defRPr>
            </a:lvl2pPr>
            <a:lvl3pPr lvl="2" rtl="0">
              <a:spcBef>
                <a:spcPts val="0"/>
              </a:spcBef>
              <a:spcAft>
                <a:spcPts val="0"/>
              </a:spcAft>
              <a:buClr>
                <a:schemeClr val="accent5"/>
              </a:buClr>
              <a:buSzPts val="2400"/>
              <a:buNone/>
              <a:defRPr>
                <a:solidFill>
                  <a:schemeClr val="accent5"/>
                </a:solidFill>
              </a:defRPr>
            </a:lvl3pPr>
            <a:lvl4pPr lvl="3" rtl="0">
              <a:spcBef>
                <a:spcPts val="0"/>
              </a:spcBef>
              <a:spcAft>
                <a:spcPts val="0"/>
              </a:spcAft>
              <a:buClr>
                <a:schemeClr val="accent5"/>
              </a:buClr>
              <a:buSzPts val="2400"/>
              <a:buNone/>
              <a:defRPr sz="3200">
                <a:solidFill>
                  <a:schemeClr val="accent5"/>
                </a:solidFill>
              </a:defRPr>
            </a:lvl4pPr>
            <a:lvl5pPr lvl="4" rtl="0">
              <a:spcBef>
                <a:spcPts val="0"/>
              </a:spcBef>
              <a:spcAft>
                <a:spcPts val="0"/>
              </a:spcAft>
              <a:buClr>
                <a:schemeClr val="accent5"/>
              </a:buClr>
              <a:buSzPts val="2400"/>
              <a:buNone/>
              <a:defRPr sz="3200">
                <a:solidFill>
                  <a:schemeClr val="accent5"/>
                </a:solidFill>
              </a:defRPr>
            </a:lvl5pPr>
            <a:lvl6pPr lvl="5" rtl="0">
              <a:spcBef>
                <a:spcPts val="0"/>
              </a:spcBef>
              <a:spcAft>
                <a:spcPts val="0"/>
              </a:spcAft>
              <a:buClr>
                <a:schemeClr val="accent5"/>
              </a:buClr>
              <a:buSzPts val="2400"/>
              <a:buNone/>
              <a:defRPr sz="3200">
                <a:solidFill>
                  <a:schemeClr val="accent5"/>
                </a:solidFill>
              </a:defRPr>
            </a:lvl6pPr>
            <a:lvl7pPr lvl="6" rtl="0">
              <a:spcBef>
                <a:spcPts val="0"/>
              </a:spcBef>
              <a:spcAft>
                <a:spcPts val="0"/>
              </a:spcAft>
              <a:buClr>
                <a:schemeClr val="accent5"/>
              </a:buClr>
              <a:buSzPts val="2400"/>
              <a:buNone/>
              <a:defRPr sz="3200">
                <a:solidFill>
                  <a:schemeClr val="accent5"/>
                </a:solidFill>
              </a:defRPr>
            </a:lvl7pPr>
            <a:lvl8pPr lvl="7" rtl="0">
              <a:spcBef>
                <a:spcPts val="0"/>
              </a:spcBef>
              <a:spcAft>
                <a:spcPts val="0"/>
              </a:spcAft>
              <a:buClr>
                <a:schemeClr val="accent5"/>
              </a:buClr>
              <a:buSzPts val="2400"/>
              <a:buNone/>
              <a:defRPr sz="3200">
                <a:solidFill>
                  <a:schemeClr val="accent5"/>
                </a:solidFill>
              </a:defRPr>
            </a:lvl8pPr>
            <a:lvl9pPr lvl="8" rtl="0">
              <a:spcBef>
                <a:spcPts val="0"/>
              </a:spcBef>
              <a:spcAft>
                <a:spcPts val="0"/>
              </a:spcAft>
              <a:buClr>
                <a:schemeClr val="accent5"/>
              </a:buClr>
              <a:buSzPts val="2400"/>
              <a:buNone/>
              <a:defRPr sz="3200">
                <a:solidFill>
                  <a:schemeClr val="accent5"/>
                </a:solidFill>
              </a:defRPr>
            </a:lvl9pPr>
          </a:lstStyle>
          <a:p>
            <a:endParaRPr/>
          </a:p>
        </p:txBody>
      </p:sp>
    </p:spTree>
    <p:extLst>
      <p:ext uri="{BB962C8B-B14F-4D97-AF65-F5344CB8AC3E}">
        <p14:creationId xmlns:p14="http://schemas.microsoft.com/office/powerpoint/2010/main" val="12507768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7745F-D52B-4C0E-8955-8826C1AA4700}"/>
              </a:ext>
            </a:extLst>
          </p:cNvPr>
          <p:cNvSpPr>
            <a:spLocks noGrp="1"/>
          </p:cNvSpPr>
          <p:nvPr>
            <p:ph type="title"/>
          </p:nvPr>
        </p:nvSpPr>
        <p:spPr/>
        <p:txBody>
          <a:bodyPr/>
          <a:lstStyle/>
          <a:p>
            <a:r>
              <a:rPr lang="en-US"/>
              <a:t>Click to edit Master title style</a:t>
            </a:r>
            <a:endParaRPr lang="nl-NL"/>
          </a:p>
        </p:txBody>
      </p:sp>
      <p:sp>
        <p:nvSpPr>
          <p:cNvPr id="3" name="Date Placeholder 2">
            <a:extLst>
              <a:ext uri="{FF2B5EF4-FFF2-40B4-BE49-F238E27FC236}">
                <a16:creationId xmlns:a16="http://schemas.microsoft.com/office/drawing/2014/main" id="{947BBF52-2A9B-4B54-8C6F-0F086B2C8CDF}"/>
              </a:ext>
            </a:extLst>
          </p:cNvPr>
          <p:cNvSpPr>
            <a:spLocks noGrp="1"/>
          </p:cNvSpPr>
          <p:nvPr>
            <p:ph type="dt" sz="half" idx="10"/>
          </p:nvPr>
        </p:nvSpPr>
        <p:spPr/>
        <p:txBody>
          <a:bodyPr/>
          <a:lstStyle/>
          <a:p>
            <a:fld id="{2FE3C9CF-CB0F-46F2-8295-32376C848334}" type="datetimeFigureOut">
              <a:rPr lang="nl-NL" smtClean="0"/>
              <a:t>27-11-2023</a:t>
            </a:fld>
            <a:endParaRPr lang="nl-NL"/>
          </a:p>
        </p:txBody>
      </p:sp>
      <p:sp>
        <p:nvSpPr>
          <p:cNvPr id="4" name="Footer Placeholder 3">
            <a:extLst>
              <a:ext uri="{FF2B5EF4-FFF2-40B4-BE49-F238E27FC236}">
                <a16:creationId xmlns:a16="http://schemas.microsoft.com/office/drawing/2014/main" id="{CA48E9EA-A08E-4CFD-8BC0-B5FEECE47FD3}"/>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9E3C8CCE-C8A8-40AE-AEF9-74B2E58FD1BA}"/>
              </a:ext>
            </a:extLst>
          </p:cNvPr>
          <p:cNvSpPr>
            <a:spLocks noGrp="1"/>
          </p:cNvSpPr>
          <p:nvPr>
            <p:ph type="sldNum" sz="quarter" idx="12"/>
          </p:nvPr>
        </p:nvSpPr>
        <p:spPr/>
        <p:txBody>
          <a:bodyPr/>
          <a:lstStyle/>
          <a:p>
            <a:fld id="{6D03A95A-4F80-46F1-A792-984FD5979106}" type="slidenum">
              <a:rPr lang="nl-NL" smtClean="0"/>
              <a:t>‹#›</a:t>
            </a:fld>
            <a:endParaRPr lang="nl-NL"/>
          </a:p>
        </p:txBody>
      </p:sp>
    </p:spTree>
    <p:extLst>
      <p:ext uri="{BB962C8B-B14F-4D97-AF65-F5344CB8AC3E}">
        <p14:creationId xmlns:p14="http://schemas.microsoft.com/office/powerpoint/2010/main" val="37209309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Index">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GB" noProof="0" dirty="0"/>
              <a:t>Title</a:t>
            </a:r>
          </a:p>
        </p:txBody>
      </p:sp>
      <p:sp>
        <p:nvSpPr>
          <p:cNvPr id="3" name="Tijdelijke aanduiding voor verticale tekst 2"/>
          <p:cNvSpPr>
            <a:spLocks noGrp="1"/>
          </p:cNvSpPr>
          <p:nvPr>
            <p:ph type="body" orient="vert" idx="1" hasCustomPrompt="1"/>
          </p:nvPr>
        </p:nvSpPr>
        <p:spPr>
          <a:xfrm>
            <a:off x="404663" y="1252836"/>
            <a:ext cx="6846640" cy="4795836"/>
          </a:xfrm>
          <a:noFill/>
        </p:spPr>
        <p:txBody>
          <a:bodyPr vert="horz" wrap="none" lIns="0" tIns="0" rIns="0" bIns="0"/>
          <a:lstStyle>
            <a:lvl1pPr marL="361950" indent="-361950">
              <a:spcBef>
                <a:spcPts val="800"/>
              </a:spcBef>
              <a:spcAft>
                <a:spcPts val="800"/>
              </a:spcAft>
              <a:buClr>
                <a:schemeClr val="bg2"/>
              </a:buClr>
              <a:buFont typeface="+mj-lt"/>
              <a:buAutoNum type="arabicPeriod"/>
              <a:defRPr sz="2400">
                <a:solidFill>
                  <a:schemeClr val="bg2"/>
                </a:solidFill>
                <a:latin typeface="Arial" panose="020B0604020202020204" pitchFamily="34" charset="0"/>
                <a:cs typeface="Arial" panose="020B0604020202020204" pitchFamily="34" charset="0"/>
              </a:defRPr>
            </a:lvl1pPr>
            <a:lvl2pPr marL="542925" indent="-180975">
              <a:buClr>
                <a:schemeClr val="bg2"/>
              </a:buClr>
              <a:buFont typeface="Arial" panose="020B0604020202020204" pitchFamily="34" charset="0"/>
              <a:buChar char="•"/>
              <a:defRPr>
                <a:solidFill>
                  <a:schemeClr val="bg2"/>
                </a:solidFill>
                <a:latin typeface="Arial" panose="020B0604020202020204" pitchFamily="34" charset="0"/>
                <a:cs typeface="Arial" panose="020B0604020202020204" pitchFamily="34" charset="0"/>
              </a:defRPr>
            </a:lvl2pPr>
            <a:lvl3pPr>
              <a:defRPr>
                <a:solidFill>
                  <a:schemeClr val="bg2"/>
                </a:solidFill>
                <a:latin typeface="Arial" panose="020B0604020202020204" pitchFamily="34" charset="0"/>
                <a:cs typeface="Arial" panose="020B0604020202020204" pitchFamily="34" charset="0"/>
              </a:defRPr>
            </a:lvl3pPr>
            <a:lvl4pPr>
              <a:defRPr>
                <a:solidFill>
                  <a:schemeClr val="bg2"/>
                </a:solidFill>
                <a:latin typeface="Arial" panose="020B0604020202020204" pitchFamily="34" charset="0"/>
                <a:cs typeface="Arial" panose="020B0604020202020204" pitchFamily="34" charset="0"/>
              </a:defRPr>
            </a:lvl4pPr>
            <a:lvl5pPr>
              <a:defRPr>
                <a:solidFill>
                  <a:schemeClr val="accent1"/>
                </a:solidFill>
                <a:latin typeface="Arial" panose="020B0604020202020204" pitchFamily="34" charset="0"/>
                <a:cs typeface="Arial" panose="020B0604020202020204" pitchFamily="34" charset="0"/>
              </a:defRPr>
            </a:lvl5pPr>
            <a:lvl6pPr marL="361950" indent="-361950">
              <a:spcBef>
                <a:spcPts val="800"/>
              </a:spcBef>
              <a:spcAft>
                <a:spcPts val="800"/>
              </a:spcAft>
              <a:buClr>
                <a:schemeClr val="bg2"/>
              </a:buClr>
              <a:buFont typeface="+mj-lt"/>
              <a:buAutoNum type="arabicPeriod"/>
              <a:tabLst/>
              <a:defRPr sz="2400">
                <a:solidFill>
                  <a:schemeClr val="bg2"/>
                </a:solidFill>
                <a:latin typeface="Arial" panose="020B0604020202020204" pitchFamily="34" charset="0"/>
                <a:cs typeface="Arial" panose="020B0604020202020204" pitchFamily="34" charset="0"/>
              </a:defRPr>
            </a:lvl6pPr>
            <a:lvl7pPr marL="542925" indent="-180975">
              <a:buClr>
                <a:schemeClr val="bg2"/>
              </a:buClr>
              <a:buFont typeface="Arial" panose="020B0604020202020204" pitchFamily="34" charset="0"/>
              <a:buChar char="•"/>
              <a:defRPr>
                <a:solidFill>
                  <a:schemeClr val="bg2"/>
                </a:solidFill>
                <a:latin typeface="Arial" panose="020B0604020202020204" pitchFamily="34" charset="0"/>
                <a:cs typeface="Arial" panose="020B0604020202020204" pitchFamily="34" charset="0"/>
              </a:defRPr>
            </a:lvl7pPr>
            <a:lvl8pPr>
              <a:defRPr>
                <a:solidFill>
                  <a:schemeClr val="bg2"/>
                </a:solidFill>
                <a:latin typeface="Arial" panose="020B0604020202020204" pitchFamily="34" charset="0"/>
                <a:cs typeface="Arial" panose="020B0604020202020204" pitchFamily="34" charset="0"/>
              </a:defRPr>
            </a:lvl8pPr>
            <a:lvl9pPr>
              <a:defRPr>
                <a:solidFill>
                  <a:schemeClr val="bg2"/>
                </a:solidFill>
                <a:latin typeface="Arial" panose="020B0604020202020204" pitchFamily="34" charset="0"/>
                <a:cs typeface="Arial" panose="020B0604020202020204" pitchFamily="34" charset="0"/>
              </a:defRPr>
            </a:lvl9pPr>
          </a:lstStyle>
          <a:p>
            <a:pPr lvl="0"/>
            <a:r>
              <a:rPr lang="en-GB" noProof="0" dirty="0"/>
              <a:t>Numbering</a:t>
            </a:r>
          </a:p>
          <a:p>
            <a:pPr lvl="1"/>
            <a:r>
              <a:rPr lang="en-GB" noProof="0" dirty="0"/>
              <a:t>Bullet</a:t>
            </a:r>
          </a:p>
          <a:p>
            <a:pPr lvl="2"/>
            <a:r>
              <a:rPr lang="en-GB" noProof="0" dirty="0"/>
              <a:t>Plain text</a:t>
            </a:r>
          </a:p>
          <a:p>
            <a:pPr lvl="3"/>
            <a:r>
              <a:rPr lang="en-GB" noProof="0" dirty="0"/>
              <a:t>Header dark blue</a:t>
            </a:r>
          </a:p>
          <a:p>
            <a:pPr lvl="4"/>
            <a:r>
              <a:rPr lang="en-GB" noProof="0" dirty="0"/>
              <a:t>Header yellow</a:t>
            </a:r>
          </a:p>
          <a:p>
            <a:pPr lvl="5"/>
            <a:r>
              <a:rPr lang="en-GB" noProof="0" dirty="0"/>
              <a:t>Numbering</a:t>
            </a:r>
          </a:p>
          <a:p>
            <a:pPr lvl="6"/>
            <a:r>
              <a:rPr lang="en-GB" noProof="0" dirty="0"/>
              <a:t>Bullet</a:t>
            </a:r>
          </a:p>
          <a:p>
            <a:pPr lvl="7"/>
            <a:r>
              <a:rPr lang="en-GB" sz="1800" noProof="0" dirty="0"/>
              <a:t>Plain text</a:t>
            </a:r>
          </a:p>
          <a:p>
            <a:pPr lvl="8"/>
            <a:r>
              <a:rPr lang="en-GB" noProof="0" dirty="0"/>
              <a:t>Header dark blue</a:t>
            </a:r>
          </a:p>
        </p:txBody>
      </p:sp>
      <p:sp>
        <p:nvSpPr>
          <p:cNvPr id="7" name="Tijdelijke aanduiding voor afbeelding 13"/>
          <p:cNvSpPr>
            <a:spLocks noGrp="1"/>
          </p:cNvSpPr>
          <p:nvPr>
            <p:ph type="pic" sz="quarter" idx="13" hasCustomPrompt="1"/>
          </p:nvPr>
        </p:nvSpPr>
        <p:spPr>
          <a:xfrm>
            <a:off x="7453634" y="1252538"/>
            <a:ext cx="4339905" cy="4795837"/>
          </a:xfrm>
          <a:solidFill>
            <a:schemeClr val="tx2">
              <a:lumMod val="20000"/>
              <a:lumOff val="80000"/>
            </a:schemeClr>
          </a:solidFill>
        </p:spPr>
        <p:txBody>
          <a:bodyPr bIns="180000" anchor="ctr">
            <a:normAutofit/>
          </a:bodyPr>
          <a:lstStyle>
            <a:lvl1pPr marL="0" indent="0" algn="ctr">
              <a:lnSpc>
                <a:spcPct val="250000"/>
              </a:lnSpc>
              <a:buNone/>
              <a:defRPr sz="1400" baseline="0">
                <a:latin typeface="Arial" panose="020B0604020202020204" pitchFamily="34" charset="0"/>
                <a:cs typeface="Arial" panose="020B0604020202020204" pitchFamily="34" charset="0"/>
              </a:defRPr>
            </a:lvl1pPr>
          </a:lstStyle>
          <a:p>
            <a:r>
              <a:rPr lang="en-GB" noProof="0" dirty="0"/>
              <a:t>Click here to insert</a:t>
            </a:r>
            <a:br>
              <a:rPr lang="en-GB" noProof="0" dirty="0"/>
            </a:br>
            <a:r>
              <a:rPr lang="en-GB" noProof="0" dirty="0"/>
              <a:t>an image</a:t>
            </a:r>
          </a:p>
        </p:txBody>
      </p:sp>
      <p:grpSp>
        <p:nvGrpSpPr>
          <p:cNvPr id="8" name="Grid" hidden="1"/>
          <p:cNvGrpSpPr/>
          <p:nvPr userDrawn="1"/>
        </p:nvGrpSpPr>
        <p:grpSpPr>
          <a:xfrm>
            <a:off x="0" y="0"/>
            <a:ext cx="12198353" cy="6858004"/>
            <a:chOff x="-2" y="-1"/>
            <a:chExt cx="12198353" cy="6858004"/>
          </a:xfrm>
        </p:grpSpPr>
        <p:sp>
          <p:nvSpPr>
            <p:cNvPr id="9" name="Rechthoek 8"/>
            <p:cNvSpPr/>
            <p:nvPr userDrawn="1"/>
          </p:nvSpPr>
          <p:spPr bwMode="auto">
            <a:xfrm>
              <a:off x="0" y="0"/>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10" name="Rechthoek 9"/>
            <p:cNvSpPr/>
            <p:nvPr userDrawn="1"/>
          </p:nvSpPr>
          <p:spPr bwMode="auto">
            <a:xfrm rot="5400000">
              <a:off x="-3226672"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11" name="Rechthoek 10"/>
            <p:cNvSpPr/>
            <p:nvPr userDrawn="1"/>
          </p:nvSpPr>
          <p:spPr bwMode="auto">
            <a:xfrm rot="5400000">
              <a:off x="8567017"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12" name="Rechthoek 11"/>
            <p:cNvSpPr/>
            <p:nvPr userDrawn="1"/>
          </p:nvSpPr>
          <p:spPr bwMode="auto">
            <a:xfrm>
              <a:off x="0" y="8481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13" name="Rechthoek 12"/>
            <p:cNvSpPr/>
            <p:nvPr userDrawn="1"/>
          </p:nvSpPr>
          <p:spPr bwMode="auto">
            <a:xfrm>
              <a:off x="0" y="60486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14" name="Rechthoek 13"/>
            <p:cNvSpPr/>
            <p:nvPr userDrawn="1"/>
          </p:nvSpPr>
          <p:spPr bwMode="auto">
            <a:xfrm rot="5400000">
              <a:off x="3923465" y="3327836"/>
              <a:ext cx="6858003" cy="202331"/>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grpSp>
    </p:spTree>
    <p:extLst>
      <p:ext uri="{BB962C8B-B14F-4D97-AF65-F5344CB8AC3E}">
        <p14:creationId xmlns:p14="http://schemas.microsoft.com/office/powerpoint/2010/main" val="2642151913"/>
      </p:ext>
    </p:extLst>
  </p:cSld>
  <p:clrMapOvr>
    <a:masterClrMapping/>
  </p:clrMapOvr>
  <p:transition spd="slow">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Tree>
    <p:extLst>
      <p:ext uri="{BB962C8B-B14F-4D97-AF65-F5344CB8AC3E}">
        <p14:creationId xmlns:p14="http://schemas.microsoft.com/office/powerpoint/2010/main" val="34257712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6" name="Tijdelijke aanduiding voor tekst 5"/>
          <p:cNvSpPr>
            <a:spLocks noGrp="1"/>
          </p:cNvSpPr>
          <p:nvPr>
            <p:ph type="body" sz="quarter" idx="12" hasCustomPrompt="1"/>
          </p:nvPr>
        </p:nvSpPr>
        <p:spPr>
          <a:xfrm>
            <a:off x="1" y="1"/>
            <a:ext cx="12198350" cy="4521939"/>
          </a:xfrm>
          <a:solidFill>
            <a:schemeClr val="bg2"/>
          </a:solidFill>
        </p:spPr>
        <p:txBody>
          <a:bodyPr>
            <a:normAutofit/>
          </a:bodyPr>
          <a:lstStyle>
            <a:lvl1pPr marL="0" indent="0">
              <a:buNone/>
              <a:defRPr sz="100">
                <a:solidFill>
                  <a:schemeClr val="bg2"/>
                </a:solidFill>
              </a:defRPr>
            </a:lvl1pPr>
          </a:lstStyle>
          <a:p>
            <a:pPr lvl="0"/>
            <a:r>
              <a:rPr lang="en-GB" noProof="0" dirty="0"/>
              <a:t>..</a:t>
            </a:r>
          </a:p>
        </p:txBody>
      </p:sp>
      <p:sp>
        <p:nvSpPr>
          <p:cNvPr id="2" name="Titel 1"/>
          <p:cNvSpPr>
            <a:spLocks noGrp="1"/>
          </p:cNvSpPr>
          <p:nvPr>
            <p:ph type="title" hasCustomPrompt="1"/>
          </p:nvPr>
        </p:nvSpPr>
        <p:spPr>
          <a:xfrm>
            <a:off x="1490663" y="1052736"/>
            <a:ext cx="10225136" cy="1656184"/>
          </a:xfrm>
        </p:spPr>
        <p:txBody>
          <a:bodyPr/>
          <a:lstStyle>
            <a:lvl1pPr algn="l">
              <a:defRPr sz="5400">
                <a:solidFill>
                  <a:schemeClr val="bg1"/>
                </a:solidFill>
              </a:defRPr>
            </a:lvl1pPr>
          </a:lstStyle>
          <a:p>
            <a:r>
              <a:rPr lang="en-GB" noProof="0" dirty="0"/>
              <a:t>Title closure</a:t>
            </a:r>
          </a:p>
        </p:txBody>
      </p:sp>
      <p:pic>
        <p:nvPicPr>
          <p:cNvPr id="21" name="Picture 71"/>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442288" y="4888655"/>
            <a:ext cx="2621665" cy="1171425"/>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id" hidden="1"/>
          <p:cNvGrpSpPr/>
          <p:nvPr userDrawn="1"/>
        </p:nvGrpSpPr>
        <p:grpSpPr>
          <a:xfrm>
            <a:off x="-3" y="-1"/>
            <a:ext cx="12198354" cy="6858004"/>
            <a:chOff x="-3" y="-1"/>
            <a:chExt cx="12198354" cy="6858004"/>
          </a:xfrm>
        </p:grpSpPr>
        <p:sp>
          <p:nvSpPr>
            <p:cNvPr id="12" name="Rechthoek 11"/>
            <p:cNvSpPr/>
            <p:nvPr userDrawn="1"/>
          </p:nvSpPr>
          <p:spPr bwMode="auto">
            <a:xfrm>
              <a:off x="0" y="0"/>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13" name="Rechthoek 12"/>
            <p:cNvSpPr/>
            <p:nvPr userDrawn="1"/>
          </p:nvSpPr>
          <p:spPr bwMode="auto">
            <a:xfrm rot="5400000">
              <a:off x="-3205847" y="3205844"/>
              <a:ext cx="6858003" cy="446316"/>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14" name="Rechthoek 13"/>
            <p:cNvSpPr/>
            <p:nvPr userDrawn="1"/>
          </p:nvSpPr>
          <p:spPr bwMode="auto">
            <a:xfrm rot="5400000">
              <a:off x="8567017"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15" name="Rechthoek 14"/>
            <p:cNvSpPr/>
            <p:nvPr userDrawn="1"/>
          </p:nvSpPr>
          <p:spPr bwMode="auto">
            <a:xfrm>
              <a:off x="0" y="8481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16" name="Rechthoek 15"/>
            <p:cNvSpPr/>
            <p:nvPr userDrawn="1"/>
          </p:nvSpPr>
          <p:spPr bwMode="auto">
            <a:xfrm>
              <a:off x="0" y="60486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grpSp>
      <p:sp>
        <p:nvSpPr>
          <p:cNvPr id="19" name="Rechthoek 18"/>
          <p:cNvSpPr/>
          <p:nvPr userDrawn="1"/>
        </p:nvSpPr>
        <p:spPr bwMode="auto">
          <a:xfrm>
            <a:off x="0" y="6453336"/>
            <a:ext cx="12198350" cy="404664"/>
          </a:xfrm>
          <a:prstGeom prst="rect">
            <a:avLst/>
          </a:prstGeom>
          <a:solidFill>
            <a:schemeClr val="bg2"/>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en-GB" sz="2000" b="0" i="0" u="none" strike="noStrike" cap="none" normalizeH="0" baseline="0" noProof="0" dirty="0">
              <a:ln>
                <a:noFill/>
              </a:ln>
              <a:solidFill>
                <a:schemeClr val="bg1"/>
              </a:solidFill>
              <a:effectLst/>
              <a:latin typeface="Minion" pitchFamily="2" charset="0"/>
            </a:endParaRPr>
          </a:p>
        </p:txBody>
      </p:sp>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02313" y="6543376"/>
            <a:ext cx="3588750" cy="270000"/>
          </a:xfrm>
          <a:prstGeom prst="rect">
            <a:avLst/>
          </a:prstGeom>
        </p:spPr>
      </p:pic>
      <p:sp>
        <p:nvSpPr>
          <p:cNvPr id="18" name="Rechthoek 19"/>
          <p:cNvSpPr/>
          <p:nvPr userDrawn="1"/>
        </p:nvSpPr>
        <p:spPr bwMode="auto">
          <a:xfrm>
            <a:off x="6099174" y="6453336"/>
            <a:ext cx="6099175" cy="404664"/>
          </a:xfrm>
          <a:prstGeom prst="rect">
            <a:avLst/>
          </a:prstGeom>
          <a:solidFill>
            <a:schemeClr val="bg2"/>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en-GB" sz="2000" b="0" i="0" u="none" strike="noStrike" cap="none" normalizeH="0" baseline="0" noProof="0" dirty="0">
              <a:ln>
                <a:noFill/>
              </a:ln>
              <a:solidFill>
                <a:schemeClr val="bg1"/>
              </a:solidFill>
              <a:effectLst/>
              <a:latin typeface="Minion" pitchFamily="2" charset="0"/>
            </a:endParaRPr>
          </a:p>
        </p:txBody>
      </p:sp>
    </p:spTree>
    <p:extLst>
      <p:ext uri="{BB962C8B-B14F-4D97-AF65-F5344CB8AC3E}">
        <p14:creationId xmlns:p14="http://schemas.microsoft.com/office/powerpoint/2010/main" val="200518276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2" presetClass="entr" presetSubtype="1" decel="100000" fill="hold" grpId="0" nodeType="withEffect">
                                  <p:stCondLst>
                                    <p:cond delay="250"/>
                                  </p:stCondLst>
                                  <p:childTnLst>
                                    <p:set>
                                      <p:cBhvr>
                                        <p:cTn id="9" dur="1" fill="hold">
                                          <p:stCondLst>
                                            <p:cond delay="0"/>
                                          </p:stCondLst>
                                        </p:cTn>
                                        <p:tgtEl>
                                          <p:spTgt spid="6">
                                            <p:bg/>
                                          </p:spTgt>
                                        </p:tgtEl>
                                        <p:attrNameLst>
                                          <p:attrName>style.visibility</p:attrName>
                                        </p:attrNameLst>
                                      </p:cBhvr>
                                      <p:to>
                                        <p:strVal val="visible"/>
                                      </p:to>
                                    </p:set>
                                    <p:anim calcmode="lin" valueType="num">
                                      <p:cBhvr additive="base">
                                        <p:cTn id="10" dur="1000" fill="hold"/>
                                        <p:tgtEl>
                                          <p:spTgt spid="6">
                                            <p:bg/>
                                          </p:spTgt>
                                        </p:tgtEl>
                                        <p:attrNameLst>
                                          <p:attrName>ppt_x</p:attrName>
                                        </p:attrNameLst>
                                      </p:cBhvr>
                                      <p:tavLst>
                                        <p:tav tm="0">
                                          <p:val>
                                            <p:strVal val="#ppt_x"/>
                                          </p:val>
                                        </p:tav>
                                        <p:tav tm="100000">
                                          <p:val>
                                            <p:strVal val="#ppt_x"/>
                                          </p:val>
                                        </p:tav>
                                      </p:tavLst>
                                    </p:anim>
                                    <p:anim calcmode="lin" valueType="num">
                                      <p:cBhvr additive="base">
                                        <p:cTn id="11" dur="1000" fill="hold"/>
                                        <p:tgtEl>
                                          <p:spTgt spid="6">
                                            <p:bg/>
                                          </p:spTgt>
                                        </p:tgtEl>
                                        <p:attrNameLst>
                                          <p:attrName>ppt_y</p:attrName>
                                        </p:attrNameLst>
                                      </p:cBhvr>
                                      <p:tavLst>
                                        <p:tav tm="0">
                                          <p:val>
                                            <p:strVal val="0-#ppt_h/2"/>
                                          </p:val>
                                        </p:tav>
                                        <p:tav tm="100000">
                                          <p:val>
                                            <p:strVal val="#ppt_y"/>
                                          </p:val>
                                        </p:tav>
                                      </p:tavLst>
                                    </p:anim>
                                  </p:childTnLst>
                                </p:cTn>
                              </p:par>
                              <p:par>
                                <p:cTn id="12" presetID="2" presetClass="entr" presetSubtype="1" decel="100000" fill="hold" grpId="0" nodeType="withEffect">
                                  <p:stCondLst>
                                    <p:cond delay="250"/>
                                  </p:stCondLst>
                                  <p:childTnLst>
                                    <p:set>
                                      <p:cBhvr>
                                        <p:cTn id="13" dur="1" fill="hold">
                                          <p:stCondLst>
                                            <p:cond delay="0"/>
                                          </p:stCondLst>
                                        </p:cTn>
                                        <p:tgtEl>
                                          <p:spTgt spid="6">
                                            <p:txEl>
                                              <p:pRg st="0" end="0"/>
                                            </p:txEl>
                                          </p:spTgt>
                                        </p:tgtEl>
                                        <p:attrNameLst>
                                          <p:attrName>style.visibility</p:attrName>
                                        </p:attrNameLst>
                                      </p:cBhvr>
                                      <p:to>
                                        <p:strVal val="visible"/>
                                      </p:to>
                                    </p:set>
                                    <p:anim calcmode="lin" valueType="num">
                                      <p:cBhvr additive="base">
                                        <p:cTn id="14"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5" dur="1000" fill="hold"/>
                                        <p:tgtEl>
                                          <p:spTgt spid="6">
                                            <p:txEl>
                                              <p:pRg st="0" end="0"/>
                                            </p:txEl>
                                          </p:spTgt>
                                        </p:tgtEl>
                                        <p:attrNameLst>
                                          <p:attrName>ppt_y</p:attrName>
                                        </p:attrNameLst>
                                      </p:cBhvr>
                                      <p:tavLst>
                                        <p:tav tm="0">
                                          <p:val>
                                            <p:strVal val="0-#ppt_h/2"/>
                                          </p:val>
                                        </p:tav>
                                        <p:tav tm="100000">
                                          <p:val>
                                            <p:strVal val="#ppt_y"/>
                                          </p:val>
                                        </p:tav>
                                      </p:tavLst>
                                    </p:anim>
                                  </p:childTnLst>
                                </p:cTn>
                              </p:par>
                              <p:par>
                                <p:cTn id="16" presetID="10" presetClass="entr" presetSubtype="0" fill="hold" nodeType="withEffect">
                                  <p:stCondLst>
                                    <p:cond delay="150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tmplLst>
          <p:tmpl>
            <p:tnLst>
              <p:par>
                <p:cTn presetID="2" presetClass="entr" presetSubtype="1" decel="100000" fill="hold" nodeType="withEffect">
                  <p:stCondLst>
                    <p:cond delay="25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1000" fill="hold"/>
                        <p:tgtEl>
                          <p:spTgt spid="6"/>
                        </p:tgtEl>
                        <p:attrNameLst>
                          <p:attrName>ppt_x</p:attrName>
                        </p:attrNameLst>
                      </p:cBhvr>
                      <p:tavLst>
                        <p:tav tm="0">
                          <p:val>
                            <p:strVal val="#ppt_x"/>
                          </p:val>
                        </p:tav>
                        <p:tav tm="100000">
                          <p:val>
                            <p:strVal val="#ppt_x"/>
                          </p:val>
                        </p:tav>
                      </p:tavLst>
                    </p:anim>
                    <p:anim calcmode="lin" valueType="num">
                      <p:cBhvr additive="base">
                        <p:cTn dur="1000" fill="hold"/>
                        <p:tgtEl>
                          <p:spTgt spid="6"/>
                        </p:tgtEl>
                        <p:attrNameLst>
                          <p:attrName>ppt_y</p:attrName>
                        </p:attrNameLst>
                      </p:cBhvr>
                      <p:tavLst>
                        <p:tav tm="0">
                          <p:val>
                            <p:strVal val="0-#ppt_h/2"/>
                          </p:val>
                        </p:tav>
                        <p:tav tm="100000">
                          <p:val>
                            <p:strVal val="#ppt_y"/>
                          </p:val>
                        </p:tav>
                      </p:tavLst>
                    </p:anim>
                  </p:childTnLst>
                </p:cTn>
              </p:par>
            </p:tnLst>
          </p:tmpl>
          <p:tmpl lvl="1">
            <p:tnLst>
              <p:par>
                <p:cTn presetID="2" presetClass="entr" presetSubtype="1" decel="100000" fill="hold" nodeType="withEffect">
                  <p:stCondLst>
                    <p:cond delay="25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1000" fill="hold"/>
                        <p:tgtEl>
                          <p:spTgt spid="6"/>
                        </p:tgtEl>
                        <p:attrNameLst>
                          <p:attrName>ppt_x</p:attrName>
                        </p:attrNameLst>
                      </p:cBhvr>
                      <p:tavLst>
                        <p:tav tm="0">
                          <p:val>
                            <p:strVal val="#ppt_x"/>
                          </p:val>
                        </p:tav>
                        <p:tav tm="100000">
                          <p:val>
                            <p:strVal val="#ppt_x"/>
                          </p:val>
                        </p:tav>
                      </p:tavLst>
                    </p:anim>
                    <p:anim calcmode="lin" valueType="num">
                      <p:cBhvr additive="base">
                        <p:cTn dur="1000" fill="hold"/>
                        <p:tgtEl>
                          <p:spTgt spid="6"/>
                        </p:tgtEl>
                        <p:attrNameLst>
                          <p:attrName>ppt_y</p:attrName>
                        </p:attrNameLst>
                      </p:cBhvr>
                      <p:tavLst>
                        <p:tav tm="0">
                          <p:val>
                            <p:strVal val="0-#ppt_h/2"/>
                          </p:val>
                        </p:tav>
                        <p:tav tm="100000">
                          <p:val>
                            <p:strVal val="#ppt_y"/>
                          </p:val>
                        </p:tav>
                      </p:tavLst>
                    </p:anim>
                  </p:childTnLst>
                </p:cTn>
              </p:par>
            </p:tnLst>
          </p:tmpl>
        </p:tmplLst>
      </p:bldP>
      <p:bldP spid="2"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Quote">
  <p:cSld name="Quote">
    <p:bg>
      <p:bgPr>
        <a:solidFill>
          <a:srgbClr val="FFFFFF"/>
        </a:solidFill>
        <a:effectLst/>
      </p:bgPr>
    </p:bg>
    <p:spTree>
      <p:nvGrpSpPr>
        <p:cNvPr id="1" name="Shape 19"/>
        <p:cNvGrpSpPr/>
        <p:nvPr/>
      </p:nvGrpSpPr>
      <p:grpSpPr>
        <a:xfrm>
          <a:off x="0" y="0"/>
          <a:ext cx="0" cy="0"/>
          <a:chOff x="0" y="0"/>
          <a:chExt cx="0" cy="0"/>
        </a:xfrm>
      </p:grpSpPr>
      <p:sp>
        <p:nvSpPr>
          <p:cNvPr id="20" name="Google Shape;20;p4"/>
          <p:cNvSpPr/>
          <p:nvPr/>
        </p:nvSpPr>
        <p:spPr>
          <a:xfrm>
            <a:off x="-367" y="-75"/>
            <a:ext cx="12198350" cy="6858000"/>
          </a:xfrm>
          <a:prstGeom prst="rect">
            <a:avLst/>
          </a:prstGeom>
          <a:noFill/>
          <a:ln w="228600" cap="flat" cmpd="sng">
            <a:solidFill>
              <a:schemeClr val="accent1"/>
            </a:solidFill>
            <a:prstDash val="solid"/>
            <a:miter lim="800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21" name="Google Shape;21;p4"/>
          <p:cNvPicPr preferRelativeResize="0"/>
          <p:nvPr/>
        </p:nvPicPr>
        <p:blipFill rotWithShape="1">
          <a:blip r:embed="rId2">
            <a:alphaModFix/>
          </a:blip>
          <a:srcRect t="8313" b="8304"/>
          <a:stretch/>
        </p:blipFill>
        <p:spPr>
          <a:xfrm rot="-5400000">
            <a:off x="4742115" y="605003"/>
            <a:ext cx="2714165" cy="1504162"/>
          </a:xfrm>
          <a:prstGeom prst="rect">
            <a:avLst/>
          </a:prstGeom>
          <a:noFill/>
          <a:ln>
            <a:noFill/>
          </a:ln>
        </p:spPr>
      </p:pic>
      <p:sp>
        <p:nvSpPr>
          <p:cNvPr id="22" name="Google Shape;22;p4"/>
          <p:cNvSpPr/>
          <p:nvPr/>
        </p:nvSpPr>
        <p:spPr>
          <a:xfrm>
            <a:off x="5347117" y="1536759"/>
            <a:ext cx="1504383" cy="1177600"/>
          </a:xfrm>
          <a:prstGeom prst="rect">
            <a:avLst/>
          </a:prstGeom>
          <a:solidFill>
            <a:srgbClr val="004430">
              <a:alpha val="533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4"/>
          <p:cNvSpPr txBox="1">
            <a:spLocks noGrp="1"/>
          </p:cNvSpPr>
          <p:nvPr>
            <p:ph type="body" idx="1"/>
          </p:nvPr>
        </p:nvSpPr>
        <p:spPr>
          <a:xfrm>
            <a:off x="2167328" y="2882400"/>
            <a:ext cx="7863694" cy="1093200"/>
          </a:xfrm>
          <a:prstGeom prst="rect">
            <a:avLst/>
          </a:prstGeom>
        </p:spPr>
        <p:txBody>
          <a:bodyPr spcFirstLastPara="1" wrap="square" lIns="91425" tIns="91425" rIns="91425" bIns="91425" anchor="t" anchorCtr="0">
            <a:noAutofit/>
          </a:bodyPr>
          <a:lstStyle>
            <a:lvl1pPr marL="609585" lvl="0" indent="-558786" algn="ctr" rtl="0">
              <a:spcBef>
                <a:spcPts val="800"/>
              </a:spcBef>
              <a:spcAft>
                <a:spcPts val="0"/>
              </a:spcAft>
              <a:buClr>
                <a:schemeClr val="dk2"/>
              </a:buClr>
              <a:buSzPts val="3000"/>
              <a:buChar char="◍"/>
              <a:defRPr i="1">
                <a:solidFill>
                  <a:schemeClr val="dk2"/>
                </a:solidFill>
              </a:defRPr>
            </a:lvl1pPr>
            <a:lvl2pPr marL="1219170" lvl="1" indent="-507987" algn="ctr" rtl="0">
              <a:spcBef>
                <a:spcPts val="0"/>
              </a:spcBef>
              <a:spcAft>
                <a:spcPts val="0"/>
              </a:spcAft>
              <a:buClr>
                <a:schemeClr val="dk2"/>
              </a:buClr>
              <a:buSzPts val="2400"/>
              <a:buChar char="○"/>
              <a:defRPr i="1">
                <a:solidFill>
                  <a:schemeClr val="dk2"/>
                </a:solidFill>
              </a:defRPr>
            </a:lvl2pPr>
            <a:lvl3pPr marL="1828754" lvl="2" indent="-507987" algn="ctr" rtl="0">
              <a:spcBef>
                <a:spcPts val="0"/>
              </a:spcBef>
              <a:spcAft>
                <a:spcPts val="0"/>
              </a:spcAft>
              <a:buClr>
                <a:schemeClr val="dk2"/>
              </a:buClr>
              <a:buSzPts val="2400"/>
              <a:buChar char="■"/>
              <a:defRPr i="1">
                <a:solidFill>
                  <a:schemeClr val="dk2"/>
                </a:solidFill>
              </a:defRPr>
            </a:lvl3pPr>
            <a:lvl4pPr marL="2438339" lvl="3" indent="-457189" algn="ctr" rtl="0">
              <a:spcBef>
                <a:spcPts val="0"/>
              </a:spcBef>
              <a:spcAft>
                <a:spcPts val="0"/>
              </a:spcAft>
              <a:buClr>
                <a:schemeClr val="dk2"/>
              </a:buClr>
              <a:buSzPts val="1800"/>
              <a:buChar char="●"/>
              <a:defRPr i="1">
                <a:solidFill>
                  <a:schemeClr val="dk2"/>
                </a:solidFill>
              </a:defRPr>
            </a:lvl4pPr>
            <a:lvl5pPr marL="3047924" lvl="4" indent="-457189" algn="ctr" rtl="0">
              <a:spcBef>
                <a:spcPts val="0"/>
              </a:spcBef>
              <a:spcAft>
                <a:spcPts val="0"/>
              </a:spcAft>
              <a:buClr>
                <a:schemeClr val="dk2"/>
              </a:buClr>
              <a:buSzPts val="1800"/>
              <a:buChar char="○"/>
              <a:defRPr i="1">
                <a:solidFill>
                  <a:schemeClr val="dk2"/>
                </a:solidFill>
              </a:defRPr>
            </a:lvl5pPr>
            <a:lvl6pPr marL="3657509" lvl="5" indent="-457189" algn="ctr" rtl="0">
              <a:spcBef>
                <a:spcPts val="0"/>
              </a:spcBef>
              <a:spcAft>
                <a:spcPts val="0"/>
              </a:spcAft>
              <a:buClr>
                <a:schemeClr val="dk2"/>
              </a:buClr>
              <a:buSzPts val="1800"/>
              <a:buChar char="■"/>
              <a:defRPr i="1">
                <a:solidFill>
                  <a:schemeClr val="dk2"/>
                </a:solidFill>
              </a:defRPr>
            </a:lvl6pPr>
            <a:lvl7pPr marL="4267093" lvl="6" indent="-457189" algn="ctr" rtl="0">
              <a:spcBef>
                <a:spcPts val="0"/>
              </a:spcBef>
              <a:spcAft>
                <a:spcPts val="0"/>
              </a:spcAft>
              <a:buClr>
                <a:schemeClr val="dk2"/>
              </a:buClr>
              <a:buSzPts val="1800"/>
              <a:buChar char="●"/>
              <a:defRPr i="1">
                <a:solidFill>
                  <a:schemeClr val="dk2"/>
                </a:solidFill>
              </a:defRPr>
            </a:lvl7pPr>
            <a:lvl8pPr marL="4876678" lvl="7" indent="-457189" algn="ctr" rtl="0">
              <a:spcBef>
                <a:spcPts val="0"/>
              </a:spcBef>
              <a:spcAft>
                <a:spcPts val="0"/>
              </a:spcAft>
              <a:buClr>
                <a:schemeClr val="dk2"/>
              </a:buClr>
              <a:buSzPts val="1800"/>
              <a:buChar char="○"/>
              <a:defRPr i="1">
                <a:solidFill>
                  <a:schemeClr val="dk2"/>
                </a:solidFill>
              </a:defRPr>
            </a:lvl8pPr>
            <a:lvl9pPr marL="5486263" lvl="8" indent="-457189" algn="ctr">
              <a:spcBef>
                <a:spcPts val="0"/>
              </a:spcBef>
              <a:spcAft>
                <a:spcPts val="0"/>
              </a:spcAft>
              <a:buClr>
                <a:schemeClr val="dk2"/>
              </a:buClr>
              <a:buSzPts val="1800"/>
              <a:buChar char="■"/>
              <a:defRPr i="1">
                <a:solidFill>
                  <a:schemeClr val="dk2"/>
                </a:solidFill>
              </a:defRPr>
            </a:lvl9pPr>
          </a:lstStyle>
          <a:p>
            <a:endParaRPr/>
          </a:p>
        </p:txBody>
      </p:sp>
      <p:sp>
        <p:nvSpPr>
          <p:cNvPr id="24" name="Google Shape;24;p4"/>
          <p:cNvSpPr txBox="1"/>
          <p:nvPr/>
        </p:nvSpPr>
        <p:spPr>
          <a:xfrm>
            <a:off x="4793696" y="1432864"/>
            <a:ext cx="2610959" cy="8716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 sz="12800">
                <a:solidFill>
                  <a:schemeClr val="lt1"/>
                </a:solidFill>
                <a:latin typeface="Georgia"/>
                <a:ea typeface="Georgia"/>
                <a:cs typeface="Georgia"/>
                <a:sym typeface="Georgia"/>
              </a:rPr>
              <a:t>“</a:t>
            </a:r>
            <a:endParaRPr sz="12800">
              <a:solidFill>
                <a:schemeClr val="lt1"/>
              </a:solidFill>
              <a:latin typeface="Georgia"/>
              <a:ea typeface="Georgia"/>
              <a:cs typeface="Georgia"/>
              <a:sym typeface="Georgia"/>
            </a:endParaRPr>
          </a:p>
        </p:txBody>
      </p:sp>
      <p:sp>
        <p:nvSpPr>
          <p:cNvPr id="25" name="Google Shape;25;p4"/>
          <p:cNvSpPr txBox="1">
            <a:spLocks noGrp="1"/>
          </p:cNvSpPr>
          <p:nvPr>
            <p:ph type="sldNum" idx="12"/>
          </p:nvPr>
        </p:nvSpPr>
        <p:spPr>
          <a:xfrm>
            <a:off x="5797218" y="6231525"/>
            <a:ext cx="603914" cy="524800"/>
          </a:xfrm>
          <a:prstGeom prst="rect">
            <a:avLst/>
          </a:prstGeom>
        </p:spPr>
        <p:txBody>
          <a:bodyPr spcFirstLastPara="1" wrap="square" lIns="91425" tIns="91425" rIns="91425" bIns="91425" anchor="t" anchorCtr="0">
            <a:noAutofit/>
          </a:bodyPr>
          <a:lstStyle>
            <a:lvl1pPr lvl="0" algn="ctr">
              <a:buNone/>
              <a:defRPr/>
            </a:lvl1pPr>
            <a:lvl2pPr lvl="1" algn="ctr">
              <a:buNone/>
              <a:defRPr/>
            </a:lvl2pPr>
            <a:lvl3pPr lvl="2" algn="ctr">
              <a:buNone/>
              <a:defRPr/>
            </a:lvl3pPr>
            <a:lvl4pPr lvl="3" algn="ctr">
              <a:buNone/>
              <a:defRPr/>
            </a:lvl4pPr>
            <a:lvl5pPr lvl="4" algn="ctr">
              <a:buNone/>
              <a:defRPr/>
            </a:lvl5pPr>
            <a:lvl6pPr lvl="5" algn="ctr">
              <a:buNone/>
              <a:defRPr/>
            </a:lvl6pPr>
            <a:lvl7pPr lvl="6" algn="ctr">
              <a:buNone/>
              <a:defRPr/>
            </a:lvl7pPr>
            <a:lvl8pPr lvl="7" algn="ctr">
              <a:buNone/>
              <a:defRPr/>
            </a:lvl8pPr>
            <a:lvl9pPr lvl="8" algn="ctr">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809560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leaf)" type="tx">
  <p:cSld name="Title + 1 column (leaf)">
    <p:spTree>
      <p:nvGrpSpPr>
        <p:cNvPr id="1" name="Shape 26"/>
        <p:cNvGrpSpPr/>
        <p:nvPr/>
      </p:nvGrpSpPr>
      <p:grpSpPr>
        <a:xfrm>
          <a:off x="0" y="0"/>
          <a:ext cx="0" cy="0"/>
          <a:chOff x="0" y="0"/>
          <a:chExt cx="0" cy="0"/>
        </a:xfrm>
      </p:grpSpPr>
      <p:sp>
        <p:nvSpPr>
          <p:cNvPr id="27" name="Google Shape;27;p5"/>
          <p:cNvSpPr/>
          <p:nvPr/>
        </p:nvSpPr>
        <p:spPr>
          <a:xfrm>
            <a:off x="-367" y="-75"/>
            <a:ext cx="12198350" cy="6858000"/>
          </a:xfrm>
          <a:prstGeom prst="rect">
            <a:avLst/>
          </a:prstGeom>
          <a:noFill/>
          <a:ln w="228600" cap="flat" cmpd="sng">
            <a:solidFill>
              <a:schemeClr val="accent1">
                <a:lumMod val="50000"/>
              </a:schemeClr>
            </a:solidFill>
            <a:prstDash val="solid"/>
            <a:miter lim="800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5"/>
          <p:cNvSpPr txBox="1">
            <a:spLocks noGrp="1"/>
          </p:cNvSpPr>
          <p:nvPr>
            <p:ph type="title"/>
          </p:nvPr>
        </p:nvSpPr>
        <p:spPr>
          <a:xfrm>
            <a:off x="3011468" y="1183300"/>
            <a:ext cx="8208673" cy="9692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solidFill>
                  <a:schemeClr val="accent1">
                    <a:lumMod val="75000"/>
                  </a:schemeClr>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9" name="Google Shape;29;p5"/>
          <p:cNvSpPr txBox="1">
            <a:spLocks noGrp="1"/>
          </p:cNvSpPr>
          <p:nvPr>
            <p:ph type="body" idx="1"/>
          </p:nvPr>
        </p:nvSpPr>
        <p:spPr>
          <a:xfrm>
            <a:off x="3011468" y="2278855"/>
            <a:ext cx="8208673" cy="4212800"/>
          </a:xfrm>
          <a:prstGeom prst="rect">
            <a:avLst/>
          </a:prstGeom>
        </p:spPr>
        <p:txBody>
          <a:bodyPr spcFirstLastPara="1" wrap="square" lIns="91425" tIns="91425" rIns="91425" bIns="91425" anchor="t" anchorCtr="0">
            <a:noAutofit/>
          </a:bodyPr>
          <a:lstStyle>
            <a:lvl1pPr marL="609585" lvl="0" indent="-507987">
              <a:spcBef>
                <a:spcPts val="800"/>
              </a:spcBef>
              <a:spcAft>
                <a:spcPts val="0"/>
              </a:spcAft>
              <a:buSzPts val="2400"/>
              <a:buChar char="◍"/>
              <a:defRPr sz="3200"/>
            </a:lvl1pPr>
            <a:lvl2pPr marL="1219170" lvl="1" indent="-457189">
              <a:spcBef>
                <a:spcPts val="0"/>
              </a:spcBef>
              <a:spcAft>
                <a:spcPts val="0"/>
              </a:spcAft>
              <a:buSzPts val="1800"/>
              <a:buChar char="○"/>
              <a:defRPr sz="2400"/>
            </a:lvl2pPr>
            <a:lvl3pPr marL="1828754" lvl="2" indent="-457189">
              <a:spcBef>
                <a:spcPts val="0"/>
              </a:spcBef>
              <a:spcAft>
                <a:spcPts val="0"/>
              </a:spcAft>
              <a:buSzPts val="1800"/>
              <a:buChar char="■"/>
              <a:defRPr sz="2400"/>
            </a:lvl3pPr>
            <a:lvl4pPr marL="2438339" lvl="3" indent="-457189">
              <a:spcBef>
                <a:spcPts val="0"/>
              </a:spcBef>
              <a:spcAft>
                <a:spcPts val="0"/>
              </a:spcAft>
              <a:buSzPts val="1800"/>
              <a:buChar char="●"/>
              <a:defRPr/>
            </a:lvl4pPr>
            <a:lvl5pPr marL="3047924" lvl="4" indent="-457189">
              <a:spcBef>
                <a:spcPts val="0"/>
              </a:spcBef>
              <a:spcAft>
                <a:spcPts val="0"/>
              </a:spcAft>
              <a:buSzPts val="1800"/>
              <a:buChar char="○"/>
              <a:defRPr/>
            </a:lvl5pPr>
            <a:lvl6pPr marL="3657509" lvl="5" indent="-457189">
              <a:spcBef>
                <a:spcPts val="0"/>
              </a:spcBef>
              <a:spcAft>
                <a:spcPts val="0"/>
              </a:spcAft>
              <a:buSzPts val="1800"/>
              <a:buChar char="■"/>
              <a:defRPr/>
            </a:lvl6pPr>
            <a:lvl7pPr marL="4267093" lvl="6" indent="-457189">
              <a:spcBef>
                <a:spcPts val="0"/>
              </a:spcBef>
              <a:spcAft>
                <a:spcPts val="0"/>
              </a:spcAft>
              <a:buSzPts val="1800"/>
              <a:buChar char="●"/>
              <a:defRPr/>
            </a:lvl7pPr>
            <a:lvl8pPr marL="4876678" lvl="7" indent="-457189">
              <a:spcBef>
                <a:spcPts val="0"/>
              </a:spcBef>
              <a:spcAft>
                <a:spcPts val="0"/>
              </a:spcAft>
              <a:buSzPts val="1800"/>
              <a:buChar char="○"/>
              <a:defRPr/>
            </a:lvl8pPr>
            <a:lvl9pPr marL="5486263" lvl="8" indent="-457189">
              <a:spcBef>
                <a:spcPts val="0"/>
              </a:spcBef>
              <a:spcAft>
                <a:spcPts val="0"/>
              </a:spcAft>
              <a:buSzPts val="1800"/>
              <a:buChar char="■"/>
              <a:defRPr/>
            </a:lvl9pPr>
          </a:lstStyle>
          <a:p>
            <a:endParaRPr dirty="0"/>
          </a:p>
        </p:txBody>
      </p:sp>
      <p:pic>
        <p:nvPicPr>
          <p:cNvPr id="30" name="Google Shape;30;p5"/>
          <p:cNvPicPr preferRelativeResize="0"/>
          <p:nvPr/>
        </p:nvPicPr>
        <p:blipFill rotWithShape="1">
          <a:blip r:embed="rId2">
            <a:alphaModFix/>
          </a:blip>
          <a:srcRect t="29553" b="29557"/>
          <a:stretch/>
        </p:blipFill>
        <p:spPr>
          <a:xfrm rot="10800000" flipH="1">
            <a:off x="-158517" y="859450"/>
            <a:ext cx="2750667" cy="1124125"/>
          </a:xfrm>
          <a:prstGeom prst="rect">
            <a:avLst/>
          </a:prstGeom>
          <a:noFill/>
          <a:ln>
            <a:noFill/>
          </a:ln>
        </p:spPr>
      </p:pic>
      <p:sp>
        <p:nvSpPr>
          <p:cNvPr id="31" name="Google Shape;31;p5"/>
          <p:cNvSpPr txBox="1">
            <a:spLocks noGrp="1"/>
          </p:cNvSpPr>
          <p:nvPr>
            <p:ph type="sldNum" idx="12"/>
          </p:nvPr>
        </p:nvSpPr>
        <p:spPr>
          <a:xfrm>
            <a:off x="11313325" y="6231525"/>
            <a:ext cx="603914"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3" name="Picture 2" descr="3,531 Waterland Images, Stock Photos &amp; Vectors | Shutterstock">
            <a:extLst>
              <a:ext uri="{FF2B5EF4-FFF2-40B4-BE49-F238E27FC236}">
                <a16:creationId xmlns:a16="http://schemas.microsoft.com/office/drawing/2014/main" id="{87039D36-D9A2-D00C-814B-3DEE53927569}"/>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t="38507" b="7962"/>
          <a:stretch/>
        </p:blipFill>
        <p:spPr bwMode="auto">
          <a:xfrm>
            <a:off x="-282832" y="859450"/>
            <a:ext cx="2925623" cy="1124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11257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sea)">
  <p:cSld name="Title + 1 column (sea)">
    <p:spTree>
      <p:nvGrpSpPr>
        <p:cNvPr id="1" name="Shape 32"/>
        <p:cNvGrpSpPr/>
        <p:nvPr/>
      </p:nvGrpSpPr>
      <p:grpSpPr>
        <a:xfrm>
          <a:off x="0" y="0"/>
          <a:ext cx="0" cy="0"/>
          <a:chOff x="0" y="0"/>
          <a:chExt cx="0" cy="0"/>
        </a:xfrm>
      </p:grpSpPr>
      <p:sp>
        <p:nvSpPr>
          <p:cNvPr id="33" name="Google Shape;33;p6"/>
          <p:cNvSpPr/>
          <p:nvPr/>
        </p:nvSpPr>
        <p:spPr>
          <a:xfrm>
            <a:off x="-367" y="-75"/>
            <a:ext cx="12198350" cy="6858000"/>
          </a:xfrm>
          <a:prstGeom prst="rect">
            <a:avLst/>
          </a:prstGeom>
          <a:noFill/>
          <a:ln w="228600" cap="flat" cmpd="sng">
            <a:solidFill>
              <a:schemeClr val="accent3"/>
            </a:solidFill>
            <a:prstDash val="solid"/>
            <a:miter lim="800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6"/>
          <p:cNvSpPr txBox="1">
            <a:spLocks noGrp="1"/>
          </p:cNvSpPr>
          <p:nvPr>
            <p:ph type="title"/>
          </p:nvPr>
        </p:nvSpPr>
        <p:spPr>
          <a:xfrm>
            <a:off x="3011468" y="1183300"/>
            <a:ext cx="8208673" cy="9692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None/>
              <a:defRPr>
                <a:solidFill>
                  <a:schemeClr val="accent3"/>
                </a:solidFill>
              </a:defRPr>
            </a:lvl1pPr>
            <a:lvl2pPr lvl="1" rtl="0">
              <a:spcBef>
                <a:spcPts val="0"/>
              </a:spcBef>
              <a:spcAft>
                <a:spcPts val="0"/>
              </a:spcAft>
              <a:buClr>
                <a:schemeClr val="accent3"/>
              </a:buClr>
              <a:buSzPts val="2400"/>
              <a:buNone/>
              <a:defRPr>
                <a:solidFill>
                  <a:schemeClr val="accent3"/>
                </a:solidFill>
              </a:defRPr>
            </a:lvl2pPr>
            <a:lvl3pPr lvl="2" rtl="0">
              <a:spcBef>
                <a:spcPts val="0"/>
              </a:spcBef>
              <a:spcAft>
                <a:spcPts val="0"/>
              </a:spcAft>
              <a:buClr>
                <a:schemeClr val="accent3"/>
              </a:buClr>
              <a:buSzPts val="2400"/>
              <a:buNone/>
              <a:defRPr>
                <a:solidFill>
                  <a:schemeClr val="accent3"/>
                </a:solidFill>
              </a:defRPr>
            </a:lvl3pPr>
            <a:lvl4pPr lvl="3" rtl="0">
              <a:spcBef>
                <a:spcPts val="0"/>
              </a:spcBef>
              <a:spcAft>
                <a:spcPts val="0"/>
              </a:spcAft>
              <a:buClr>
                <a:schemeClr val="accent3"/>
              </a:buClr>
              <a:buSzPts val="2400"/>
              <a:buNone/>
              <a:defRPr>
                <a:solidFill>
                  <a:schemeClr val="accent3"/>
                </a:solidFill>
              </a:defRPr>
            </a:lvl4pPr>
            <a:lvl5pPr lvl="4" rtl="0">
              <a:spcBef>
                <a:spcPts val="0"/>
              </a:spcBef>
              <a:spcAft>
                <a:spcPts val="0"/>
              </a:spcAft>
              <a:buClr>
                <a:schemeClr val="accent3"/>
              </a:buClr>
              <a:buSzPts val="2400"/>
              <a:buNone/>
              <a:defRPr>
                <a:solidFill>
                  <a:schemeClr val="accent3"/>
                </a:solidFill>
              </a:defRPr>
            </a:lvl5pPr>
            <a:lvl6pPr lvl="5" rtl="0">
              <a:spcBef>
                <a:spcPts val="0"/>
              </a:spcBef>
              <a:spcAft>
                <a:spcPts val="0"/>
              </a:spcAft>
              <a:buClr>
                <a:schemeClr val="accent3"/>
              </a:buClr>
              <a:buSzPts val="2400"/>
              <a:buNone/>
              <a:defRPr>
                <a:solidFill>
                  <a:schemeClr val="accent3"/>
                </a:solidFill>
              </a:defRPr>
            </a:lvl6pPr>
            <a:lvl7pPr lvl="6" rtl="0">
              <a:spcBef>
                <a:spcPts val="0"/>
              </a:spcBef>
              <a:spcAft>
                <a:spcPts val="0"/>
              </a:spcAft>
              <a:buClr>
                <a:schemeClr val="accent3"/>
              </a:buClr>
              <a:buSzPts val="2400"/>
              <a:buNone/>
              <a:defRPr>
                <a:solidFill>
                  <a:schemeClr val="accent3"/>
                </a:solidFill>
              </a:defRPr>
            </a:lvl7pPr>
            <a:lvl8pPr lvl="7" rtl="0">
              <a:spcBef>
                <a:spcPts val="0"/>
              </a:spcBef>
              <a:spcAft>
                <a:spcPts val="0"/>
              </a:spcAft>
              <a:buClr>
                <a:schemeClr val="accent3"/>
              </a:buClr>
              <a:buSzPts val="2400"/>
              <a:buNone/>
              <a:defRPr>
                <a:solidFill>
                  <a:schemeClr val="accent3"/>
                </a:solidFill>
              </a:defRPr>
            </a:lvl8pPr>
            <a:lvl9pPr lvl="8" rtl="0">
              <a:spcBef>
                <a:spcPts val="0"/>
              </a:spcBef>
              <a:spcAft>
                <a:spcPts val="0"/>
              </a:spcAft>
              <a:buClr>
                <a:schemeClr val="accent3"/>
              </a:buClr>
              <a:buSzPts val="2400"/>
              <a:buNone/>
              <a:defRPr>
                <a:solidFill>
                  <a:schemeClr val="accent3"/>
                </a:solidFill>
              </a:defRPr>
            </a:lvl9pPr>
          </a:lstStyle>
          <a:p>
            <a:endParaRPr/>
          </a:p>
        </p:txBody>
      </p:sp>
      <p:sp>
        <p:nvSpPr>
          <p:cNvPr id="35" name="Google Shape;35;p6"/>
          <p:cNvSpPr txBox="1">
            <a:spLocks noGrp="1"/>
          </p:cNvSpPr>
          <p:nvPr>
            <p:ph type="body" idx="1"/>
          </p:nvPr>
        </p:nvSpPr>
        <p:spPr>
          <a:xfrm>
            <a:off x="3011468" y="2278855"/>
            <a:ext cx="8208673" cy="4212800"/>
          </a:xfrm>
          <a:prstGeom prst="rect">
            <a:avLst/>
          </a:prstGeom>
        </p:spPr>
        <p:txBody>
          <a:bodyPr spcFirstLastPara="1" wrap="square" lIns="91425" tIns="91425" rIns="91425" bIns="91425" anchor="t" anchorCtr="0">
            <a:noAutofit/>
          </a:bodyPr>
          <a:lstStyle>
            <a:lvl1pPr marL="609585" lvl="0" indent="-507987" rtl="0">
              <a:spcBef>
                <a:spcPts val="800"/>
              </a:spcBef>
              <a:spcAft>
                <a:spcPts val="0"/>
              </a:spcAft>
              <a:buClr>
                <a:schemeClr val="accent3"/>
              </a:buClr>
              <a:buSzPts val="2400"/>
              <a:buChar char="◍"/>
              <a:defRPr sz="3200"/>
            </a:lvl1pPr>
            <a:lvl2pPr marL="1219170" lvl="1" indent="-457189" rtl="0">
              <a:spcBef>
                <a:spcPts val="0"/>
              </a:spcBef>
              <a:spcAft>
                <a:spcPts val="0"/>
              </a:spcAft>
              <a:buClr>
                <a:schemeClr val="accent3"/>
              </a:buClr>
              <a:buSzPts val="1800"/>
              <a:buChar char="○"/>
              <a:defRPr sz="2400"/>
            </a:lvl2pPr>
            <a:lvl3pPr marL="1828754" lvl="2" indent="-457189" rtl="0">
              <a:spcBef>
                <a:spcPts val="0"/>
              </a:spcBef>
              <a:spcAft>
                <a:spcPts val="0"/>
              </a:spcAft>
              <a:buClr>
                <a:schemeClr val="accent3"/>
              </a:buClr>
              <a:buSzPts val="1800"/>
              <a:buChar char="■"/>
              <a:defRPr sz="2400"/>
            </a:lvl3pPr>
            <a:lvl4pPr marL="2438339" lvl="3" indent="-457189" rtl="0">
              <a:spcBef>
                <a:spcPts val="0"/>
              </a:spcBef>
              <a:spcAft>
                <a:spcPts val="0"/>
              </a:spcAft>
              <a:buSzPts val="1800"/>
              <a:buChar char="●"/>
              <a:defRPr/>
            </a:lvl4pPr>
            <a:lvl5pPr marL="3047924" lvl="4" indent="-457189" rtl="0">
              <a:spcBef>
                <a:spcPts val="0"/>
              </a:spcBef>
              <a:spcAft>
                <a:spcPts val="0"/>
              </a:spcAft>
              <a:buSzPts val="1800"/>
              <a:buChar char="○"/>
              <a:defRPr/>
            </a:lvl5pPr>
            <a:lvl6pPr marL="3657509" lvl="5" indent="-457189" rtl="0">
              <a:spcBef>
                <a:spcPts val="0"/>
              </a:spcBef>
              <a:spcAft>
                <a:spcPts val="0"/>
              </a:spcAft>
              <a:buSzPts val="1800"/>
              <a:buChar char="■"/>
              <a:defRPr/>
            </a:lvl6pPr>
            <a:lvl7pPr marL="4267093" lvl="6" indent="-457189" rtl="0">
              <a:spcBef>
                <a:spcPts val="0"/>
              </a:spcBef>
              <a:spcAft>
                <a:spcPts val="0"/>
              </a:spcAft>
              <a:buSzPts val="1800"/>
              <a:buChar char="●"/>
              <a:defRPr/>
            </a:lvl7pPr>
            <a:lvl8pPr marL="4876678" lvl="7" indent="-457189" rtl="0">
              <a:spcBef>
                <a:spcPts val="0"/>
              </a:spcBef>
              <a:spcAft>
                <a:spcPts val="0"/>
              </a:spcAft>
              <a:buSzPts val="1800"/>
              <a:buChar char="○"/>
              <a:defRPr/>
            </a:lvl8pPr>
            <a:lvl9pPr marL="5486263" lvl="8" indent="-457189" rtl="0">
              <a:spcBef>
                <a:spcPts val="0"/>
              </a:spcBef>
              <a:spcAft>
                <a:spcPts val="0"/>
              </a:spcAft>
              <a:buSzPts val="1800"/>
              <a:buChar char="■"/>
              <a:defRPr/>
            </a:lvl9pPr>
          </a:lstStyle>
          <a:p>
            <a:endParaRPr/>
          </a:p>
        </p:txBody>
      </p:sp>
      <p:pic>
        <p:nvPicPr>
          <p:cNvPr id="36" name="Google Shape;36;p6" descr="Sea, Ocean, Infinity, Wide,"/>
          <p:cNvPicPr preferRelativeResize="0"/>
          <p:nvPr/>
        </p:nvPicPr>
        <p:blipFill rotWithShape="1">
          <a:blip r:embed="rId2">
            <a:alphaModFix/>
          </a:blip>
          <a:srcRect l="12148" t="41829" r="47083" b="28534"/>
          <a:stretch/>
        </p:blipFill>
        <p:spPr>
          <a:xfrm>
            <a:off x="-158515" y="859451"/>
            <a:ext cx="2750665" cy="1124125"/>
          </a:xfrm>
          <a:prstGeom prst="rect">
            <a:avLst/>
          </a:prstGeom>
          <a:noFill/>
          <a:ln>
            <a:noFill/>
          </a:ln>
        </p:spPr>
      </p:pic>
      <p:sp>
        <p:nvSpPr>
          <p:cNvPr id="37" name="Google Shape;37;p6"/>
          <p:cNvSpPr txBox="1">
            <a:spLocks noGrp="1"/>
          </p:cNvSpPr>
          <p:nvPr>
            <p:ph type="sldNum" idx="12"/>
          </p:nvPr>
        </p:nvSpPr>
        <p:spPr>
          <a:xfrm>
            <a:off x="11313325" y="6231525"/>
            <a:ext cx="603914"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282125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1 column (sky)">
  <p:cSld name="Title + 1 column (sky)">
    <p:spTree>
      <p:nvGrpSpPr>
        <p:cNvPr id="1" name="Shape 38"/>
        <p:cNvGrpSpPr/>
        <p:nvPr/>
      </p:nvGrpSpPr>
      <p:grpSpPr>
        <a:xfrm>
          <a:off x="0" y="0"/>
          <a:ext cx="0" cy="0"/>
          <a:chOff x="0" y="0"/>
          <a:chExt cx="0" cy="0"/>
        </a:xfrm>
      </p:grpSpPr>
      <p:sp>
        <p:nvSpPr>
          <p:cNvPr id="39" name="Google Shape;39;p7"/>
          <p:cNvSpPr/>
          <p:nvPr/>
        </p:nvSpPr>
        <p:spPr>
          <a:xfrm>
            <a:off x="-367" y="-75"/>
            <a:ext cx="12198350" cy="6858000"/>
          </a:xfrm>
          <a:prstGeom prst="rect">
            <a:avLst/>
          </a:prstGeom>
          <a:noFill/>
          <a:ln w="228600" cap="flat" cmpd="sng">
            <a:solidFill>
              <a:schemeClr val="accent4"/>
            </a:solidFill>
            <a:prstDash val="solid"/>
            <a:miter lim="800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7"/>
          <p:cNvSpPr txBox="1">
            <a:spLocks noGrp="1"/>
          </p:cNvSpPr>
          <p:nvPr>
            <p:ph type="title"/>
          </p:nvPr>
        </p:nvSpPr>
        <p:spPr>
          <a:xfrm>
            <a:off x="3011468" y="1183300"/>
            <a:ext cx="8208673" cy="9692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4"/>
              </a:buClr>
              <a:buSzPts val="2400"/>
              <a:buNone/>
              <a:defRPr>
                <a:solidFill>
                  <a:schemeClr val="accent4"/>
                </a:solidFill>
              </a:defRPr>
            </a:lvl1pPr>
            <a:lvl2pPr lvl="1" rtl="0">
              <a:spcBef>
                <a:spcPts val="0"/>
              </a:spcBef>
              <a:spcAft>
                <a:spcPts val="0"/>
              </a:spcAft>
              <a:buClr>
                <a:schemeClr val="accent4"/>
              </a:buClr>
              <a:buSzPts val="2400"/>
              <a:buNone/>
              <a:defRPr>
                <a:solidFill>
                  <a:schemeClr val="accent4"/>
                </a:solidFill>
              </a:defRPr>
            </a:lvl2pPr>
            <a:lvl3pPr lvl="2" rtl="0">
              <a:spcBef>
                <a:spcPts val="0"/>
              </a:spcBef>
              <a:spcAft>
                <a:spcPts val="0"/>
              </a:spcAft>
              <a:buClr>
                <a:schemeClr val="accent4"/>
              </a:buClr>
              <a:buSzPts val="2400"/>
              <a:buNone/>
              <a:defRPr>
                <a:solidFill>
                  <a:schemeClr val="accent4"/>
                </a:solidFill>
              </a:defRPr>
            </a:lvl3pPr>
            <a:lvl4pPr lvl="3" rtl="0">
              <a:spcBef>
                <a:spcPts val="0"/>
              </a:spcBef>
              <a:spcAft>
                <a:spcPts val="0"/>
              </a:spcAft>
              <a:buClr>
                <a:schemeClr val="accent4"/>
              </a:buClr>
              <a:buSzPts val="2400"/>
              <a:buNone/>
              <a:defRPr>
                <a:solidFill>
                  <a:schemeClr val="accent4"/>
                </a:solidFill>
              </a:defRPr>
            </a:lvl4pPr>
            <a:lvl5pPr lvl="4" rtl="0">
              <a:spcBef>
                <a:spcPts val="0"/>
              </a:spcBef>
              <a:spcAft>
                <a:spcPts val="0"/>
              </a:spcAft>
              <a:buClr>
                <a:schemeClr val="accent4"/>
              </a:buClr>
              <a:buSzPts val="2400"/>
              <a:buNone/>
              <a:defRPr>
                <a:solidFill>
                  <a:schemeClr val="accent4"/>
                </a:solidFill>
              </a:defRPr>
            </a:lvl5pPr>
            <a:lvl6pPr lvl="5" rtl="0">
              <a:spcBef>
                <a:spcPts val="0"/>
              </a:spcBef>
              <a:spcAft>
                <a:spcPts val="0"/>
              </a:spcAft>
              <a:buClr>
                <a:schemeClr val="accent4"/>
              </a:buClr>
              <a:buSzPts val="2400"/>
              <a:buNone/>
              <a:defRPr>
                <a:solidFill>
                  <a:schemeClr val="accent4"/>
                </a:solidFill>
              </a:defRPr>
            </a:lvl6pPr>
            <a:lvl7pPr lvl="6" rtl="0">
              <a:spcBef>
                <a:spcPts val="0"/>
              </a:spcBef>
              <a:spcAft>
                <a:spcPts val="0"/>
              </a:spcAft>
              <a:buClr>
                <a:schemeClr val="accent4"/>
              </a:buClr>
              <a:buSzPts val="2400"/>
              <a:buNone/>
              <a:defRPr>
                <a:solidFill>
                  <a:schemeClr val="accent4"/>
                </a:solidFill>
              </a:defRPr>
            </a:lvl7pPr>
            <a:lvl8pPr lvl="7" rtl="0">
              <a:spcBef>
                <a:spcPts val="0"/>
              </a:spcBef>
              <a:spcAft>
                <a:spcPts val="0"/>
              </a:spcAft>
              <a:buClr>
                <a:schemeClr val="accent4"/>
              </a:buClr>
              <a:buSzPts val="2400"/>
              <a:buNone/>
              <a:defRPr>
                <a:solidFill>
                  <a:schemeClr val="accent4"/>
                </a:solidFill>
              </a:defRPr>
            </a:lvl8pPr>
            <a:lvl9pPr lvl="8" rtl="0">
              <a:spcBef>
                <a:spcPts val="0"/>
              </a:spcBef>
              <a:spcAft>
                <a:spcPts val="0"/>
              </a:spcAft>
              <a:buClr>
                <a:schemeClr val="accent4"/>
              </a:buClr>
              <a:buSzPts val="2400"/>
              <a:buNone/>
              <a:defRPr>
                <a:solidFill>
                  <a:schemeClr val="accent4"/>
                </a:solidFill>
              </a:defRPr>
            </a:lvl9pPr>
          </a:lstStyle>
          <a:p>
            <a:endParaRPr/>
          </a:p>
        </p:txBody>
      </p:sp>
      <p:sp>
        <p:nvSpPr>
          <p:cNvPr id="41" name="Google Shape;41;p7"/>
          <p:cNvSpPr txBox="1">
            <a:spLocks noGrp="1"/>
          </p:cNvSpPr>
          <p:nvPr>
            <p:ph type="body" idx="1"/>
          </p:nvPr>
        </p:nvSpPr>
        <p:spPr>
          <a:xfrm>
            <a:off x="3011468" y="2278855"/>
            <a:ext cx="8208673" cy="4212800"/>
          </a:xfrm>
          <a:prstGeom prst="rect">
            <a:avLst/>
          </a:prstGeom>
        </p:spPr>
        <p:txBody>
          <a:bodyPr spcFirstLastPara="1" wrap="square" lIns="91425" tIns="91425" rIns="91425" bIns="91425" anchor="t" anchorCtr="0">
            <a:noAutofit/>
          </a:bodyPr>
          <a:lstStyle>
            <a:lvl1pPr marL="609585" lvl="0" indent="-507987" rtl="0">
              <a:spcBef>
                <a:spcPts val="800"/>
              </a:spcBef>
              <a:spcAft>
                <a:spcPts val="0"/>
              </a:spcAft>
              <a:buClr>
                <a:schemeClr val="accent4"/>
              </a:buClr>
              <a:buSzPts val="2400"/>
              <a:buChar char="◍"/>
              <a:defRPr sz="3200"/>
            </a:lvl1pPr>
            <a:lvl2pPr marL="1219170" lvl="1" indent="-457189" rtl="0">
              <a:spcBef>
                <a:spcPts val="0"/>
              </a:spcBef>
              <a:spcAft>
                <a:spcPts val="0"/>
              </a:spcAft>
              <a:buClr>
                <a:schemeClr val="accent4"/>
              </a:buClr>
              <a:buSzPts val="1800"/>
              <a:buChar char="○"/>
              <a:defRPr sz="2400"/>
            </a:lvl2pPr>
            <a:lvl3pPr marL="1828754" lvl="2" indent="-457189" rtl="0">
              <a:spcBef>
                <a:spcPts val="0"/>
              </a:spcBef>
              <a:spcAft>
                <a:spcPts val="0"/>
              </a:spcAft>
              <a:buClr>
                <a:schemeClr val="accent4"/>
              </a:buClr>
              <a:buSzPts val="1800"/>
              <a:buChar char="■"/>
              <a:defRPr sz="2400"/>
            </a:lvl3pPr>
            <a:lvl4pPr marL="2438339" lvl="3" indent="-457189" rtl="0">
              <a:spcBef>
                <a:spcPts val="0"/>
              </a:spcBef>
              <a:spcAft>
                <a:spcPts val="0"/>
              </a:spcAft>
              <a:buSzPts val="1800"/>
              <a:buChar char="●"/>
              <a:defRPr/>
            </a:lvl4pPr>
            <a:lvl5pPr marL="3047924" lvl="4" indent="-457189" rtl="0">
              <a:spcBef>
                <a:spcPts val="0"/>
              </a:spcBef>
              <a:spcAft>
                <a:spcPts val="0"/>
              </a:spcAft>
              <a:buSzPts val="1800"/>
              <a:buChar char="○"/>
              <a:defRPr/>
            </a:lvl5pPr>
            <a:lvl6pPr marL="3657509" lvl="5" indent="-457189" rtl="0">
              <a:spcBef>
                <a:spcPts val="0"/>
              </a:spcBef>
              <a:spcAft>
                <a:spcPts val="0"/>
              </a:spcAft>
              <a:buSzPts val="1800"/>
              <a:buChar char="■"/>
              <a:defRPr/>
            </a:lvl6pPr>
            <a:lvl7pPr marL="4267093" lvl="6" indent="-457189" rtl="0">
              <a:spcBef>
                <a:spcPts val="0"/>
              </a:spcBef>
              <a:spcAft>
                <a:spcPts val="0"/>
              </a:spcAft>
              <a:buSzPts val="1800"/>
              <a:buChar char="●"/>
              <a:defRPr/>
            </a:lvl7pPr>
            <a:lvl8pPr marL="4876678" lvl="7" indent="-457189" rtl="0">
              <a:spcBef>
                <a:spcPts val="0"/>
              </a:spcBef>
              <a:spcAft>
                <a:spcPts val="0"/>
              </a:spcAft>
              <a:buSzPts val="1800"/>
              <a:buChar char="○"/>
              <a:defRPr/>
            </a:lvl8pPr>
            <a:lvl9pPr marL="5486263" lvl="8" indent="-457189" rtl="0">
              <a:spcBef>
                <a:spcPts val="0"/>
              </a:spcBef>
              <a:spcAft>
                <a:spcPts val="0"/>
              </a:spcAft>
              <a:buSzPts val="1800"/>
              <a:buChar char="■"/>
              <a:defRPr/>
            </a:lvl9pPr>
          </a:lstStyle>
          <a:p>
            <a:endParaRPr/>
          </a:p>
        </p:txBody>
      </p:sp>
      <p:pic>
        <p:nvPicPr>
          <p:cNvPr id="42" name="Google Shape;42;p7" descr="Sea, Ocean, Infinity, Wide,"/>
          <p:cNvPicPr preferRelativeResize="0"/>
          <p:nvPr/>
        </p:nvPicPr>
        <p:blipFill rotWithShape="1">
          <a:blip r:embed="rId2">
            <a:alphaModFix/>
          </a:blip>
          <a:srcRect l="12148" t="41829" r="47083" b="28534"/>
          <a:stretch/>
        </p:blipFill>
        <p:spPr>
          <a:xfrm>
            <a:off x="-158515" y="859451"/>
            <a:ext cx="2750665" cy="1124125"/>
          </a:xfrm>
          <a:prstGeom prst="rect">
            <a:avLst/>
          </a:prstGeom>
          <a:noFill/>
          <a:ln>
            <a:noFill/>
          </a:ln>
        </p:spPr>
      </p:pic>
      <p:pic>
        <p:nvPicPr>
          <p:cNvPr id="43" name="Google Shape;43;p7" descr="Flat land, big sky, Wicken Fen"/>
          <p:cNvPicPr preferRelativeResize="0"/>
          <p:nvPr/>
        </p:nvPicPr>
        <p:blipFill rotWithShape="1">
          <a:blip r:embed="rId3">
            <a:alphaModFix/>
          </a:blip>
          <a:srcRect l="17543" t="27744" r="33752" b="32456"/>
          <a:stretch/>
        </p:blipFill>
        <p:spPr>
          <a:xfrm>
            <a:off x="-158515" y="859451"/>
            <a:ext cx="2750665" cy="1124124"/>
          </a:xfrm>
          <a:prstGeom prst="rect">
            <a:avLst/>
          </a:prstGeom>
          <a:noFill/>
          <a:ln>
            <a:noFill/>
          </a:ln>
        </p:spPr>
      </p:pic>
      <p:sp>
        <p:nvSpPr>
          <p:cNvPr id="44" name="Google Shape;44;p7"/>
          <p:cNvSpPr txBox="1">
            <a:spLocks noGrp="1"/>
          </p:cNvSpPr>
          <p:nvPr>
            <p:ph type="sldNum" idx="12"/>
          </p:nvPr>
        </p:nvSpPr>
        <p:spPr>
          <a:xfrm>
            <a:off x="11313325" y="6231525"/>
            <a:ext cx="603914"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029969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2 columns (sea)">
  <p:cSld name="Title + 2 columns (sea)">
    <p:spTree>
      <p:nvGrpSpPr>
        <p:cNvPr id="1" name="Shape 52"/>
        <p:cNvGrpSpPr/>
        <p:nvPr/>
      </p:nvGrpSpPr>
      <p:grpSpPr>
        <a:xfrm>
          <a:off x="0" y="0"/>
          <a:ext cx="0" cy="0"/>
          <a:chOff x="0" y="0"/>
          <a:chExt cx="0" cy="0"/>
        </a:xfrm>
      </p:grpSpPr>
      <p:sp>
        <p:nvSpPr>
          <p:cNvPr id="53" name="Google Shape;53;p9"/>
          <p:cNvSpPr/>
          <p:nvPr/>
        </p:nvSpPr>
        <p:spPr>
          <a:xfrm>
            <a:off x="-367" y="-75"/>
            <a:ext cx="12198350" cy="6858000"/>
          </a:xfrm>
          <a:prstGeom prst="rect">
            <a:avLst/>
          </a:prstGeom>
          <a:noFill/>
          <a:ln w="228600" cap="flat" cmpd="sng">
            <a:solidFill>
              <a:schemeClr val="accent3"/>
            </a:solidFill>
            <a:prstDash val="solid"/>
            <a:miter lim="800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54" name="Google Shape;54;p9" descr="Sea, Ocean, Infinity, Wide,"/>
          <p:cNvPicPr preferRelativeResize="0"/>
          <p:nvPr/>
        </p:nvPicPr>
        <p:blipFill rotWithShape="1">
          <a:blip r:embed="rId2">
            <a:alphaModFix/>
          </a:blip>
          <a:srcRect l="12148" t="41829" r="47083" b="28534"/>
          <a:stretch/>
        </p:blipFill>
        <p:spPr>
          <a:xfrm>
            <a:off x="-158515" y="859451"/>
            <a:ext cx="2750665" cy="1124125"/>
          </a:xfrm>
          <a:prstGeom prst="rect">
            <a:avLst/>
          </a:prstGeom>
          <a:noFill/>
          <a:ln>
            <a:noFill/>
          </a:ln>
        </p:spPr>
      </p:pic>
      <p:sp>
        <p:nvSpPr>
          <p:cNvPr id="55" name="Google Shape;55;p9"/>
          <p:cNvSpPr txBox="1">
            <a:spLocks noGrp="1"/>
          </p:cNvSpPr>
          <p:nvPr>
            <p:ph type="body" idx="1"/>
          </p:nvPr>
        </p:nvSpPr>
        <p:spPr>
          <a:xfrm>
            <a:off x="3011468" y="2352675"/>
            <a:ext cx="4163367" cy="42148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Clr>
                <a:schemeClr val="accent3"/>
              </a:buClr>
              <a:buSzPts val="1800"/>
              <a:buChar char="◍"/>
              <a:defRPr sz="2400"/>
            </a:lvl1pPr>
            <a:lvl2pPr marL="1219170" lvl="1" indent="-457189" rtl="0">
              <a:spcBef>
                <a:spcPts val="0"/>
              </a:spcBef>
              <a:spcAft>
                <a:spcPts val="0"/>
              </a:spcAft>
              <a:buClr>
                <a:schemeClr val="accent3"/>
              </a:buClr>
              <a:buSzPts val="1800"/>
              <a:buChar char="○"/>
              <a:defRPr sz="2400"/>
            </a:lvl2pPr>
            <a:lvl3pPr marL="1828754" lvl="2" indent="-457189" rtl="0">
              <a:spcBef>
                <a:spcPts val="0"/>
              </a:spcBef>
              <a:spcAft>
                <a:spcPts val="0"/>
              </a:spcAft>
              <a:buClr>
                <a:schemeClr val="dk1"/>
              </a:buClr>
              <a:buSzPts val="1800"/>
              <a:buChar char="■"/>
              <a:defRPr sz="2400"/>
            </a:lvl3pPr>
            <a:lvl4pPr marL="2438339" lvl="3" indent="-457189" rtl="0">
              <a:spcBef>
                <a:spcPts val="0"/>
              </a:spcBef>
              <a:spcAft>
                <a:spcPts val="0"/>
              </a:spcAft>
              <a:buSzPts val="1800"/>
              <a:buChar char="●"/>
              <a:defRPr/>
            </a:lvl4pPr>
            <a:lvl5pPr marL="3047924" lvl="4" indent="-457189" rtl="0">
              <a:spcBef>
                <a:spcPts val="0"/>
              </a:spcBef>
              <a:spcAft>
                <a:spcPts val="0"/>
              </a:spcAft>
              <a:buSzPts val="1800"/>
              <a:buChar char="○"/>
              <a:defRPr/>
            </a:lvl5pPr>
            <a:lvl6pPr marL="3657509" lvl="5" indent="-457189" rtl="0">
              <a:spcBef>
                <a:spcPts val="0"/>
              </a:spcBef>
              <a:spcAft>
                <a:spcPts val="0"/>
              </a:spcAft>
              <a:buSzPts val="1800"/>
              <a:buChar char="■"/>
              <a:defRPr/>
            </a:lvl6pPr>
            <a:lvl7pPr marL="4267093" lvl="6" indent="-457189" rtl="0">
              <a:spcBef>
                <a:spcPts val="0"/>
              </a:spcBef>
              <a:spcAft>
                <a:spcPts val="0"/>
              </a:spcAft>
              <a:buSzPts val="1800"/>
              <a:buChar char="●"/>
              <a:defRPr/>
            </a:lvl7pPr>
            <a:lvl8pPr marL="4876678" lvl="7" indent="-457189" rtl="0">
              <a:spcBef>
                <a:spcPts val="0"/>
              </a:spcBef>
              <a:spcAft>
                <a:spcPts val="0"/>
              </a:spcAft>
              <a:buSzPts val="1800"/>
              <a:buChar char="○"/>
              <a:defRPr/>
            </a:lvl8pPr>
            <a:lvl9pPr marL="5486263" lvl="8" indent="-457189" rtl="0">
              <a:spcBef>
                <a:spcPts val="0"/>
              </a:spcBef>
              <a:spcAft>
                <a:spcPts val="0"/>
              </a:spcAft>
              <a:buSzPts val="1800"/>
              <a:buChar char="■"/>
              <a:defRPr/>
            </a:lvl9pPr>
          </a:lstStyle>
          <a:p>
            <a:endParaRPr/>
          </a:p>
        </p:txBody>
      </p:sp>
      <p:sp>
        <p:nvSpPr>
          <p:cNvPr id="56" name="Google Shape;56;p9"/>
          <p:cNvSpPr txBox="1">
            <a:spLocks noGrp="1"/>
          </p:cNvSpPr>
          <p:nvPr>
            <p:ph type="body" idx="2"/>
          </p:nvPr>
        </p:nvSpPr>
        <p:spPr>
          <a:xfrm>
            <a:off x="7425296" y="2352675"/>
            <a:ext cx="4163367" cy="42148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Clr>
                <a:schemeClr val="accent3"/>
              </a:buClr>
              <a:buSzPts val="1800"/>
              <a:buChar char="◍"/>
              <a:defRPr sz="2400"/>
            </a:lvl1pPr>
            <a:lvl2pPr marL="1219170" lvl="1" indent="-457189" rtl="0">
              <a:spcBef>
                <a:spcPts val="0"/>
              </a:spcBef>
              <a:spcAft>
                <a:spcPts val="0"/>
              </a:spcAft>
              <a:buClr>
                <a:schemeClr val="accent3"/>
              </a:buClr>
              <a:buSzPts val="1800"/>
              <a:buChar char="○"/>
              <a:defRPr sz="2400"/>
            </a:lvl2pPr>
            <a:lvl3pPr marL="1828754" lvl="2" indent="-457189" rtl="0">
              <a:spcBef>
                <a:spcPts val="0"/>
              </a:spcBef>
              <a:spcAft>
                <a:spcPts val="0"/>
              </a:spcAft>
              <a:buClr>
                <a:schemeClr val="dk1"/>
              </a:buClr>
              <a:buSzPts val="1800"/>
              <a:buChar char="■"/>
              <a:defRPr sz="2400"/>
            </a:lvl3pPr>
            <a:lvl4pPr marL="2438339" lvl="3" indent="-457189" rtl="0">
              <a:spcBef>
                <a:spcPts val="0"/>
              </a:spcBef>
              <a:spcAft>
                <a:spcPts val="0"/>
              </a:spcAft>
              <a:buSzPts val="1800"/>
              <a:buChar char="●"/>
              <a:defRPr/>
            </a:lvl4pPr>
            <a:lvl5pPr marL="3047924" lvl="4" indent="-457189" rtl="0">
              <a:spcBef>
                <a:spcPts val="0"/>
              </a:spcBef>
              <a:spcAft>
                <a:spcPts val="0"/>
              </a:spcAft>
              <a:buSzPts val="1800"/>
              <a:buChar char="○"/>
              <a:defRPr/>
            </a:lvl5pPr>
            <a:lvl6pPr marL="3657509" lvl="5" indent="-457189" rtl="0">
              <a:spcBef>
                <a:spcPts val="0"/>
              </a:spcBef>
              <a:spcAft>
                <a:spcPts val="0"/>
              </a:spcAft>
              <a:buSzPts val="1800"/>
              <a:buChar char="■"/>
              <a:defRPr/>
            </a:lvl6pPr>
            <a:lvl7pPr marL="4267093" lvl="6" indent="-457189" rtl="0">
              <a:spcBef>
                <a:spcPts val="0"/>
              </a:spcBef>
              <a:spcAft>
                <a:spcPts val="0"/>
              </a:spcAft>
              <a:buSzPts val="1800"/>
              <a:buChar char="●"/>
              <a:defRPr/>
            </a:lvl7pPr>
            <a:lvl8pPr marL="4876678" lvl="7" indent="-457189" rtl="0">
              <a:spcBef>
                <a:spcPts val="0"/>
              </a:spcBef>
              <a:spcAft>
                <a:spcPts val="0"/>
              </a:spcAft>
              <a:buSzPts val="1800"/>
              <a:buChar char="○"/>
              <a:defRPr/>
            </a:lvl8pPr>
            <a:lvl9pPr marL="5486263" lvl="8" indent="-457189" rtl="0">
              <a:spcBef>
                <a:spcPts val="0"/>
              </a:spcBef>
              <a:spcAft>
                <a:spcPts val="0"/>
              </a:spcAft>
              <a:buSzPts val="1800"/>
              <a:buChar char="■"/>
              <a:defRPr/>
            </a:lvl9pPr>
          </a:lstStyle>
          <a:p>
            <a:endParaRPr/>
          </a:p>
        </p:txBody>
      </p:sp>
      <p:sp>
        <p:nvSpPr>
          <p:cNvPr id="57" name="Google Shape;57;p9"/>
          <p:cNvSpPr txBox="1">
            <a:spLocks noGrp="1"/>
          </p:cNvSpPr>
          <p:nvPr>
            <p:ph type="title"/>
          </p:nvPr>
        </p:nvSpPr>
        <p:spPr>
          <a:xfrm>
            <a:off x="3011468" y="1183300"/>
            <a:ext cx="8208673" cy="9692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None/>
              <a:defRPr>
                <a:solidFill>
                  <a:schemeClr val="accent3"/>
                </a:solidFill>
              </a:defRPr>
            </a:lvl1pPr>
            <a:lvl2pPr lvl="1" rtl="0">
              <a:spcBef>
                <a:spcPts val="0"/>
              </a:spcBef>
              <a:spcAft>
                <a:spcPts val="0"/>
              </a:spcAft>
              <a:buClr>
                <a:schemeClr val="accent3"/>
              </a:buClr>
              <a:buSzPts val="2400"/>
              <a:buNone/>
              <a:defRPr>
                <a:solidFill>
                  <a:schemeClr val="accent3"/>
                </a:solidFill>
              </a:defRPr>
            </a:lvl2pPr>
            <a:lvl3pPr lvl="2" rtl="0">
              <a:spcBef>
                <a:spcPts val="0"/>
              </a:spcBef>
              <a:spcAft>
                <a:spcPts val="0"/>
              </a:spcAft>
              <a:buClr>
                <a:schemeClr val="accent3"/>
              </a:buClr>
              <a:buSzPts val="2400"/>
              <a:buNone/>
              <a:defRPr>
                <a:solidFill>
                  <a:schemeClr val="accent3"/>
                </a:solidFill>
              </a:defRPr>
            </a:lvl3pPr>
            <a:lvl4pPr lvl="3" rtl="0">
              <a:spcBef>
                <a:spcPts val="0"/>
              </a:spcBef>
              <a:spcAft>
                <a:spcPts val="0"/>
              </a:spcAft>
              <a:buClr>
                <a:schemeClr val="accent3"/>
              </a:buClr>
              <a:buSzPts val="2400"/>
              <a:buNone/>
              <a:defRPr>
                <a:solidFill>
                  <a:schemeClr val="accent3"/>
                </a:solidFill>
              </a:defRPr>
            </a:lvl4pPr>
            <a:lvl5pPr lvl="4" rtl="0">
              <a:spcBef>
                <a:spcPts val="0"/>
              </a:spcBef>
              <a:spcAft>
                <a:spcPts val="0"/>
              </a:spcAft>
              <a:buClr>
                <a:schemeClr val="accent3"/>
              </a:buClr>
              <a:buSzPts val="2400"/>
              <a:buNone/>
              <a:defRPr>
                <a:solidFill>
                  <a:schemeClr val="accent3"/>
                </a:solidFill>
              </a:defRPr>
            </a:lvl5pPr>
            <a:lvl6pPr lvl="5" rtl="0">
              <a:spcBef>
                <a:spcPts val="0"/>
              </a:spcBef>
              <a:spcAft>
                <a:spcPts val="0"/>
              </a:spcAft>
              <a:buClr>
                <a:schemeClr val="accent3"/>
              </a:buClr>
              <a:buSzPts val="2400"/>
              <a:buNone/>
              <a:defRPr>
                <a:solidFill>
                  <a:schemeClr val="accent3"/>
                </a:solidFill>
              </a:defRPr>
            </a:lvl6pPr>
            <a:lvl7pPr lvl="6" rtl="0">
              <a:spcBef>
                <a:spcPts val="0"/>
              </a:spcBef>
              <a:spcAft>
                <a:spcPts val="0"/>
              </a:spcAft>
              <a:buClr>
                <a:schemeClr val="accent3"/>
              </a:buClr>
              <a:buSzPts val="2400"/>
              <a:buNone/>
              <a:defRPr>
                <a:solidFill>
                  <a:schemeClr val="accent3"/>
                </a:solidFill>
              </a:defRPr>
            </a:lvl7pPr>
            <a:lvl8pPr lvl="7" rtl="0">
              <a:spcBef>
                <a:spcPts val="0"/>
              </a:spcBef>
              <a:spcAft>
                <a:spcPts val="0"/>
              </a:spcAft>
              <a:buClr>
                <a:schemeClr val="accent3"/>
              </a:buClr>
              <a:buSzPts val="2400"/>
              <a:buNone/>
              <a:defRPr>
                <a:solidFill>
                  <a:schemeClr val="accent3"/>
                </a:solidFill>
              </a:defRPr>
            </a:lvl8pPr>
            <a:lvl9pPr lvl="8" rtl="0">
              <a:spcBef>
                <a:spcPts val="0"/>
              </a:spcBef>
              <a:spcAft>
                <a:spcPts val="0"/>
              </a:spcAft>
              <a:buClr>
                <a:schemeClr val="accent3"/>
              </a:buClr>
              <a:buSzPts val="2400"/>
              <a:buNone/>
              <a:defRPr>
                <a:solidFill>
                  <a:schemeClr val="accent3"/>
                </a:solidFill>
              </a:defRPr>
            </a:lvl9pPr>
          </a:lstStyle>
          <a:p>
            <a:endParaRPr/>
          </a:p>
        </p:txBody>
      </p:sp>
      <p:sp>
        <p:nvSpPr>
          <p:cNvPr id="58" name="Google Shape;58;p9"/>
          <p:cNvSpPr txBox="1">
            <a:spLocks noGrp="1"/>
          </p:cNvSpPr>
          <p:nvPr>
            <p:ph type="sldNum" idx="12"/>
          </p:nvPr>
        </p:nvSpPr>
        <p:spPr>
          <a:xfrm>
            <a:off x="11313325" y="6231525"/>
            <a:ext cx="603914"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067664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3 columns (sky)">
  <p:cSld name="Title + 3 columns (sky)">
    <p:spTree>
      <p:nvGrpSpPr>
        <p:cNvPr id="1" name="Shape 82"/>
        <p:cNvGrpSpPr/>
        <p:nvPr/>
      </p:nvGrpSpPr>
      <p:grpSpPr>
        <a:xfrm>
          <a:off x="0" y="0"/>
          <a:ext cx="0" cy="0"/>
          <a:chOff x="0" y="0"/>
          <a:chExt cx="0" cy="0"/>
        </a:xfrm>
      </p:grpSpPr>
      <p:sp>
        <p:nvSpPr>
          <p:cNvPr id="83" name="Google Shape;83;p13"/>
          <p:cNvSpPr/>
          <p:nvPr/>
        </p:nvSpPr>
        <p:spPr>
          <a:xfrm>
            <a:off x="-367" y="-75"/>
            <a:ext cx="12198350" cy="6858000"/>
          </a:xfrm>
          <a:prstGeom prst="rect">
            <a:avLst/>
          </a:prstGeom>
          <a:noFill/>
          <a:ln w="228600" cap="flat" cmpd="sng">
            <a:solidFill>
              <a:schemeClr val="accent4"/>
            </a:solidFill>
            <a:prstDash val="solid"/>
            <a:miter lim="800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84" name="Google Shape;84;p13" descr="Flat land, big sky, Wicken Fen"/>
          <p:cNvPicPr preferRelativeResize="0"/>
          <p:nvPr/>
        </p:nvPicPr>
        <p:blipFill rotWithShape="1">
          <a:blip r:embed="rId2">
            <a:alphaModFix/>
          </a:blip>
          <a:srcRect l="17543" t="27744" r="33752" b="32456"/>
          <a:stretch/>
        </p:blipFill>
        <p:spPr>
          <a:xfrm>
            <a:off x="-158515" y="859451"/>
            <a:ext cx="2750665" cy="1124124"/>
          </a:xfrm>
          <a:prstGeom prst="rect">
            <a:avLst/>
          </a:prstGeom>
          <a:noFill/>
          <a:ln>
            <a:noFill/>
          </a:ln>
        </p:spPr>
      </p:pic>
      <p:sp>
        <p:nvSpPr>
          <p:cNvPr id="85" name="Google Shape;85;p13"/>
          <p:cNvSpPr txBox="1">
            <a:spLocks noGrp="1"/>
          </p:cNvSpPr>
          <p:nvPr>
            <p:ph type="body" idx="1"/>
          </p:nvPr>
        </p:nvSpPr>
        <p:spPr>
          <a:xfrm>
            <a:off x="3011469" y="2486025"/>
            <a:ext cx="2737025" cy="4081600"/>
          </a:xfrm>
          <a:prstGeom prst="rect">
            <a:avLst/>
          </a:prstGeom>
        </p:spPr>
        <p:txBody>
          <a:bodyPr spcFirstLastPara="1" wrap="square" lIns="91425" tIns="91425" rIns="91425" bIns="91425" anchor="t" anchorCtr="0">
            <a:noAutofit/>
          </a:bodyPr>
          <a:lstStyle>
            <a:lvl1pPr marL="609585" lvl="0" indent="-423323" rtl="0">
              <a:spcBef>
                <a:spcPts val="800"/>
              </a:spcBef>
              <a:spcAft>
                <a:spcPts val="0"/>
              </a:spcAft>
              <a:buClr>
                <a:schemeClr val="accent4"/>
              </a:buClr>
              <a:buSzPts val="1400"/>
              <a:buChar char="◍"/>
              <a:defRPr sz="1867"/>
            </a:lvl1pPr>
            <a:lvl2pPr marL="1219170" lvl="1" indent="-423323" rtl="0">
              <a:spcBef>
                <a:spcPts val="0"/>
              </a:spcBef>
              <a:spcAft>
                <a:spcPts val="0"/>
              </a:spcAft>
              <a:buClr>
                <a:schemeClr val="accent4"/>
              </a:buClr>
              <a:buSzPts val="1400"/>
              <a:buChar char="○"/>
              <a:defRPr sz="1867"/>
            </a:lvl2pPr>
            <a:lvl3pPr marL="1828754" lvl="2" indent="-423323" rtl="0">
              <a:spcBef>
                <a:spcPts val="0"/>
              </a:spcBef>
              <a:spcAft>
                <a:spcPts val="0"/>
              </a:spcAft>
              <a:buClr>
                <a:schemeClr val="dk1"/>
              </a:buClr>
              <a:buSzPts val="1400"/>
              <a:buChar char="■"/>
              <a:defRPr sz="1867"/>
            </a:lvl3pPr>
            <a:lvl4pPr marL="2438339" lvl="3" indent="-423323" rtl="0">
              <a:spcBef>
                <a:spcPts val="0"/>
              </a:spcBef>
              <a:spcAft>
                <a:spcPts val="0"/>
              </a:spcAft>
              <a:buSzPts val="1400"/>
              <a:buChar char="●"/>
              <a:defRPr sz="1867"/>
            </a:lvl4pPr>
            <a:lvl5pPr marL="3047924" lvl="4" indent="-423323" rtl="0">
              <a:spcBef>
                <a:spcPts val="0"/>
              </a:spcBef>
              <a:spcAft>
                <a:spcPts val="0"/>
              </a:spcAft>
              <a:buSzPts val="1400"/>
              <a:buChar char="○"/>
              <a:defRPr sz="1867"/>
            </a:lvl5pPr>
            <a:lvl6pPr marL="3657509" lvl="5" indent="-423323" rtl="0">
              <a:spcBef>
                <a:spcPts val="0"/>
              </a:spcBef>
              <a:spcAft>
                <a:spcPts val="0"/>
              </a:spcAft>
              <a:buSzPts val="1400"/>
              <a:buChar char="■"/>
              <a:defRPr sz="1867"/>
            </a:lvl6pPr>
            <a:lvl7pPr marL="4267093" lvl="6" indent="-423323" rtl="0">
              <a:spcBef>
                <a:spcPts val="0"/>
              </a:spcBef>
              <a:spcAft>
                <a:spcPts val="0"/>
              </a:spcAft>
              <a:buSzPts val="1400"/>
              <a:buChar char="●"/>
              <a:defRPr sz="1867"/>
            </a:lvl7pPr>
            <a:lvl8pPr marL="4876678" lvl="7" indent="-423323" rtl="0">
              <a:spcBef>
                <a:spcPts val="0"/>
              </a:spcBef>
              <a:spcAft>
                <a:spcPts val="0"/>
              </a:spcAft>
              <a:buSzPts val="1400"/>
              <a:buChar char="○"/>
              <a:defRPr sz="1867"/>
            </a:lvl8pPr>
            <a:lvl9pPr marL="5486263" lvl="8" indent="-423323" rtl="0">
              <a:spcBef>
                <a:spcPts val="0"/>
              </a:spcBef>
              <a:spcAft>
                <a:spcPts val="0"/>
              </a:spcAft>
              <a:buSzPts val="1400"/>
              <a:buChar char="■"/>
              <a:defRPr sz="1867"/>
            </a:lvl9pPr>
          </a:lstStyle>
          <a:p>
            <a:endParaRPr/>
          </a:p>
        </p:txBody>
      </p:sp>
      <p:sp>
        <p:nvSpPr>
          <p:cNvPr id="86" name="Google Shape;86;p13"/>
          <p:cNvSpPr txBox="1">
            <a:spLocks noGrp="1"/>
          </p:cNvSpPr>
          <p:nvPr>
            <p:ph type="body" idx="2"/>
          </p:nvPr>
        </p:nvSpPr>
        <p:spPr>
          <a:xfrm>
            <a:off x="5888668" y="2486025"/>
            <a:ext cx="2737025" cy="4081600"/>
          </a:xfrm>
          <a:prstGeom prst="rect">
            <a:avLst/>
          </a:prstGeom>
        </p:spPr>
        <p:txBody>
          <a:bodyPr spcFirstLastPara="1" wrap="square" lIns="91425" tIns="91425" rIns="91425" bIns="91425" anchor="t" anchorCtr="0">
            <a:noAutofit/>
          </a:bodyPr>
          <a:lstStyle>
            <a:lvl1pPr marL="609585" lvl="0" indent="-423323" rtl="0">
              <a:spcBef>
                <a:spcPts val="800"/>
              </a:spcBef>
              <a:spcAft>
                <a:spcPts val="0"/>
              </a:spcAft>
              <a:buClr>
                <a:schemeClr val="accent4"/>
              </a:buClr>
              <a:buSzPts val="1400"/>
              <a:buChar char="◍"/>
              <a:defRPr sz="1867"/>
            </a:lvl1pPr>
            <a:lvl2pPr marL="1219170" lvl="1" indent="-423323" rtl="0">
              <a:spcBef>
                <a:spcPts val="0"/>
              </a:spcBef>
              <a:spcAft>
                <a:spcPts val="0"/>
              </a:spcAft>
              <a:buClr>
                <a:schemeClr val="accent4"/>
              </a:buClr>
              <a:buSzPts val="1400"/>
              <a:buChar char="○"/>
              <a:defRPr sz="1867"/>
            </a:lvl2pPr>
            <a:lvl3pPr marL="1828754" lvl="2" indent="-423323" rtl="0">
              <a:spcBef>
                <a:spcPts val="0"/>
              </a:spcBef>
              <a:spcAft>
                <a:spcPts val="0"/>
              </a:spcAft>
              <a:buClr>
                <a:schemeClr val="dk1"/>
              </a:buClr>
              <a:buSzPts val="1400"/>
              <a:buChar char="■"/>
              <a:defRPr sz="1867"/>
            </a:lvl3pPr>
            <a:lvl4pPr marL="2438339" lvl="3" indent="-423323" rtl="0">
              <a:spcBef>
                <a:spcPts val="0"/>
              </a:spcBef>
              <a:spcAft>
                <a:spcPts val="0"/>
              </a:spcAft>
              <a:buSzPts val="1400"/>
              <a:buChar char="●"/>
              <a:defRPr sz="1867"/>
            </a:lvl4pPr>
            <a:lvl5pPr marL="3047924" lvl="4" indent="-423323" rtl="0">
              <a:spcBef>
                <a:spcPts val="0"/>
              </a:spcBef>
              <a:spcAft>
                <a:spcPts val="0"/>
              </a:spcAft>
              <a:buSzPts val="1400"/>
              <a:buChar char="○"/>
              <a:defRPr sz="1867"/>
            </a:lvl5pPr>
            <a:lvl6pPr marL="3657509" lvl="5" indent="-423323" rtl="0">
              <a:spcBef>
                <a:spcPts val="0"/>
              </a:spcBef>
              <a:spcAft>
                <a:spcPts val="0"/>
              </a:spcAft>
              <a:buSzPts val="1400"/>
              <a:buChar char="■"/>
              <a:defRPr sz="1867"/>
            </a:lvl6pPr>
            <a:lvl7pPr marL="4267093" lvl="6" indent="-423323" rtl="0">
              <a:spcBef>
                <a:spcPts val="0"/>
              </a:spcBef>
              <a:spcAft>
                <a:spcPts val="0"/>
              </a:spcAft>
              <a:buSzPts val="1400"/>
              <a:buChar char="●"/>
              <a:defRPr sz="1867"/>
            </a:lvl7pPr>
            <a:lvl8pPr marL="4876678" lvl="7" indent="-423323" rtl="0">
              <a:spcBef>
                <a:spcPts val="0"/>
              </a:spcBef>
              <a:spcAft>
                <a:spcPts val="0"/>
              </a:spcAft>
              <a:buSzPts val="1400"/>
              <a:buChar char="○"/>
              <a:defRPr sz="1867"/>
            </a:lvl8pPr>
            <a:lvl9pPr marL="5486263" lvl="8" indent="-423323" rtl="0">
              <a:spcBef>
                <a:spcPts val="0"/>
              </a:spcBef>
              <a:spcAft>
                <a:spcPts val="0"/>
              </a:spcAft>
              <a:buSzPts val="1400"/>
              <a:buChar char="■"/>
              <a:defRPr sz="1867"/>
            </a:lvl9pPr>
          </a:lstStyle>
          <a:p>
            <a:endParaRPr/>
          </a:p>
        </p:txBody>
      </p:sp>
      <p:sp>
        <p:nvSpPr>
          <p:cNvPr id="87" name="Google Shape;87;p13"/>
          <p:cNvSpPr txBox="1">
            <a:spLocks noGrp="1"/>
          </p:cNvSpPr>
          <p:nvPr>
            <p:ph type="body" idx="3"/>
          </p:nvPr>
        </p:nvSpPr>
        <p:spPr>
          <a:xfrm>
            <a:off x="8765868" y="2486025"/>
            <a:ext cx="2737025" cy="4081600"/>
          </a:xfrm>
          <a:prstGeom prst="rect">
            <a:avLst/>
          </a:prstGeom>
        </p:spPr>
        <p:txBody>
          <a:bodyPr spcFirstLastPara="1" wrap="square" lIns="91425" tIns="91425" rIns="91425" bIns="91425" anchor="t" anchorCtr="0">
            <a:noAutofit/>
          </a:bodyPr>
          <a:lstStyle>
            <a:lvl1pPr marL="609585" lvl="0" indent="-423323" rtl="0">
              <a:spcBef>
                <a:spcPts val="800"/>
              </a:spcBef>
              <a:spcAft>
                <a:spcPts val="0"/>
              </a:spcAft>
              <a:buClr>
                <a:schemeClr val="accent4"/>
              </a:buClr>
              <a:buSzPts val="1400"/>
              <a:buChar char="◍"/>
              <a:defRPr sz="1867"/>
            </a:lvl1pPr>
            <a:lvl2pPr marL="1219170" lvl="1" indent="-423323" rtl="0">
              <a:spcBef>
                <a:spcPts val="0"/>
              </a:spcBef>
              <a:spcAft>
                <a:spcPts val="0"/>
              </a:spcAft>
              <a:buClr>
                <a:schemeClr val="accent4"/>
              </a:buClr>
              <a:buSzPts val="1400"/>
              <a:buChar char="○"/>
              <a:defRPr sz="1867"/>
            </a:lvl2pPr>
            <a:lvl3pPr marL="1828754" lvl="2" indent="-423323" rtl="0">
              <a:spcBef>
                <a:spcPts val="0"/>
              </a:spcBef>
              <a:spcAft>
                <a:spcPts val="0"/>
              </a:spcAft>
              <a:buClr>
                <a:schemeClr val="dk1"/>
              </a:buClr>
              <a:buSzPts val="1400"/>
              <a:buChar char="■"/>
              <a:defRPr sz="1867"/>
            </a:lvl3pPr>
            <a:lvl4pPr marL="2438339" lvl="3" indent="-423323" rtl="0">
              <a:spcBef>
                <a:spcPts val="0"/>
              </a:spcBef>
              <a:spcAft>
                <a:spcPts val="0"/>
              </a:spcAft>
              <a:buSzPts val="1400"/>
              <a:buChar char="●"/>
              <a:defRPr sz="1867"/>
            </a:lvl4pPr>
            <a:lvl5pPr marL="3047924" lvl="4" indent="-423323" rtl="0">
              <a:spcBef>
                <a:spcPts val="0"/>
              </a:spcBef>
              <a:spcAft>
                <a:spcPts val="0"/>
              </a:spcAft>
              <a:buSzPts val="1400"/>
              <a:buChar char="○"/>
              <a:defRPr sz="1867"/>
            </a:lvl5pPr>
            <a:lvl6pPr marL="3657509" lvl="5" indent="-423323" rtl="0">
              <a:spcBef>
                <a:spcPts val="0"/>
              </a:spcBef>
              <a:spcAft>
                <a:spcPts val="0"/>
              </a:spcAft>
              <a:buSzPts val="1400"/>
              <a:buChar char="■"/>
              <a:defRPr sz="1867"/>
            </a:lvl6pPr>
            <a:lvl7pPr marL="4267093" lvl="6" indent="-423323" rtl="0">
              <a:spcBef>
                <a:spcPts val="0"/>
              </a:spcBef>
              <a:spcAft>
                <a:spcPts val="0"/>
              </a:spcAft>
              <a:buSzPts val="1400"/>
              <a:buChar char="●"/>
              <a:defRPr sz="1867"/>
            </a:lvl7pPr>
            <a:lvl8pPr marL="4876678" lvl="7" indent="-423323" rtl="0">
              <a:spcBef>
                <a:spcPts val="0"/>
              </a:spcBef>
              <a:spcAft>
                <a:spcPts val="0"/>
              </a:spcAft>
              <a:buSzPts val="1400"/>
              <a:buChar char="○"/>
              <a:defRPr sz="1867"/>
            </a:lvl8pPr>
            <a:lvl9pPr marL="5486263" lvl="8" indent="-423323" rtl="0">
              <a:spcBef>
                <a:spcPts val="0"/>
              </a:spcBef>
              <a:spcAft>
                <a:spcPts val="0"/>
              </a:spcAft>
              <a:buSzPts val="1400"/>
              <a:buChar char="■"/>
              <a:defRPr sz="1867"/>
            </a:lvl9pPr>
          </a:lstStyle>
          <a:p>
            <a:endParaRPr/>
          </a:p>
        </p:txBody>
      </p:sp>
      <p:sp>
        <p:nvSpPr>
          <p:cNvPr id="88" name="Google Shape;88;p13"/>
          <p:cNvSpPr txBox="1">
            <a:spLocks noGrp="1"/>
          </p:cNvSpPr>
          <p:nvPr>
            <p:ph type="title"/>
          </p:nvPr>
        </p:nvSpPr>
        <p:spPr>
          <a:xfrm>
            <a:off x="3011468" y="1183300"/>
            <a:ext cx="8208673" cy="9692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4"/>
              </a:buClr>
              <a:buSzPts val="2400"/>
              <a:buNone/>
              <a:defRPr>
                <a:solidFill>
                  <a:schemeClr val="accent4"/>
                </a:solidFill>
              </a:defRPr>
            </a:lvl1pPr>
            <a:lvl2pPr lvl="1" rtl="0">
              <a:spcBef>
                <a:spcPts val="0"/>
              </a:spcBef>
              <a:spcAft>
                <a:spcPts val="0"/>
              </a:spcAft>
              <a:buClr>
                <a:schemeClr val="accent4"/>
              </a:buClr>
              <a:buSzPts val="2400"/>
              <a:buNone/>
              <a:defRPr>
                <a:solidFill>
                  <a:schemeClr val="accent4"/>
                </a:solidFill>
              </a:defRPr>
            </a:lvl2pPr>
            <a:lvl3pPr lvl="2" rtl="0">
              <a:spcBef>
                <a:spcPts val="0"/>
              </a:spcBef>
              <a:spcAft>
                <a:spcPts val="0"/>
              </a:spcAft>
              <a:buClr>
                <a:schemeClr val="accent4"/>
              </a:buClr>
              <a:buSzPts val="2400"/>
              <a:buNone/>
              <a:defRPr>
                <a:solidFill>
                  <a:schemeClr val="accent4"/>
                </a:solidFill>
              </a:defRPr>
            </a:lvl3pPr>
            <a:lvl4pPr lvl="3" rtl="0">
              <a:spcBef>
                <a:spcPts val="0"/>
              </a:spcBef>
              <a:spcAft>
                <a:spcPts val="0"/>
              </a:spcAft>
              <a:buClr>
                <a:schemeClr val="accent4"/>
              </a:buClr>
              <a:buSzPts val="2400"/>
              <a:buNone/>
              <a:defRPr>
                <a:solidFill>
                  <a:schemeClr val="accent4"/>
                </a:solidFill>
              </a:defRPr>
            </a:lvl4pPr>
            <a:lvl5pPr lvl="4" rtl="0">
              <a:spcBef>
                <a:spcPts val="0"/>
              </a:spcBef>
              <a:spcAft>
                <a:spcPts val="0"/>
              </a:spcAft>
              <a:buClr>
                <a:schemeClr val="accent4"/>
              </a:buClr>
              <a:buSzPts val="2400"/>
              <a:buNone/>
              <a:defRPr>
                <a:solidFill>
                  <a:schemeClr val="accent4"/>
                </a:solidFill>
              </a:defRPr>
            </a:lvl5pPr>
            <a:lvl6pPr lvl="5" rtl="0">
              <a:spcBef>
                <a:spcPts val="0"/>
              </a:spcBef>
              <a:spcAft>
                <a:spcPts val="0"/>
              </a:spcAft>
              <a:buClr>
                <a:schemeClr val="accent4"/>
              </a:buClr>
              <a:buSzPts val="2400"/>
              <a:buNone/>
              <a:defRPr>
                <a:solidFill>
                  <a:schemeClr val="accent4"/>
                </a:solidFill>
              </a:defRPr>
            </a:lvl6pPr>
            <a:lvl7pPr lvl="6" rtl="0">
              <a:spcBef>
                <a:spcPts val="0"/>
              </a:spcBef>
              <a:spcAft>
                <a:spcPts val="0"/>
              </a:spcAft>
              <a:buClr>
                <a:schemeClr val="accent4"/>
              </a:buClr>
              <a:buSzPts val="2400"/>
              <a:buNone/>
              <a:defRPr>
                <a:solidFill>
                  <a:schemeClr val="accent4"/>
                </a:solidFill>
              </a:defRPr>
            </a:lvl7pPr>
            <a:lvl8pPr lvl="7" rtl="0">
              <a:spcBef>
                <a:spcPts val="0"/>
              </a:spcBef>
              <a:spcAft>
                <a:spcPts val="0"/>
              </a:spcAft>
              <a:buClr>
                <a:schemeClr val="accent4"/>
              </a:buClr>
              <a:buSzPts val="2400"/>
              <a:buNone/>
              <a:defRPr>
                <a:solidFill>
                  <a:schemeClr val="accent4"/>
                </a:solidFill>
              </a:defRPr>
            </a:lvl8pPr>
            <a:lvl9pPr lvl="8" rtl="0">
              <a:spcBef>
                <a:spcPts val="0"/>
              </a:spcBef>
              <a:spcAft>
                <a:spcPts val="0"/>
              </a:spcAft>
              <a:buClr>
                <a:schemeClr val="accent4"/>
              </a:buClr>
              <a:buSzPts val="2400"/>
              <a:buNone/>
              <a:defRPr>
                <a:solidFill>
                  <a:schemeClr val="accent4"/>
                </a:solidFill>
              </a:defRPr>
            </a:lvl9pPr>
          </a:lstStyle>
          <a:p>
            <a:endParaRPr/>
          </a:p>
        </p:txBody>
      </p:sp>
      <p:sp>
        <p:nvSpPr>
          <p:cNvPr id="89" name="Google Shape;89;p13"/>
          <p:cNvSpPr txBox="1">
            <a:spLocks noGrp="1"/>
          </p:cNvSpPr>
          <p:nvPr>
            <p:ph type="sldNum" idx="12"/>
          </p:nvPr>
        </p:nvSpPr>
        <p:spPr>
          <a:xfrm>
            <a:off x="11313325" y="6231525"/>
            <a:ext cx="603914"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911657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ext 100%">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dirty="0"/>
              <a:t>Title</a:t>
            </a:r>
          </a:p>
        </p:txBody>
      </p:sp>
      <p:sp>
        <p:nvSpPr>
          <p:cNvPr id="3" name="Tijdelijke aanduiding voor verticale tekst 2"/>
          <p:cNvSpPr>
            <a:spLocks noGrp="1"/>
          </p:cNvSpPr>
          <p:nvPr>
            <p:ph type="body" orient="vert" idx="1" hasCustomPrompt="1"/>
          </p:nvPr>
        </p:nvSpPr>
        <p:spPr/>
        <p:txBody>
          <a:bodyPr vert="horz"/>
          <a:lstStyle/>
          <a:p>
            <a:pPr lvl="0"/>
            <a:r>
              <a:rPr lang="en-GB" noProof="0" dirty="0"/>
              <a:t>Bullet</a:t>
            </a:r>
          </a:p>
          <a:p>
            <a:pPr lvl="1"/>
            <a:r>
              <a:rPr lang="en-GB" noProof="0" dirty="0"/>
              <a:t>Sub-bullet</a:t>
            </a:r>
          </a:p>
          <a:p>
            <a:pPr lvl="2"/>
            <a:r>
              <a:rPr lang="en-GB" noProof="0" dirty="0"/>
              <a:t>Plain text</a:t>
            </a:r>
          </a:p>
          <a:p>
            <a:pPr lvl="3"/>
            <a:r>
              <a:rPr lang="en-GB" noProof="0" dirty="0"/>
              <a:t>Header dark blue</a:t>
            </a:r>
          </a:p>
          <a:p>
            <a:pPr lvl="4"/>
            <a:r>
              <a:rPr lang="en-GB" noProof="0" dirty="0"/>
              <a:t>Header light blue</a:t>
            </a:r>
          </a:p>
          <a:p>
            <a:pPr lvl="5"/>
            <a:r>
              <a:rPr lang="en-GB" noProof="0" dirty="0"/>
              <a:t>Bullet</a:t>
            </a:r>
          </a:p>
          <a:p>
            <a:pPr lvl="6"/>
            <a:r>
              <a:rPr lang="en-GB" noProof="0" dirty="0"/>
              <a:t>Sub-bullet</a:t>
            </a:r>
          </a:p>
          <a:p>
            <a:pPr lvl="7"/>
            <a:r>
              <a:rPr lang="en-GB" sz="2267" noProof="0" dirty="0"/>
              <a:t>Plain text</a:t>
            </a:r>
          </a:p>
          <a:p>
            <a:pPr lvl="8"/>
            <a:r>
              <a:rPr lang="en-GB" noProof="0" dirty="0"/>
              <a:t>Header dark blue</a:t>
            </a:r>
          </a:p>
        </p:txBody>
      </p:sp>
    </p:spTree>
    <p:extLst>
      <p:ext uri="{BB962C8B-B14F-4D97-AF65-F5344CB8AC3E}">
        <p14:creationId xmlns:p14="http://schemas.microsoft.com/office/powerpoint/2010/main" val="4113655140"/>
      </p:ext>
    </p:extLst>
  </p:cSld>
  <p:clrMapOvr>
    <a:masterClrMapping/>
  </p:clrMapOvr>
  <p:transition spd="slow">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7" name="Tijdelijke aanduiding voor tekst 5"/>
          <p:cNvSpPr>
            <a:spLocks noGrp="1"/>
          </p:cNvSpPr>
          <p:nvPr>
            <p:ph type="body" sz="quarter" idx="13" hasCustomPrompt="1"/>
          </p:nvPr>
        </p:nvSpPr>
        <p:spPr>
          <a:xfrm>
            <a:off x="0" y="-1"/>
            <a:ext cx="12198349" cy="4521941"/>
          </a:xfrm>
          <a:solidFill>
            <a:srgbClr val="8592BC"/>
          </a:solidFill>
        </p:spPr>
        <p:txBody>
          <a:bodyPr>
            <a:normAutofit/>
          </a:bodyPr>
          <a:lstStyle>
            <a:lvl1pPr marL="0" indent="0">
              <a:buNone/>
              <a:defRPr sz="100">
                <a:solidFill>
                  <a:schemeClr val="bg2"/>
                </a:solidFill>
              </a:defRPr>
            </a:lvl1pPr>
          </a:lstStyle>
          <a:p>
            <a:pPr lvl="0"/>
            <a:r>
              <a:rPr lang="en-GB" noProof="0" dirty="0"/>
              <a:t>..</a:t>
            </a:r>
          </a:p>
        </p:txBody>
      </p:sp>
      <p:sp>
        <p:nvSpPr>
          <p:cNvPr id="6" name="Tijdelijke aanduiding voor tekst 5"/>
          <p:cNvSpPr>
            <a:spLocks noGrp="1"/>
          </p:cNvSpPr>
          <p:nvPr>
            <p:ph type="body" sz="quarter" idx="12" hasCustomPrompt="1"/>
          </p:nvPr>
        </p:nvSpPr>
        <p:spPr>
          <a:xfrm>
            <a:off x="1" y="1"/>
            <a:ext cx="12198350" cy="3719335"/>
          </a:xfrm>
          <a:solidFill>
            <a:schemeClr val="bg2"/>
          </a:solidFill>
        </p:spPr>
        <p:txBody>
          <a:bodyPr>
            <a:normAutofit/>
          </a:bodyPr>
          <a:lstStyle>
            <a:lvl1pPr marL="0" indent="0">
              <a:buNone/>
              <a:defRPr sz="100">
                <a:solidFill>
                  <a:schemeClr val="bg2"/>
                </a:solidFill>
              </a:defRPr>
            </a:lvl1pPr>
          </a:lstStyle>
          <a:p>
            <a:pPr lvl="0"/>
            <a:r>
              <a:rPr lang="en-GB" noProof="0" dirty="0"/>
              <a:t>..</a:t>
            </a:r>
          </a:p>
        </p:txBody>
      </p:sp>
      <p:sp>
        <p:nvSpPr>
          <p:cNvPr id="2" name="Titel 1"/>
          <p:cNvSpPr>
            <a:spLocks noGrp="1"/>
          </p:cNvSpPr>
          <p:nvPr>
            <p:ph type="title" hasCustomPrompt="1"/>
          </p:nvPr>
        </p:nvSpPr>
        <p:spPr>
          <a:xfrm>
            <a:off x="1490663" y="1052736"/>
            <a:ext cx="10225136" cy="1656184"/>
          </a:xfrm>
        </p:spPr>
        <p:txBody>
          <a:bodyPr/>
          <a:lstStyle>
            <a:lvl1pPr algn="l">
              <a:defRPr sz="5400">
                <a:solidFill>
                  <a:schemeClr val="bg1"/>
                </a:solidFill>
              </a:defRPr>
            </a:lvl1pPr>
          </a:lstStyle>
          <a:p>
            <a:r>
              <a:rPr lang="en-GB" noProof="0" dirty="0"/>
              <a:t>Title presentation</a:t>
            </a:r>
          </a:p>
        </p:txBody>
      </p:sp>
      <p:sp>
        <p:nvSpPr>
          <p:cNvPr id="20" name="Tijdelijke aanduiding voor tekst 19"/>
          <p:cNvSpPr>
            <a:spLocks noGrp="1"/>
          </p:cNvSpPr>
          <p:nvPr>
            <p:ph type="body" sz="quarter" idx="14" hasCustomPrompt="1"/>
          </p:nvPr>
        </p:nvSpPr>
        <p:spPr>
          <a:xfrm>
            <a:off x="1490663" y="3934610"/>
            <a:ext cx="6918325" cy="393700"/>
          </a:xfrm>
        </p:spPr>
        <p:txBody>
          <a:bodyPr anchor="ctr">
            <a:normAutofit/>
          </a:bodyPr>
          <a:lstStyle>
            <a:lvl1pPr marL="0" indent="0">
              <a:buNone/>
              <a:defRPr sz="2400">
                <a:solidFill>
                  <a:schemeClr val="bg1"/>
                </a:solidFill>
              </a:defRPr>
            </a:lvl1pPr>
          </a:lstStyle>
          <a:p>
            <a:pPr lvl="0"/>
            <a:r>
              <a:rPr lang="en-GB" noProof="0" dirty="0"/>
              <a:t>Subtitle presentation</a:t>
            </a:r>
          </a:p>
        </p:txBody>
      </p:sp>
      <p:pic>
        <p:nvPicPr>
          <p:cNvPr id="21" name="Picture 71"/>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442288" y="4888655"/>
            <a:ext cx="2621665" cy="1171425"/>
          </a:xfrm>
          <a:prstGeom prst="rect">
            <a:avLst/>
          </a:prstGeom>
          <a:noFill/>
          <a:extLst>
            <a:ext uri="{909E8E84-426E-40DD-AFC4-6F175D3DCCD1}">
              <a14:hiddenFill xmlns:a14="http://schemas.microsoft.com/office/drawing/2010/main">
                <a:solidFill>
                  <a:srgbClr val="FFFFFF"/>
                </a:solidFill>
              </a14:hiddenFill>
            </a:ext>
          </a:extLst>
        </p:spPr>
      </p:pic>
      <p:sp>
        <p:nvSpPr>
          <p:cNvPr id="8" name="Tijdelijke aanduiding voor datum 3"/>
          <p:cNvSpPr>
            <a:spLocks noGrp="1"/>
          </p:cNvSpPr>
          <p:nvPr>
            <p:ph type="dt" sz="half" idx="2"/>
          </p:nvPr>
        </p:nvSpPr>
        <p:spPr>
          <a:xfrm>
            <a:off x="7467327" y="3934684"/>
            <a:ext cx="4326359" cy="394127"/>
          </a:xfrm>
          <a:prstGeom prst="rect">
            <a:avLst/>
          </a:prstGeom>
        </p:spPr>
        <p:txBody>
          <a:bodyPr vert="horz" lIns="0" tIns="0" rIns="0" bIns="0" rtlCol="0" anchor="ctr"/>
          <a:lstStyle>
            <a:lvl1pPr algn="r">
              <a:defRPr sz="2400">
                <a:solidFill>
                  <a:schemeClr val="bg1"/>
                </a:solidFill>
              </a:defRPr>
            </a:lvl1pPr>
          </a:lstStyle>
          <a:p>
            <a:r>
              <a:rPr lang="en-GB" noProof="0" dirty="0"/>
              <a:t>Date</a:t>
            </a:r>
          </a:p>
        </p:txBody>
      </p:sp>
      <p:sp>
        <p:nvSpPr>
          <p:cNvPr id="19" name="Rechthoek 18"/>
          <p:cNvSpPr/>
          <p:nvPr userDrawn="1"/>
        </p:nvSpPr>
        <p:spPr bwMode="auto">
          <a:xfrm>
            <a:off x="0" y="6453336"/>
            <a:ext cx="12198350" cy="404664"/>
          </a:xfrm>
          <a:prstGeom prst="rect">
            <a:avLst/>
          </a:prstGeom>
          <a:solidFill>
            <a:schemeClr val="bg2"/>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en-GB" sz="2000" b="0" i="0" u="none" strike="noStrike" cap="none" normalizeH="0" baseline="0" noProof="0" dirty="0">
              <a:ln>
                <a:noFill/>
              </a:ln>
              <a:solidFill>
                <a:schemeClr val="bg1"/>
              </a:solidFill>
              <a:effectLst/>
              <a:latin typeface="Minion" pitchFamily="2" charset="0"/>
            </a:endParaRPr>
          </a:p>
        </p:txBody>
      </p:sp>
      <p:grpSp>
        <p:nvGrpSpPr>
          <p:cNvPr id="11" name="Grid" hidden="1"/>
          <p:cNvGrpSpPr/>
          <p:nvPr userDrawn="1"/>
        </p:nvGrpSpPr>
        <p:grpSpPr>
          <a:xfrm>
            <a:off x="-3" y="-1"/>
            <a:ext cx="12198354" cy="6858004"/>
            <a:chOff x="-3" y="-1"/>
            <a:chExt cx="12198354" cy="6858004"/>
          </a:xfrm>
        </p:grpSpPr>
        <p:sp>
          <p:nvSpPr>
            <p:cNvPr id="12" name="Rechthoek 11"/>
            <p:cNvSpPr/>
            <p:nvPr userDrawn="1"/>
          </p:nvSpPr>
          <p:spPr bwMode="auto">
            <a:xfrm>
              <a:off x="0" y="0"/>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13" name="Rechthoek 12"/>
            <p:cNvSpPr/>
            <p:nvPr userDrawn="1"/>
          </p:nvSpPr>
          <p:spPr bwMode="auto">
            <a:xfrm rot="5400000">
              <a:off x="-3205847" y="3205844"/>
              <a:ext cx="6858003" cy="446316"/>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14" name="Rechthoek 13"/>
            <p:cNvSpPr/>
            <p:nvPr userDrawn="1"/>
          </p:nvSpPr>
          <p:spPr bwMode="auto">
            <a:xfrm rot="5400000">
              <a:off x="8567017"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15" name="Rechthoek 14"/>
            <p:cNvSpPr/>
            <p:nvPr userDrawn="1"/>
          </p:nvSpPr>
          <p:spPr bwMode="auto">
            <a:xfrm>
              <a:off x="0" y="8481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16" name="Rechthoek 15"/>
            <p:cNvSpPr/>
            <p:nvPr userDrawn="1"/>
          </p:nvSpPr>
          <p:spPr bwMode="auto">
            <a:xfrm>
              <a:off x="0" y="60486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grpSp>
      <p:sp>
        <p:nvSpPr>
          <p:cNvPr id="18" name="Rechthoek 19"/>
          <p:cNvSpPr/>
          <p:nvPr userDrawn="1"/>
        </p:nvSpPr>
        <p:spPr bwMode="auto">
          <a:xfrm>
            <a:off x="6099174" y="6453336"/>
            <a:ext cx="6099175" cy="404664"/>
          </a:xfrm>
          <a:prstGeom prst="rect">
            <a:avLst/>
          </a:prstGeom>
          <a:solidFill>
            <a:schemeClr val="bg2"/>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en-GB" sz="2000" b="0" i="0" u="none" strike="noStrike" cap="none" normalizeH="0" baseline="0" noProof="0" dirty="0">
              <a:ln>
                <a:noFill/>
              </a:ln>
              <a:solidFill>
                <a:schemeClr val="bg1"/>
              </a:solidFill>
              <a:effectLst/>
              <a:latin typeface="Minion" pitchFamily="2" charset="0"/>
            </a:endParaRPr>
          </a:p>
        </p:txBody>
      </p:sp>
    </p:spTree>
    <p:extLst>
      <p:ext uri="{BB962C8B-B14F-4D97-AF65-F5344CB8AC3E}">
        <p14:creationId xmlns:p14="http://schemas.microsoft.com/office/powerpoint/2010/main" val="2337414393"/>
      </p:ext>
    </p:extLst>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09918" y="274637"/>
            <a:ext cx="10978515" cy="11432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accent1"/>
              </a:buClr>
              <a:buSzPts val="2400"/>
              <a:buFont typeface="Roboto Slab"/>
              <a:buNone/>
              <a:defRPr sz="2400" b="1">
                <a:solidFill>
                  <a:schemeClr val="accent1"/>
                </a:solidFill>
                <a:latin typeface="Roboto Slab"/>
                <a:ea typeface="Roboto Slab"/>
                <a:cs typeface="Roboto Slab"/>
                <a:sym typeface="Roboto Slab"/>
              </a:defRPr>
            </a:lvl1pPr>
            <a:lvl2pPr lvl="1">
              <a:spcBef>
                <a:spcPts val="0"/>
              </a:spcBef>
              <a:spcAft>
                <a:spcPts val="0"/>
              </a:spcAft>
              <a:buClr>
                <a:schemeClr val="accent1"/>
              </a:buClr>
              <a:buSzPts val="2400"/>
              <a:buFont typeface="Oxygen"/>
              <a:buNone/>
              <a:defRPr sz="2400" b="1">
                <a:solidFill>
                  <a:schemeClr val="accent1"/>
                </a:solidFill>
                <a:latin typeface="Oxygen"/>
                <a:ea typeface="Oxygen"/>
                <a:cs typeface="Oxygen"/>
                <a:sym typeface="Oxygen"/>
              </a:defRPr>
            </a:lvl2pPr>
            <a:lvl3pPr lvl="2">
              <a:spcBef>
                <a:spcPts val="0"/>
              </a:spcBef>
              <a:spcAft>
                <a:spcPts val="0"/>
              </a:spcAft>
              <a:buClr>
                <a:schemeClr val="accent1"/>
              </a:buClr>
              <a:buSzPts val="2400"/>
              <a:buFont typeface="Oxygen"/>
              <a:buNone/>
              <a:defRPr sz="2400" b="1">
                <a:solidFill>
                  <a:schemeClr val="accent1"/>
                </a:solidFill>
                <a:latin typeface="Oxygen"/>
                <a:ea typeface="Oxygen"/>
                <a:cs typeface="Oxygen"/>
                <a:sym typeface="Oxygen"/>
              </a:defRPr>
            </a:lvl3pPr>
            <a:lvl4pPr lvl="3">
              <a:spcBef>
                <a:spcPts val="0"/>
              </a:spcBef>
              <a:spcAft>
                <a:spcPts val="0"/>
              </a:spcAft>
              <a:buClr>
                <a:schemeClr val="accent1"/>
              </a:buClr>
              <a:buSzPts val="2400"/>
              <a:buFont typeface="Oxygen"/>
              <a:buNone/>
              <a:defRPr sz="2400" b="1">
                <a:solidFill>
                  <a:schemeClr val="accent1"/>
                </a:solidFill>
                <a:latin typeface="Oxygen"/>
                <a:ea typeface="Oxygen"/>
                <a:cs typeface="Oxygen"/>
                <a:sym typeface="Oxygen"/>
              </a:defRPr>
            </a:lvl4pPr>
            <a:lvl5pPr lvl="4">
              <a:spcBef>
                <a:spcPts val="0"/>
              </a:spcBef>
              <a:spcAft>
                <a:spcPts val="0"/>
              </a:spcAft>
              <a:buClr>
                <a:schemeClr val="accent1"/>
              </a:buClr>
              <a:buSzPts val="2400"/>
              <a:buFont typeface="Oxygen"/>
              <a:buNone/>
              <a:defRPr sz="2400" b="1">
                <a:solidFill>
                  <a:schemeClr val="accent1"/>
                </a:solidFill>
                <a:latin typeface="Oxygen"/>
                <a:ea typeface="Oxygen"/>
                <a:cs typeface="Oxygen"/>
                <a:sym typeface="Oxygen"/>
              </a:defRPr>
            </a:lvl5pPr>
            <a:lvl6pPr lvl="5">
              <a:spcBef>
                <a:spcPts val="0"/>
              </a:spcBef>
              <a:spcAft>
                <a:spcPts val="0"/>
              </a:spcAft>
              <a:buClr>
                <a:schemeClr val="accent1"/>
              </a:buClr>
              <a:buSzPts val="2400"/>
              <a:buFont typeface="Oxygen"/>
              <a:buNone/>
              <a:defRPr sz="2400" b="1">
                <a:solidFill>
                  <a:schemeClr val="accent1"/>
                </a:solidFill>
                <a:latin typeface="Oxygen"/>
                <a:ea typeface="Oxygen"/>
                <a:cs typeface="Oxygen"/>
                <a:sym typeface="Oxygen"/>
              </a:defRPr>
            </a:lvl6pPr>
            <a:lvl7pPr lvl="6">
              <a:spcBef>
                <a:spcPts val="0"/>
              </a:spcBef>
              <a:spcAft>
                <a:spcPts val="0"/>
              </a:spcAft>
              <a:buClr>
                <a:schemeClr val="accent1"/>
              </a:buClr>
              <a:buSzPts val="2400"/>
              <a:buFont typeface="Oxygen"/>
              <a:buNone/>
              <a:defRPr sz="2400" b="1">
                <a:solidFill>
                  <a:schemeClr val="accent1"/>
                </a:solidFill>
                <a:latin typeface="Oxygen"/>
                <a:ea typeface="Oxygen"/>
                <a:cs typeface="Oxygen"/>
                <a:sym typeface="Oxygen"/>
              </a:defRPr>
            </a:lvl7pPr>
            <a:lvl8pPr lvl="7">
              <a:spcBef>
                <a:spcPts val="0"/>
              </a:spcBef>
              <a:spcAft>
                <a:spcPts val="0"/>
              </a:spcAft>
              <a:buClr>
                <a:schemeClr val="accent1"/>
              </a:buClr>
              <a:buSzPts val="2400"/>
              <a:buFont typeface="Oxygen"/>
              <a:buNone/>
              <a:defRPr sz="2400" b="1">
                <a:solidFill>
                  <a:schemeClr val="accent1"/>
                </a:solidFill>
                <a:latin typeface="Oxygen"/>
                <a:ea typeface="Oxygen"/>
                <a:cs typeface="Oxygen"/>
                <a:sym typeface="Oxygen"/>
              </a:defRPr>
            </a:lvl8pPr>
            <a:lvl9pPr lvl="8">
              <a:spcBef>
                <a:spcPts val="0"/>
              </a:spcBef>
              <a:spcAft>
                <a:spcPts val="0"/>
              </a:spcAft>
              <a:buClr>
                <a:schemeClr val="accent1"/>
              </a:buClr>
              <a:buSzPts val="2400"/>
              <a:buFont typeface="Oxygen"/>
              <a:buNone/>
              <a:defRPr sz="2400" b="1">
                <a:solidFill>
                  <a:schemeClr val="accent1"/>
                </a:solidFill>
                <a:latin typeface="Oxygen"/>
                <a:ea typeface="Oxygen"/>
                <a:cs typeface="Oxygen"/>
                <a:sym typeface="Oxygen"/>
              </a:defRPr>
            </a:lvl9pPr>
          </a:lstStyle>
          <a:p>
            <a:endParaRPr/>
          </a:p>
        </p:txBody>
      </p:sp>
      <p:sp>
        <p:nvSpPr>
          <p:cNvPr id="7" name="Google Shape;7;p1"/>
          <p:cNvSpPr txBox="1">
            <a:spLocks noGrp="1"/>
          </p:cNvSpPr>
          <p:nvPr>
            <p:ph type="body" idx="1"/>
          </p:nvPr>
        </p:nvSpPr>
        <p:spPr>
          <a:xfrm>
            <a:off x="609918" y="1600200"/>
            <a:ext cx="10978515" cy="49676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chemeClr val="accent1"/>
              </a:buClr>
              <a:buSzPts val="3000"/>
              <a:buFont typeface="Roboto"/>
              <a:buChar char="◍"/>
              <a:defRPr sz="3000">
                <a:solidFill>
                  <a:schemeClr val="dk1"/>
                </a:solidFill>
                <a:latin typeface="Roboto"/>
                <a:ea typeface="Roboto"/>
                <a:cs typeface="Roboto"/>
                <a:sym typeface="Roboto"/>
              </a:defRPr>
            </a:lvl1pPr>
            <a:lvl2pPr marL="914400" lvl="1" indent="-381000">
              <a:spcBef>
                <a:spcPts val="0"/>
              </a:spcBef>
              <a:spcAft>
                <a:spcPts val="0"/>
              </a:spcAft>
              <a:buClr>
                <a:schemeClr val="accent1"/>
              </a:buClr>
              <a:buSzPts val="2400"/>
              <a:buFont typeface="Roboto"/>
              <a:buChar char="○"/>
              <a:defRPr sz="2400">
                <a:solidFill>
                  <a:schemeClr val="dk1"/>
                </a:solidFill>
                <a:latin typeface="Roboto"/>
                <a:ea typeface="Roboto"/>
                <a:cs typeface="Roboto"/>
                <a:sym typeface="Roboto"/>
              </a:defRPr>
            </a:lvl2pPr>
            <a:lvl3pPr marL="1371600" lvl="2" indent="-381000">
              <a:spcBef>
                <a:spcPts val="0"/>
              </a:spcBef>
              <a:spcAft>
                <a:spcPts val="0"/>
              </a:spcAft>
              <a:buClr>
                <a:schemeClr val="accent1"/>
              </a:buClr>
              <a:buSzPts val="2400"/>
              <a:buFont typeface="Roboto"/>
              <a:buChar char="■"/>
              <a:defRPr sz="2400">
                <a:solidFill>
                  <a:schemeClr val="dk1"/>
                </a:solidFill>
                <a:latin typeface="Roboto"/>
                <a:ea typeface="Roboto"/>
                <a:cs typeface="Roboto"/>
                <a:sym typeface="Roboto"/>
              </a:defRPr>
            </a:lvl3pPr>
            <a:lvl4pPr marL="1828800" lvl="3" indent="-34290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4pPr>
            <a:lvl5pPr marL="2286000" lvl="4" indent="-34290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5pPr>
            <a:lvl6pPr marL="2743200" lvl="5" indent="-34290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6pPr>
            <a:lvl7pPr marL="3200400" lvl="6" indent="-34290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7pPr>
            <a:lvl8pPr marL="3657600" lvl="7" indent="-34290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8pPr>
            <a:lvl9pPr marL="4114800" lvl="8" indent="-34290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11313325" y="6231525"/>
            <a:ext cx="603914" cy="524800"/>
          </a:xfrm>
          <a:prstGeom prst="rect">
            <a:avLst/>
          </a:prstGeom>
          <a:noFill/>
          <a:ln>
            <a:noFill/>
          </a:ln>
        </p:spPr>
        <p:txBody>
          <a:bodyPr spcFirstLastPara="1" wrap="square" lIns="91425" tIns="91425" rIns="91425" bIns="91425" anchor="t" anchorCtr="0">
            <a:noAutofit/>
          </a:bodyPr>
          <a:lstStyle>
            <a:lvl1pPr lvl="0" algn="r">
              <a:buNone/>
              <a:defRPr sz="1733">
                <a:solidFill>
                  <a:schemeClr val="accent5"/>
                </a:solidFill>
                <a:latin typeface="Roboto"/>
                <a:ea typeface="Roboto"/>
                <a:cs typeface="Roboto"/>
                <a:sym typeface="Roboto"/>
              </a:defRPr>
            </a:lvl1pPr>
            <a:lvl2pPr lvl="1" algn="r">
              <a:buNone/>
              <a:defRPr sz="1733">
                <a:solidFill>
                  <a:schemeClr val="accent5"/>
                </a:solidFill>
                <a:latin typeface="Roboto"/>
                <a:ea typeface="Roboto"/>
                <a:cs typeface="Roboto"/>
                <a:sym typeface="Roboto"/>
              </a:defRPr>
            </a:lvl2pPr>
            <a:lvl3pPr lvl="2" algn="r">
              <a:buNone/>
              <a:defRPr sz="1733">
                <a:solidFill>
                  <a:schemeClr val="accent5"/>
                </a:solidFill>
                <a:latin typeface="Roboto"/>
                <a:ea typeface="Roboto"/>
                <a:cs typeface="Roboto"/>
                <a:sym typeface="Roboto"/>
              </a:defRPr>
            </a:lvl3pPr>
            <a:lvl4pPr lvl="3" algn="r">
              <a:buNone/>
              <a:defRPr sz="1733">
                <a:solidFill>
                  <a:schemeClr val="accent5"/>
                </a:solidFill>
                <a:latin typeface="Roboto"/>
                <a:ea typeface="Roboto"/>
                <a:cs typeface="Roboto"/>
                <a:sym typeface="Roboto"/>
              </a:defRPr>
            </a:lvl4pPr>
            <a:lvl5pPr lvl="4" algn="r">
              <a:buNone/>
              <a:defRPr sz="1733">
                <a:solidFill>
                  <a:schemeClr val="accent5"/>
                </a:solidFill>
                <a:latin typeface="Roboto"/>
                <a:ea typeface="Roboto"/>
                <a:cs typeface="Roboto"/>
                <a:sym typeface="Roboto"/>
              </a:defRPr>
            </a:lvl5pPr>
            <a:lvl6pPr lvl="5" algn="r">
              <a:buNone/>
              <a:defRPr sz="1733">
                <a:solidFill>
                  <a:schemeClr val="accent5"/>
                </a:solidFill>
                <a:latin typeface="Roboto"/>
                <a:ea typeface="Roboto"/>
                <a:cs typeface="Roboto"/>
                <a:sym typeface="Roboto"/>
              </a:defRPr>
            </a:lvl6pPr>
            <a:lvl7pPr lvl="6" algn="r">
              <a:buNone/>
              <a:defRPr sz="1733">
                <a:solidFill>
                  <a:schemeClr val="accent5"/>
                </a:solidFill>
                <a:latin typeface="Roboto"/>
                <a:ea typeface="Roboto"/>
                <a:cs typeface="Roboto"/>
                <a:sym typeface="Roboto"/>
              </a:defRPr>
            </a:lvl7pPr>
            <a:lvl8pPr lvl="7" algn="r">
              <a:buNone/>
              <a:defRPr sz="1733">
                <a:solidFill>
                  <a:schemeClr val="accent5"/>
                </a:solidFill>
                <a:latin typeface="Roboto"/>
                <a:ea typeface="Roboto"/>
                <a:cs typeface="Roboto"/>
                <a:sym typeface="Roboto"/>
              </a:defRPr>
            </a:lvl8pPr>
            <a:lvl9pPr lvl="8" algn="r">
              <a:buNone/>
              <a:defRPr sz="1733">
                <a:solidFill>
                  <a:schemeClr val="accent5"/>
                </a:solidFill>
                <a:latin typeface="Roboto"/>
                <a:ea typeface="Roboto"/>
                <a:cs typeface="Roboto"/>
                <a:sym typeface="Robo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03116497"/>
      </p:ext>
    </p:extLst>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32.jpeg"/></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35.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50.jpe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sv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4.sv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hyperlink" Target="mailto:ecieraad@doc.govt.nz" TargetMode="External"/><Relationship Id="rId3" Type="http://schemas.openxmlformats.org/officeDocument/2006/relationships/image" Target="../media/image51.png"/><Relationship Id="rId7" Type="http://schemas.openxmlformats.org/officeDocument/2006/relationships/image" Target="../media/image54.jpe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53.jpeg"/><Relationship Id="rId5" Type="http://schemas.openxmlformats.org/officeDocument/2006/relationships/image" Target="../media/image52.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0.png"/><Relationship Id="rId7"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openxmlformats.org/officeDocument/2006/relationships/image" Target="../media/image23.jpe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E52C4A1-BC5F-4B1B-8505-86B504A8A9BB}"/>
              </a:ext>
            </a:extLst>
          </p:cNvPr>
          <p:cNvGrpSpPr/>
          <p:nvPr/>
        </p:nvGrpSpPr>
        <p:grpSpPr>
          <a:xfrm>
            <a:off x="-237528" y="28712"/>
            <a:ext cx="13165696" cy="6770808"/>
            <a:chOff x="8235" y="117419"/>
            <a:chExt cx="12186015" cy="6372316"/>
          </a:xfrm>
        </p:grpSpPr>
        <p:pic>
          <p:nvPicPr>
            <p:cNvPr id="8" name="Picture 7" descr="Diagram&#10;&#10;Description automatically generated">
              <a:extLst>
                <a:ext uri="{FF2B5EF4-FFF2-40B4-BE49-F238E27FC236}">
                  <a16:creationId xmlns:a16="http://schemas.microsoft.com/office/drawing/2014/main" id="{90E63C14-C377-45FC-BE99-13BCB3B3992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10" t="25730" r="60815" b="2029"/>
            <a:stretch/>
          </p:blipFill>
          <p:spPr>
            <a:xfrm>
              <a:off x="8235" y="117419"/>
              <a:ext cx="6115498" cy="6372313"/>
            </a:xfrm>
            <a:prstGeom prst="rect">
              <a:avLst/>
            </a:prstGeom>
          </p:spPr>
        </p:pic>
        <p:pic>
          <p:nvPicPr>
            <p:cNvPr id="11" name="Picture 10" descr="Diagram&#10;&#10;Description automatically generated">
              <a:extLst>
                <a:ext uri="{FF2B5EF4-FFF2-40B4-BE49-F238E27FC236}">
                  <a16:creationId xmlns:a16="http://schemas.microsoft.com/office/drawing/2014/main" id="{213F0C7C-8E35-4EEC-8CD3-751CF1F2FEF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428" t="25806" r="19043" b="2028"/>
            <a:stretch/>
          </p:blipFill>
          <p:spPr>
            <a:xfrm>
              <a:off x="6117663" y="124027"/>
              <a:ext cx="6076587" cy="6365708"/>
            </a:xfrm>
            <a:prstGeom prst="rect">
              <a:avLst/>
            </a:prstGeom>
          </p:spPr>
        </p:pic>
      </p:grpSp>
      <p:sp>
        <p:nvSpPr>
          <p:cNvPr id="6" name="Tijdelijke aanduiding voor datum 5"/>
          <p:cNvSpPr>
            <a:spLocks noGrp="1"/>
          </p:cNvSpPr>
          <p:nvPr>
            <p:ph type="dt" sz="half" idx="4294967295"/>
          </p:nvPr>
        </p:nvSpPr>
        <p:spPr>
          <a:xfrm>
            <a:off x="-93514" y="3818074"/>
            <a:ext cx="13045979" cy="3039926"/>
          </a:xfrm>
          <a:prstGeom prst="rect">
            <a:avLst/>
          </a:prstGeom>
          <a:solidFill>
            <a:schemeClr val="bg1">
              <a:alpha val="86000"/>
            </a:schemeClr>
          </a:solidFill>
        </p:spPr>
        <p:txBody>
          <a:bodyPr anchor="b" anchorCtr="0"/>
          <a:lstStyle/>
          <a:p>
            <a:pPr algn="l"/>
            <a:r>
              <a:rPr lang="en-US" sz="2000" dirty="0">
                <a:solidFill>
                  <a:schemeClr val="bg2"/>
                </a:solidFill>
                <a:latin typeface="Arial" panose="020B0604020202020204" pitchFamily="34" charset="0"/>
                <a:cs typeface="Arial" panose="020B0604020202020204" pitchFamily="34" charset="0"/>
              </a:rPr>
              <a:t>28 Nov 2023</a:t>
            </a:r>
          </a:p>
        </p:txBody>
      </p:sp>
      <p:sp>
        <p:nvSpPr>
          <p:cNvPr id="3" name="TextBox 2"/>
          <p:cNvSpPr txBox="1"/>
          <p:nvPr/>
        </p:nvSpPr>
        <p:spPr>
          <a:xfrm>
            <a:off x="338535" y="72057"/>
            <a:ext cx="10225136" cy="1426875"/>
          </a:xfrm>
          <a:prstGeom prst="rect">
            <a:avLst/>
          </a:prstGeom>
          <a:noFill/>
        </p:spPr>
        <p:txBody>
          <a:bodyPr wrap="square" lIns="108000" tIns="108000" rIns="108000" bIns="108000" rtlCol="0">
            <a:noAutofit/>
          </a:bodyPr>
          <a:lstStyle/>
          <a:p>
            <a:r>
              <a:rPr lang="en-US" sz="2000" b="1" i="0" u="none" strike="noStrike" baseline="0" dirty="0">
                <a:solidFill>
                  <a:schemeClr val="bg2"/>
                </a:solidFill>
                <a:latin typeface="Arial" panose="020B0604020202020204" pitchFamily="34" charset="0"/>
              </a:rPr>
              <a:t>Networks in aquatic communities collapse upon </a:t>
            </a:r>
            <a:r>
              <a:rPr lang="en-US" sz="2000" b="1" dirty="0">
                <a:solidFill>
                  <a:schemeClr val="bg2"/>
                </a:solidFill>
                <a:latin typeface="Arial" panose="020B0604020202020204" pitchFamily="34" charset="0"/>
              </a:rPr>
              <a:t>pesticide</a:t>
            </a:r>
            <a:r>
              <a:rPr lang="en-US" sz="2000" b="1" i="0" u="none" strike="noStrike" baseline="0" dirty="0">
                <a:solidFill>
                  <a:schemeClr val="bg2"/>
                </a:solidFill>
                <a:latin typeface="Arial" panose="020B0604020202020204" pitchFamily="34" charset="0"/>
              </a:rPr>
              <a:t>-induced stress </a:t>
            </a:r>
            <a:endParaRPr lang="en-US" sz="3600" dirty="0">
              <a:solidFill>
                <a:schemeClr val="bg2"/>
              </a:solidFill>
            </a:endParaRPr>
          </a:p>
        </p:txBody>
      </p:sp>
      <p:pic>
        <p:nvPicPr>
          <p:cNvPr id="2" name="Picture 4">
            <a:extLst>
              <a:ext uri="{FF2B5EF4-FFF2-40B4-BE49-F238E27FC236}">
                <a16:creationId xmlns:a16="http://schemas.microsoft.com/office/drawing/2014/main" id="{1FBCF5C2-5A84-FD53-1C0D-DB69D6BD1BB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47647" y="6093296"/>
            <a:ext cx="1512168" cy="667874"/>
          </a:xfrm>
          <a:prstGeom prst="rect">
            <a:avLst/>
          </a:prstGeom>
          <a:noFill/>
          <a:extLst>
            <a:ext uri="{909E8E84-426E-40DD-AFC4-6F175D3DCCD1}">
              <a14:hiddenFill xmlns:a14="http://schemas.microsoft.com/office/drawing/2010/main">
                <a:solidFill>
                  <a:srgbClr val="FFFFFF"/>
                </a:solidFill>
              </a14:hiddenFill>
            </a:ext>
          </a:extLst>
        </p:spPr>
      </p:pic>
      <p:sp>
        <p:nvSpPr>
          <p:cNvPr id="5" name="Tijdelijke aanduiding voor datum 5">
            <a:extLst>
              <a:ext uri="{FF2B5EF4-FFF2-40B4-BE49-F238E27FC236}">
                <a16:creationId xmlns:a16="http://schemas.microsoft.com/office/drawing/2014/main" id="{CB49C4B5-4706-E663-284D-6F20A17998DF}"/>
              </a:ext>
            </a:extLst>
          </p:cNvPr>
          <p:cNvSpPr txBox="1">
            <a:spLocks/>
          </p:cNvSpPr>
          <p:nvPr/>
        </p:nvSpPr>
        <p:spPr>
          <a:xfrm>
            <a:off x="7899375" y="4869160"/>
            <a:ext cx="2016224" cy="1604737"/>
          </a:xfrm>
          <a:prstGeom prst="rect">
            <a:avLst/>
          </a:prstGeom>
          <a:noFill/>
        </p:spPr>
        <p:txBody>
          <a:bodyPr vert="horz" lIns="0" tIns="0" rIns="0" bIns="0" rtlCol="0" anchor="b" anchorCtr="0"/>
          <a:lstStyle>
            <a:defPPr>
              <a:defRPr lang="nl-NL"/>
            </a:defPPr>
            <a:lvl1pPr marL="0" algn="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000" dirty="0">
              <a:solidFill>
                <a:schemeClr val="bg2"/>
              </a:solidFill>
              <a:latin typeface="Arial" panose="020B0604020202020204" pitchFamily="34" charset="0"/>
              <a:cs typeface="Arial" panose="020B0604020202020204" pitchFamily="34" charset="0"/>
            </a:endParaRPr>
          </a:p>
          <a:p>
            <a:pPr algn="l"/>
            <a:r>
              <a:rPr lang="en-US" sz="2000" b="1" dirty="0">
                <a:solidFill>
                  <a:schemeClr val="bg2"/>
                </a:solidFill>
                <a:latin typeface="Arial" panose="020B0604020202020204" pitchFamily="34" charset="0"/>
                <a:cs typeface="Arial" panose="020B0604020202020204" pitchFamily="34" charset="0"/>
              </a:rPr>
              <a:t>Ellen Cieraad </a:t>
            </a:r>
          </a:p>
          <a:p>
            <a:pPr algn="l"/>
            <a:r>
              <a:rPr lang="en-US" sz="2000" dirty="0">
                <a:solidFill>
                  <a:schemeClr val="bg2"/>
                </a:solidFill>
                <a:latin typeface="Arial" panose="020B0604020202020204" pitchFamily="34" charset="0"/>
                <a:cs typeface="Arial" panose="020B0604020202020204" pitchFamily="34" charset="0"/>
              </a:rPr>
              <a:t>Principal science analyst</a:t>
            </a:r>
          </a:p>
          <a:p>
            <a:pPr algn="l"/>
            <a:endParaRPr lang="en-US" sz="2000" dirty="0">
              <a:solidFill>
                <a:schemeClr val="bg2"/>
              </a:solidFill>
              <a:latin typeface="Arial" panose="020B0604020202020204" pitchFamily="34" charset="0"/>
              <a:cs typeface="Arial" panose="020B0604020202020204" pitchFamily="34" charset="0"/>
            </a:endParaRPr>
          </a:p>
          <a:p>
            <a:pPr algn="l"/>
            <a:endParaRPr lang="en-US" sz="2000" dirty="0">
              <a:solidFill>
                <a:schemeClr val="bg2"/>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60558F93-E0EF-7A15-0E6F-D63EB91775CF}"/>
              </a:ext>
            </a:extLst>
          </p:cNvPr>
          <p:cNvPicPr>
            <a:picLocks noChangeAspect="1"/>
          </p:cNvPicPr>
          <p:nvPr/>
        </p:nvPicPr>
        <p:blipFill>
          <a:blip r:embed="rId5"/>
          <a:stretch>
            <a:fillRect/>
          </a:stretch>
        </p:blipFill>
        <p:spPr>
          <a:xfrm>
            <a:off x="7899375" y="5844598"/>
            <a:ext cx="2016224" cy="834912"/>
          </a:xfrm>
          <a:prstGeom prst="rect">
            <a:avLst/>
          </a:prstGeom>
        </p:spPr>
      </p:pic>
      <p:sp>
        <p:nvSpPr>
          <p:cNvPr id="13" name="TextBox 12">
            <a:extLst>
              <a:ext uri="{FF2B5EF4-FFF2-40B4-BE49-F238E27FC236}">
                <a16:creationId xmlns:a16="http://schemas.microsoft.com/office/drawing/2014/main" id="{ADF18289-B425-76C9-F1B2-080865261071}"/>
              </a:ext>
            </a:extLst>
          </p:cNvPr>
          <p:cNvSpPr txBox="1"/>
          <p:nvPr/>
        </p:nvSpPr>
        <p:spPr>
          <a:xfrm>
            <a:off x="-55921" y="5713795"/>
            <a:ext cx="4236704" cy="1426875"/>
          </a:xfrm>
          <a:prstGeom prst="rect">
            <a:avLst/>
          </a:prstGeom>
          <a:noFill/>
        </p:spPr>
        <p:txBody>
          <a:bodyPr wrap="square" lIns="108000" tIns="108000" rIns="108000" bIns="108000" rtlCol="0">
            <a:noAutofit/>
          </a:bodyPr>
          <a:lstStyle/>
          <a:p>
            <a:r>
              <a:rPr lang="en-US" sz="2000" b="1" i="0" u="none" strike="noStrike" baseline="0" dirty="0">
                <a:solidFill>
                  <a:schemeClr val="bg2"/>
                </a:solidFill>
                <a:latin typeface="Arial" panose="020B0604020202020204" pitchFamily="34" charset="0"/>
              </a:rPr>
              <a:t>IBS – SEEM Conference </a:t>
            </a:r>
            <a:br>
              <a:rPr lang="en-US" sz="2000" b="1" i="0" u="none" strike="noStrike" baseline="0" dirty="0">
                <a:solidFill>
                  <a:schemeClr val="bg2"/>
                </a:solidFill>
                <a:latin typeface="Arial" panose="020B0604020202020204" pitchFamily="34" charset="0"/>
              </a:rPr>
            </a:br>
            <a:r>
              <a:rPr lang="en-US" sz="2000" b="1" i="0" u="none" strike="noStrike" baseline="0" dirty="0">
                <a:solidFill>
                  <a:schemeClr val="bg2"/>
                </a:solidFill>
                <a:latin typeface="Arial" panose="020B0604020202020204" pitchFamily="34" charset="0"/>
              </a:rPr>
              <a:t>Waitangi</a:t>
            </a:r>
            <a:endParaRPr lang="en-US" sz="3600" dirty="0">
              <a:solidFill>
                <a:schemeClr val="bg2"/>
              </a:solidFill>
            </a:endParaRPr>
          </a:p>
        </p:txBody>
      </p:sp>
      <p:sp>
        <p:nvSpPr>
          <p:cNvPr id="14" name="TextBox 13">
            <a:extLst>
              <a:ext uri="{FF2B5EF4-FFF2-40B4-BE49-F238E27FC236}">
                <a16:creationId xmlns:a16="http://schemas.microsoft.com/office/drawing/2014/main" id="{AE6FE67D-4F50-1DBC-1D2D-0CECDA142FCB}"/>
              </a:ext>
            </a:extLst>
          </p:cNvPr>
          <p:cNvSpPr txBox="1"/>
          <p:nvPr/>
        </p:nvSpPr>
        <p:spPr>
          <a:xfrm>
            <a:off x="10275639" y="4120631"/>
            <a:ext cx="3384376" cy="2031325"/>
          </a:xfrm>
          <a:prstGeom prst="rect">
            <a:avLst/>
          </a:prstGeom>
          <a:noFill/>
        </p:spPr>
        <p:txBody>
          <a:bodyPr wrap="square" rtlCol="0">
            <a:spAutoFit/>
          </a:bodyPr>
          <a:lstStyle/>
          <a:p>
            <a:r>
              <a:rPr lang="en-US" sz="1800" u="sng" dirty="0">
                <a:solidFill>
                  <a:schemeClr val="bg2"/>
                </a:solidFill>
                <a:latin typeface="Arial" panose="020B0604020202020204" pitchFamily="34" charset="0"/>
                <a:cs typeface="Arial" panose="020B0604020202020204" pitchFamily="34" charset="0"/>
              </a:rPr>
              <a:t>H </a:t>
            </a:r>
            <a:r>
              <a:rPr lang="en-US" sz="1800" u="sng" dirty="0" err="1">
                <a:solidFill>
                  <a:schemeClr val="bg2"/>
                </a:solidFill>
                <a:latin typeface="Arial" panose="020B0604020202020204" pitchFamily="34" charset="0"/>
                <a:cs typeface="Arial" panose="020B0604020202020204" pitchFamily="34" charset="0"/>
              </a:rPr>
              <a:t>Barmentlo</a:t>
            </a:r>
            <a:br>
              <a:rPr lang="en-US" sz="1800" dirty="0">
                <a:solidFill>
                  <a:schemeClr val="bg2"/>
                </a:solidFill>
                <a:latin typeface="Arial" panose="020B0604020202020204" pitchFamily="34" charset="0"/>
                <a:cs typeface="Arial" panose="020B0604020202020204" pitchFamily="34" charset="0"/>
              </a:rPr>
            </a:br>
            <a:r>
              <a:rPr lang="en-US" sz="1800" dirty="0">
                <a:solidFill>
                  <a:schemeClr val="bg2"/>
                </a:solidFill>
                <a:latin typeface="Arial" panose="020B0604020202020204" pitchFamily="34" charset="0"/>
                <a:cs typeface="Arial" panose="020B0604020202020204" pitchFamily="34" charset="0"/>
              </a:rPr>
              <a:t>M </a:t>
            </a:r>
            <a:r>
              <a:rPr lang="en-US" sz="1800" dirty="0" err="1">
                <a:solidFill>
                  <a:schemeClr val="bg2"/>
                </a:solidFill>
                <a:latin typeface="Arial" panose="020B0604020202020204" pitchFamily="34" charset="0"/>
                <a:cs typeface="Arial" panose="020B0604020202020204" pitchFamily="34" charset="0"/>
              </a:rPr>
              <a:t>Schrama</a:t>
            </a:r>
            <a:r>
              <a:rPr lang="en-US" sz="1800" dirty="0">
                <a:solidFill>
                  <a:schemeClr val="bg2"/>
                </a:solidFill>
                <a:latin typeface="Arial" panose="020B0604020202020204" pitchFamily="34" charset="0"/>
                <a:cs typeface="Arial" panose="020B0604020202020204" pitchFamily="34" charset="0"/>
              </a:rPr>
              <a:t> </a:t>
            </a:r>
            <a:br>
              <a:rPr lang="en-US" sz="1800" dirty="0">
                <a:solidFill>
                  <a:schemeClr val="bg2"/>
                </a:solidFill>
                <a:latin typeface="Arial" panose="020B0604020202020204" pitchFamily="34" charset="0"/>
                <a:cs typeface="Arial" panose="020B0604020202020204" pitchFamily="34" charset="0"/>
              </a:rPr>
            </a:br>
            <a:r>
              <a:rPr lang="en-US" sz="1800" dirty="0">
                <a:solidFill>
                  <a:schemeClr val="bg2"/>
                </a:solidFill>
                <a:latin typeface="Arial" panose="020B0604020202020204" pitchFamily="34" charset="0"/>
                <a:cs typeface="Arial" panose="020B0604020202020204" pitchFamily="34" charset="0"/>
              </a:rPr>
              <a:t>GR de </a:t>
            </a:r>
            <a:r>
              <a:rPr lang="en-US" sz="1800" dirty="0" err="1">
                <a:solidFill>
                  <a:schemeClr val="bg2"/>
                </a:solidFill>
                <a:latin typeface="Arial" panose="020B0604020202020204" pitchFamily="34" charset="0"/>
                <a:cs typeface="Arial" panose="020B0604020202020204" pitchFamily="34" charset="0"/>
              </a:rPr>
              <a:t>Snoo</a:t>
            </a:r>
            <a:br>
              <a:rPr lang="en-US" sz="1800" dirty="0">
                <a:solidFill>
                  <a:schemeClr val="bg2"/>
                </a:solidFill>
                <a:latin typeface="Arial" panose="020B0604020202020204" pitchFamily="34" charset="0"/>
                <a:cs typeface="Arial" panose="020B0604020202020204" pitchFamily="34" charset="0"/>
              </a:rPr>
            </a:br>
            <a:r>
              <a:rPr lang="en-US" sz="1800" dirty="0">
                <a:solidFill>
                  <a:schemeClr val="bg2"/>
                </a:solidFill>
                <a:latin typeface="Arial" panose="020B0604020202020204" pitchFamily="34" charset="0"/>
                <a:cs typeface="Arial" panose="020B0604020202020204" pitchFamily="34" charset="0"/>
              </a:rPr>
              <a:t>CJM Musters</a:t>
            </a:r>
            <a:br>
              <a:rPr lang="en-US" sz="1800" dirty="0">
                <a:solidFill>
                  <a:schemeClr val="bg2"/>
                </a:solidFill>
                <a:latin typeface="Arial" panose="020B0604020202020204" pitchFamily="34" charset="0"/>
                <a:cs typeface="Arial" panose="020B0604020202020204" pitchFamily="34" charset="0"/>
              </a:rPr>
            </a:br>
            <a:r>
              <a:rPr lang="en-US" sz="1800" dirty="0">
                <a:solidFill>
                  <a:schemeClr val="bg2"/>
                </a:solidFill>
                <a:latin typeface="Arial" panose="020B0604020202020204" pitchFamily="34" charset="0"/>
                <a:cs typeface="Arial" panose="020B0604020202020204" pitchFamily="34" charset="0"/>
              </a:rPr>
              <a:t>PM van </a:t>
            </a:r>
            <a:r>
              <a:rPr lang="en-US" sz="1800" dirty="0" err="1">
                <a:solidFill>
                  <a:schemeClr val="bg2"/>
                </a:solidFill>
                <a:latin typeface="Arial" panose="020B0604020202020204" pitchFamily="34" charset="0"/>
                <a:cs typeface="Arial" panose="020B0604020202020204" pitchFamily="34" charset="0"/>
              </a:rPr>
              <a:t>Bodegom</a:t>
            </a:r>
            <a:br>
              <a:rPr lang="en-US" sz="1800" dirty="0">
                <a:solidFill>
                  <a:schemeClr val="bg2"/>
                </a:solidFill>
                <a:latin typeface="Arial" panose="020B0604020202020204" pitchFamily="34" charset="0"/>
                <a:cs typeface="Arial" panose="020B0604020202020204" pitchFamily="34" charset="0"/>
              </a:rPr>
            </a:br>
            <a:r>
              <a:rPr lang="en-US" sz="1800" dirty="0">
                <a:solidFill>
                  <a:schemeClr val="bg2"/>
                </a:solidFill>
                <a:latin typeface="Arial" panose="020B0604020202020204" pitchFamily="34" charset="0"/>
                <a:cs typeface="Arial" panose="020B0604020202020204" pitchFamily="34" charset="0"/>
              </a:rPr>
              <a:t>MG </a:t>
            </a:r>
            <a:r>
              <a:rPr lang="en-US" sz="1800" dirty="0" err="1">
                <a:solidFill>
                  <a:schemeClr val="bg2"/>
                </a:solidFill>
                <a:latin typeface="Arial" panose="020B0604020202020204" pitchFamily="34" charset="0"/>
                <a:cs typeface="Arial" panose="020B0604020202020204" pitchFamily="34" charset="0"/>
              </a:rPr>
              <a:t>Vijver</a:t>
            </a:r>
            <a:endParaRPr lang="en-US" sz="1800" dirty="0">
              <a:solidFill>
                <a:schemeClr val="bg2"/>
              </a:solidFill>
              <a:latin typeface="Arial" panose="020B0604020202020204" pitchFamily="34" charset="0"/>
              <a:cs typeface="Arial" panose="020B0604020202020204" pitchFamily="34" charset="0"/>
            </a:endParaRPr>
          </a:p>
          <a:p>
            <a:endParaRPr lang="en-NZ" dirty="0"/>
          </a:p>
        </p:txBody>
      </p:sp>
      <p:sp>
        <p:nvSpPr>
          <p:cNvPr id="16" name="TextBox 15">
            <a:extLst>
              <a:ext uri="{FF2B5EF4-FFF2-40B4-BE49-F238E27FC236}">
                <a16:creationId xmlns:a16="http://schemas.microsoft.com/office/drawing/2014/main" id="{8175C7AE-E2A2-0262-6A21-7F64EC23C7C5}"/>
              </a:ext>
            </a:extLst>
          </p:cNvPr>
          <p:cNvSpPr txBox="1"/>
          <p:nvPr/>
        </p:nvSpPr>
        <p:spPr>
          <a:xfrm>
            <a:off x="292524" y="4111927"/>
            <a:ext cx="6970852" cy="646331"/>
          </a:xfrm>
          <a:prstGeom prst="rect">
            <a:avLst/>
          </a:prstGeom>
          <a:noFill/>
        </p:spPr>
        <p:txBody>
          <a:bodyPr wrap="square">
            <a:spAutoFit/>
          </a:bodyPr>
          <a:lstStyle/>
          <a:p>
            <a:r>
              <a:rPr lang="en-US" sz="1800" b="1" dirty="0">
                <a:solidFill>
                  <a:schemeClr val="bg2"/>
                </a:solidFill>
                <a:latin typeface="Arial" panose="020B0604020202020204" pitchFamily="34" charset="0"/>
                <a:cs typeface="Arial" panose="020B0604020202020204" pitchFamily="34" charset="0"/>
              </a:rPr>
              <a:t>A mesocosm experiment, </a:t>
            </a:r>
            <a:br>
              <a:rPr lang="en-US" sz="1800" b="1" dirty="0">
                <a:solidFill>
                  <a:schemeClr val="bg2"/>
                </a:solidFill>
                <a:latin typeface="Arial" panose="020B0604020202020204" pitchFamily="34" charset="0"/>
                <a:cs typeface="Arial" panose="020B0604020202020204" pitchFamily="34" charset="0"/>
              </a:rPr>
            </a:br>
            <a:r>
              <a:rPr lang="en-US" sz="1800" b="1" dirty="0">
                <a:solidFill>
                  <a:schemeClr val="bg2"/>
                </a:solidFill>
                <a:latin typeface="Arial" panose="020B0604020202020204" pitchFamily="34" charset="0"/>
                <a:cs typeface="Arial" panose="020B0604020202020204" pitchFamily="34" charset="0"/>
              </a:rPr>
              <a:t>using network analysis and </a:t>
            </a:r>
            <a:r>
              <a:rPr lang="en-US" sz="1800" b="1" dirty="0" err="1">
                <a:solidFill>
                  <a:schemeClr val="bg2"/>
                </a:solidFill>
                <a:latin typeface="Arial" panose="020B0604020202020204" pitchFamily="34" charset="0"/>
                <a:cs typeface="Arial" panose="020B0604020202020204" pitchFamily="34" charset="0"/>
              </a:rPr>
              <a:t>pSEM</a:t>
            </a:r>
            <a:endParaRPr lang="en-NZ" dirty="0"/>
          </a:p>
        </p:txBody>
      </p:sp>
    </p:spTree>
    <p:extLst>
      <p:ext uri="{BB962C8B-B14F-4D97-AF65-F5344CB8AC3E}">
        <p14:creationId xmlns:p14="http://schemas.microsoft.com/office/powerpoint/2010/main" val="159573399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90D34-1000-4D19-8B09-58DA0093F110}"/>
              </a:ext>
            </a:extLst>
          </p:cNvPr>
          <p:cNvSpPr>
            <a:spLocks noGrp="1"/>
          </p:cNvSpPr>
          <p:nvPr>
            <p:ph type="title"/>
          </p:nvPr>
        </p:nvSpPr>
        <p:spPr/>
        <p:txBody>
          <a:bodyPr/>
          <a:lstStyle/>
          <a:p>
            <a:r>
              <a:rPr lang="en-US" dirty="0"/>
              <a:t>Results – Part 1 Community</a:t>
            </a:r>
            <a:endParaRPr lang="en-NZ" dirty="0"/>
          </a:p>
        </p:txBody>
      </p:sp>
      <p:sp>
        <p:nvSpPr>
          <p:cNvPr id="3" name="Text Placeholder 2">
            <a:extLst>
              <a:ext uri="{FF2B5EF4-FFF2-40B4-BE49-F238E27FC236}">
                <a16:creationId xmlns:a16="http://schemas.microsoft.com/office/drawing/2014/main" id="{0BF2EB31-D526-4B35-AB83-D62226462DFE}"/>
              </a:ext>
            </a:extLst>
          </p:cNvPr>
          <p:cNvSpPr>
            <a:spLocks noGrp="1"/>
          </p:cNvSpPr>
          <p:nvPr>
            <p:ph type="body" idx="1"/>
          </p:nvPr>
        </p:nvSpPr>
        <p:spPr>
          <a:xfrm>
            <a:off x="748243" y="5901760"/>
            <a:ext cx="10469233" cy="969201"/>
          </a:xfrm>
        </p:spPr>
        <p:txBody>
          <a:bodyPr/>
          <a:lstStyle/>
          <a:p>
            <a:pPr marL="101597" indent="0">
              <a:buNone/>
            </a:pPr>
            <a:r>
              <a:rPr lang="en-US" dirty="0"/>
              <a:t>Before		</a:t>
            </a:r>
            <a:endParaRPr lang="en-NZ" dirty="0"/>
          </a:p>
        </p:txBody>
      </p:sp>
      <p:sp>
        <p:nvSpPr>
          <p:cNvPr id="4" name="Slide Number Placeholder 3">
            <a:extLst>
              <a:ext uri="{FF2B5EF4-FFF2-40B4-BE49-F238E27FC236}">
                <a16:creationId xmlns:a16="http://schemas.microsoft.com/office/drawing/2014/main" id="{C0B7BC8B-4585-4839-98E2-C52480669FA1}"/>
              </a:ext>
            </a:extLst>
          </p:cNvPr>
          <p:cNvSpPr>
            <a:spLocks noGrp="1"/>
          </p:cNvSpPr>
          <p:nvPr>
            <p:ph type="sldNum" idx="12"/>
          </p:nvPr>
        </p:nvSpPr>
        <p:spPr/>
        <p:txBody>
          <a:bodyPr/>
          <a:lstStyle/>
          <a:p>
            <a:pPr defTabSz="1219170">
              <a:buClr>
                <a:srgbClr val="000000"/>
              </a:buClr>
            </a:pPr>
            <a:fld id="{00000000-1234-1234-1234-123412341234}" type="slidenum">
              <a:rPr lang="en" kern="0">
                <a:solidFill>
                  <a:srgbClr val="999999"/>
                </a:solidFill>
              </a:rPr>
              <a:pPr defTabSz="1219170">
                <a:buClr>
                  <a:srgbClr val="000000"/>
                </a:buClr>
              </a:pPr>
              <a:t>10</a:t>
            </a:fld>
            <a:endParaRPr lang="en" kern="0">
              <a:solidFill>
                <a:srgbClr val="999999"/>
              </a:solidFill>
            </a:endParaRPr>
          </a:p>
        </p:txBody>
      </p:sp>
      <p:pic>
        <p:nvPicPr>
          <p:cNvPr id="5" name="Picture 4">
            <a:extLst>
              <a:ext uri="{FF2B5EF4-FFF2-40B4-BE49-F238E27FC236}">
                <a16:creationId xmlns:a16="http://schemas.microsoft.com/office/drawing/2014/main" id="{8069852B-8774-49BE-A1BD-A70044487998}"/>
              </a:ext>
            </a:extLst>
          </p:cNvPr>
          <p:cNvPicPr>
            <a:picLocks noChangeAspect="1"/>
          </p:cNvPicPr>
          <p:nvPr/>
        </p:nvPicPr>
        <p:blipFill rotWithShape="1">
          <a:blip r:embed="rId3"/>
          <a:srcRect t="9586"/>
          <a:stretch/>
        </p:blipFill>
        <p:spPr bwMode="auto">
          <a:xfrm>
            <a:off x="164007" y="2531807"/>
            <a:ext cx="6273984" cy="3522200"/>
          </a:xfrm>
          <a:prstGeom prst="rect">
            <a:avLst/>
          </a:prstGeom>
          <a:ln>
            <a:no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D98EA194-666E-4BF2-AAC5-1EF331923BE1}"/>
              </a:ext>
            </a:extLst>
          </p:cNvPr>
          <p:cNvPicPr>
            <a:picLocks noChangeAspect="1"/>
          </p:cNvPicPr>
          <p:nvPr/>
        </p:nvPicPr>
        <p:blipFill rotWithShape="1">
          <a:blip r:embed="rId4">
            <a:extLst>
              <a:ext uri="{28A0092B-C50C-407E-A947-70E740481C1C}">
                <a14:useLocalDpi xmlns:a14="http://schemas.microsoft.com/office/drawing/2010/main" val="0"/>
              </a:ext>
            </a:extLst>
          </a:blip>
          <a:srcRect t="11032"/>
          <a:stretch/>
        </p:blipFill>
        <p:spPr bwMode="auto">
          <a:xfrm>
            <a:off x="6416062" y="2577593"/>
            <a:ext cx="5458128" cy="3523200"/>
          </a:xfrm>
          <a:prstGeom prst="rect">
            <a:avLst/>
          </a:prstGeom>
          <a:ln>
            <a:noFill/>
          </a:ln>
          <a:extLst>
            <a:ext uri="{53640926-AAD7-44D8-BBD7-CCE9431645EC}">
              <a14:shadowObscured xmlns:a14="http://schemas.microsoft.com/office/drawing/2010/main"/>
            </a:ext>
          </a:extLst>
        </p:spPr>
      </p:pic>
      <p:sp>
        <p:nvSpPr>
          <p:cNvPr id="8" name="Text Placeholder 2">
            <a:extLst>
              <a:ext uri="{FF2B5EF4-FFF2-40B4-BE49-F238E27FC236}">
                <a16:creationId xmlns:a16="http://schemas.microsoft.com/office/drawing/2014/main" id="{A70BE606-7B69-4F3E-9D94-B2568A918E14}"/>
              </a:ext>
            </a:extLst>
          </p:cNvPr>
          <p:cNvSpPr txBox="1">
            <a:spLocks/>
          </p:cNvSpPr>
          <p:nvPr/>
        </p:nvSpPr>
        <p:spPr>
          <a:xfrm>
            <a:off x="6799727" y="5901760"/>
            <a:ext cx="10469233" cy="969201"/>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chemeClr val="accent1"/>
              </a:buClr>
              <a:buSzPts val="2400"/>
              <a:buFont typeface="Roboto"/>
              <a:buChar char="◍"/>
              <a:defRPr sz="2400" b="0" i="0" u="none" strike="noStrike" cap="none">
                <a:solidFill>
                  <a:schemeClr val="dk1"/>
                </a:solidFill>
                <a:latin typeface="Roboto"/>
                <a:ea typeface="Roboto"/>
                <a:cs typeface="Roboto"/>
                <a:sym typeface="Roboto"/>
              </a:defRPr>
            </a:lvl1pPr>
            <a:lvl2pPr marL="914400" marR="0" lvl="1" indent="-342900" algn="l" rtl="0">
              <a:lnSpc>
                <a:spcPct val="100000"/>
              </a:lnSpc>
              <a:spcBef>
                <a:spcPts val="0"/>
              </a:spcBef>
              <a:spcAft>
                <a:spcPts val="0"/>
              </a:spcAft>
              <a:buClr>
                <a:schemeClr val="accent1"/>
              </a:buClr>
              <a:buSzPts val="1800"/>
              <a:buFont typeface="Roboto"/>
              <a:buChar char="○"/>
              <a:defRPr sz="1800" b="0" i="0" u="none" strike="noStrike" cap="none">
                <a:solidFill>
                  <a:schemeClr val="dk1"/>
                </a:solidFill>
                <a:latin typeface="Roboto"/>
                <a:ea typeface="Roboto"/>
                <a:cs typeface="Roboto"/>
                <a:sym typeface="Roboto"/>
              </a:defRPr>
            </a:lvl2pPr>
            <a:lvl3pPr marL="1371600" marR="0" lvl="2" indent="-342900" algn="l" rtl="0">
              <a:lnSpc>
                <a:spcPct val="100000"/>
              </a:lnSpc>
              <a:spcBef>
                <a:spcPts val="0"/>
              </a:spcBef>
              <a:spcAft>
                <a:spcPts val="0"/>
              </a:spcAft>
              <a:buClr>
                <a:schemeClr val="accent1"/>
              </a:buClr>
              <a:buSzPts val="1800"/>
              <a:buFont typeface="Roboto"/>
              <a:buChar char="■"/>
              <a:defRPr sz="1800" b="0" i="0" u="none" strike="noStrike" cap="none">
                <a:solidFill>
                  <a:schemeClr val="dk1"/>
                </a:solidFill>
                <a:latin typeface="Roboto"/>
                <a:ea typeface="Roboto"/>
                <a:cs typeface="Roboto"/>
                <a:sym typeface="Roboto"/>
              </a:defRPr>
            </a:lvl3pPr>
            <a:lvl4pPr marL="1828800" marR="0" lvl="3"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4pPr>
            <a:lvl5pPr marL="2286000" marR="0" lvl="4"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5pPr>
            <a:lvl6pPr marL="2743200" marR="0" lvl="5"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6pPr>
            <a:lvl7pPr marL="3200400" marR="0" lvl="6"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7pPr>
            <a:lvl8pPr marL="3657600" marR="0" lvl="7"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8pPr>
            <a:lvl9pPr marL="4114800" marR="0" lvl="8"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9pPr>
          </a:lstStyle>
          <a:p>
            <a:pPr marL="101597" indent="0" defTabSz="1219170">
              <a:spcBef>
                <a:spcPts val="800"/>
              </a:spcBef>
              <a:buClr>
                <a:srgbClr val="8EC641"/>
              </a:buClr>
              <a:buNone/>
            </a:pPr>
            <a:r>
              <a:rPr lang="en-US" sz="3200" kern="0" dirty="0">
                <a:solidFill>
                  <a:srgbClr val="666666"/>
                </a:solidFill>
              </a:rPr>
              <a:t>After</a:t>
            </a:r>
            <a:endParaRPr lang="en-NZ" sz="3200" kern="0" dirty="0">
              <a:solidFill>
                <a:srgbClr val="666666"/>
              </a:solidFill>
            </a:endParaRPr>
          </a:p>
        </p:txBody>
      </p:sp>
      <p:sp>
        <p:nvSpPr>
          <p:cNvPr id="6" name="Text Placeholder 2">
            <a:extLst>
              <a:ext uri="{FF2B5EF4-FFF2-40B4-BE49-F238E27FC236}">
                <a16:creationId xmlns:a16="http://schemas.microsoft.com/office/drawing/2014/main" id="{67752CF2-1F4A-1605-9835-2D2201BFC41F}"/>
              </a:ext>
            </a:extLst>
          </p:cNvPr>
          <p:cNvSpPr txBox="1">
            <a:spLocks/>
          </p:cNvSpPr>
          <p:nvPr/>
        </p:nvSpPr>
        <p:spPr>
          <a:xfrm>
            <a:off x="8229142" y="211308"/>
            <a:ext cx="4228288" cy="4212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chemeClr val="accent1"/>
              </a:buClr>
              <a:buSzPts val="2400"/>
              <a:buFont typeface="Roboto"/>
              <a:buChar char="◍"/>
              <a:defRPr sz="2400" b="0" i="0" u="none" strike="noStrike" cap="none">
                <a:solidFill>
                  <a:schemeClr val="dk1"/>
                </a:solidFill>
                <a:latin typeface="Roboto"/>
                <a:ea typeface="Roboto"/>
                <a:cs typeface="Roboto"/>
                <a:sym typeface="Roboto"/>
              </a:defRPr>
            </a:lvl1pPr>
            <a:lvl2pPr marL="914400" marR="0" lvl="1" indent="-342900" algn="l" rtl="0">
              <a:lnSpc>
                <a:spcPct val="100000"/>
              </a:lnSpc>
              <a:spcBef>
                <a:spcPts val="0"/>
              </a:spcBef>
              <a:spcAft>
                <a:spcPts val="0"/>
              </a:spcAft>
              <a:buClr>
                <a:schemeClr val="accent1"/>
              </a:buClr>
              <a:buSzPts val="1800"/>
              <a:buFont typeface="Roboto"/>
              <a:buChar char="○"/>
              <a:defRPr sz="1800" b="0" i="0" u="none" strike="noStrike" cap="none">
                <a:solidFill>
                  <a:schemeClr val="dk1"/>
                </a:solidFill>
                <a:latin typeface="Roboto"/>
                <a:ea typeface="Roboto"/>
                <a:cs typeface="Roboto"/>
                <a:sym typeface="Roboto"/>
              </a:defRPr>
            </a:lvl2pPr>
            <a:lvl3pPr marL="1371600" marR="0" lvl="2" indent="-342900" algn="l" rtl="0">
              <a:lnSpc>
                <a:spcPct val="100000"/>
              </a:lnSpc>
              <a:spcBef>
                <a:spcPts val="0"/>
              </a:spcBef>
              <a:spcAft>
                <a:spcPts val="0"/>
              </a:spcAft>
              <a:buClr>
                <a:schemeClr val="accent1"/>
              </a:buClr>
              <a:buSzPts val="1800"/>
              <a:buFont typeface="Roboto"/>
              <a:buChar char="■"/>
              <a:defRPr sz="1800" b="0" i="0" u="none" strike="noStrike" cap="none">
                <a:solidFill>
                  <a:schemeClr val="dk1"/>
                </a:solidFill>
                <a:latin typeface="Roboto"/>
                <a:ea typeface="Roboto"/>
                <a:cs typeface="Roboto"/>
                <a:sym typeface="Roboto"/>
              </a:defRPr>
            </a:lvl3pPr>
            <a:lvl4pPr marL="1828800" marR="0" lvl="3"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4pPr>
            <a:lvl5pPr marL="2286000" marR="0" lvl="4"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5pPr>
            <a:lvl6pPr marL="2743200" marR="0" lvl="5"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6pPr>
            <a:lvl7pPr marL="3200400" marR="0" lvl="6"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7pPr>
            <a:lvl8pPr marL="3657600" marR="0" lvl="7"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8pPr>
            <a:lvl9pPr marL="4114800" marR="0" lvl="8"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9pPr>
          </a:lstStyle>
          <a:p>
            <a:pPr marL="609585" indent="-507987" defTabSz="1219170">
              <a:spcBef>
                <a:spcPts val="800"/>
              </a:spcBef>
              <a:buClr>
                <a:srgbClr val="8EC641"/>
              </a:buClr>
            </a:pPr>
            <a:r>
              <a:rPr lang="en-GB" sz="2667" kern="0" dirty="0">
                <a:solidFill>
                  <a:srgbClr val="666666"/>
                </a:solidFill>
              </a:rPr>
              <a:t>Taxon transitions drive difference in community composition at high pesticide level</a:t>
            </a:r>
          </a:p>
        </p:txBody>
      </p:sp>
    </p:spTree>
    <p:extLst>
      <p:ext uri="{BB962C8B-B14F-4D97-AF65-F5344CB8AC3E}">
        <p14:creationId xmlns:p14="http://schemas.microsoft.com/office/powerpoint/2010/main" val="2428965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D0345FD4-281F-49CE-0F9D-16F97FD05F78}"/>
              </a:ext>
            </a:extLst>
          </p:cNvPr>
          <p:cNvGrpSpPr/>
          <p:nvPr/>
        </p:nvGrpSpPr>
        <p:grpSpPr>
          <a:xfrm>
            <a:off x="9186862" y="366712"/>
            <a:ext cx="2512038" cy="2772746"/>
            <a:chOff x="8071953" y="1003371"/>
            <a:chExt cx="4024206" cy="4441852"/>
          </a:xfrm>
        </p:grpSpPr>
        <p:pic>
          <p:nvPicPr>
            <p:cNvPr id="5" name="Picture 2" descr="Afbeeldingsresultaat voor notonecta">
              <a:extLst>
                <a:ext uri="{FF2B5EF4-FFF2-40B4-BE49-F238E27FC236}">
                  <a16:creationId xmlns:a16="http://schemas.microsoft.com/office/drawing/2014/main" id="{7684EA64-647F-C4E3-428A-DEF83B01651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8598"/>
            <a:stretch/>
          </p:blipFill>
          <p:spPr bwMode="auto">
            <a:xfrm>
              <a:off x="8071953" y="1003371"/>
              <a:ext cx="4024206" cy="174366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Afbeeldingsresultaat voor helochares">
              <a:extLst>
                <a:ext uri="{FF2B5EF4-FFF2-40B4-BE49-F238E27FC236}">
                  <a16:creationId xmlns:a16="http://schemas.microsoft.com/office/drawing/2014/main" id="{6B98A7F5-D6AD-EA9F-80B2-2B978D486D0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51445" y="3798878"/>
              <a:ext cx="1303905" cy="16463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ome">
              <a:extLst>
                <a:ext uri="{FF2B5EF4-FFF2-40B4-BE49-F238E27FC236}">
                  <a16:creationId xmlns:a16="http://schemas.microsoft.com/office/drawing/2014/main" id="{816D044B-01BE-4D36-06A8-697471FCEA8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67404" y="3997955"/>
              <a:ext cx="1277000" cy="1447268"/>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a:extLst>
                <a:ext uri="{FF2B5EF4-FFF2-40B4-BE49-F238E27FC236}">
                  <a16:creationId xmlns:a16="http://schemas.microsoft.com/office/drawing/2014/main" id="{1FC2731C-524E-B88D-7ED2-CC69DD29E582}"/>
                </a:ext>
              </a:extLst>
            </p:cNvPr>
            <p:cNvCxnSpPr/>
            <p:nvPr/>
          </p:nvCxnSpPr>
          <p:spPr>
            <a:xfrm flipH="1">
              <a:off x="9284169" y="2573739"/>
              <a:ext cx="408299" cy="1204271"/>
            </a:xfrm>
            <a:prstGeom prst="straightConnector1">
              <a:avLst/>
            </a:prstGeom>
            <a:ln w="1270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A5F29875-DC36-FEB3-1A8A-C46147C72FCB}"/>
                </a:ext>
              </a:extLst>
            </p:cNvPr>
            <p:cNvCxnSpPr>
              <a:cxnSpLocks/>
            </p:cNvCxnSpPr>
            <p:nvPr/>
          </p:nvCxnSpPr>
          <p:spPr>
            <a:xfrm>
              <a:off x="10529639" y="2572284"/>
              <a:ext cx="519421" cy="1205726"/>
            </a:xfrm>
            <a:prstGeom prst="straightConnector1">
              <a:avLst/>
            </a:prstGeom>
            <a:ln w="1270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F5A93339-9C37-CEA9-351E-662E18746E43}"/>
                </a:ext>
              </a:extLst>
            </p:cNvPr>
            <p:cNvCxnSpPr/>
            <p:nvPr/>
          </p:nvCxnSpPr>
          <p:spPr>
            <a:xfrm>
              <a:off x="9692468" y="4437112"/>
              <a:ext cx="1069539" cy="0"/>
            </a:xfrm>
            <a:prstGeom prst="straightConnector1">
              <a:avLst/>
            </a:prstGeom>
            <a:ln w="12700">
              <a:solidFill>
                <a:schemeClr val="bg2"/>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63213C80-B3C4-97CB-92B1-103949F999A6}"/>
              </a:ext>
            </a:extLst>
          </p:cNvPr>
          <p:cNvSpPr>
            <a:spLocks noGrp="1"/>
          </p:cNvSpPr>
          <p:nvPr>
            <p:ph type="title"/>
          </p:nvPr>
        </p:nvSpPr>
        <p:spPr/>
        <p:txBody>
          <a:bodyPr/>
          <a:lstStyle/>
          <a:p>
            <a:pPr>
              <a:lnSpc>
                <a:spcPct val="150000"/>
              </a:lnSpc>
            </a:pPr>
            <a:r>
              <a:rPr lang="en-US" dirty="0"/>
              <a:t>Per species clearly effects, but </a:t>
            </a:r>
            <a:br>
              <a:rPr lang="en-US" dirty="0"/>
            </a:br>
            <a:r>
              <a:rPr lang="en-US" dirty="0"/>
              <a:t>how to translate to communities?</a:t>
            </a:r>
            <a:endParaRPr lang="nl-NL" dirty="0"/>
          </a:p>
        </p:txBody>
      </p:sp>
      <p:sp>
        <p:nvSpPr>
          <p:cNvPr id="12" name="Text Placeholder 2">
            <a:extLst>
              <a:ext uri="{FF2B5EF4-FFF2-40B4-BE49-F238E27FC236}">
                <a16:creationId xmlns:a16="http://schemas.microsoft.com/office/drawing/2014/main" id="{62E1D198-FE6F-2C53-4EAE-A6A1BAA70C9D}"/>
              </a:ext>
            </a:extLst>
          </p:cNvPr>
          <p:cNvSpPr>
            <a:spLocks noGrp="1"/>
          </p:cNvSpPr>
          <p:nvPr>
            <p:ph type="body" idx="1"/>
          </p:nvPr>
        </p:nvSpPr>
        <p:spPr>
          <a:xfrm>
            <a:off x="3011488" y="2278063"/>
            <a:ext cx="8208962" cy="4213225"/>
          </a:xfrm>
        </p:spPr>
        <p:txBody>
          <a:bodyPr/>
          <a:lstStyle/>
          <a:p>
            <a:r>
              <a:rPr lang="en-US" sz="2400" b="0" i="0" u="none" strike="noStrike" cap="none" dirty="0">
                <a:solidFill>
                  <a:schemeClr val="tx1">
                    <a:lumMod val="75000"/>
                  </a:schemeClr>
                </a:solidFill>
                <a:effectLst/>
                <a:latin typeface="Arial"/>
                <a:ea typeface="Arial"/>
                <a:cs typeface="Arial"/>
                <a:sym typeface="Arial"/>
              </a:rPr>
              <a:t>Ecological </a:t>
            </a:r>
            <a:br>
              <a:rPr lang="en-US" sz="2400" b="0" i="0" u="none" strike="noStrike" cap="none" dirty="0">
                <a:solidFill>
                  <a:schemeClr val="tx1">
                    <a:lumMod val="75000"/>
                  </a:schemeClr>
                </a:solidFill>
                <a:effectLst/>
                <a:latin typeface="Arial"/>
                <a:ea typeface="Arial"/>
                <a:cs typeface="Arial"/>
                <a:sym typeface="Arial"/>
              </a:rPr>
            </a:br>
            <a:r>
              <a:rPr lang="en-US" sz="2400" b="0" i="0" u="none" strike="noStrike" cap="none" dirty="0">
                <a:solidFill>
                  <a:schemeClr val="tx1">
                    <a:lumMod val="75000"/>
                  </a:schemeClr>
                </a:solidFill>
                <a:effectLst/>
                <a:latin typeface="Arial"/>
                <a:ea typeface="Arial"/>
                <a:cs typeface="Arial"/>
                <a:sym typeface="Arial"/>
              </a:rPr>
              <a:t>systems: </a:t>
            </a:r>
            <a:br>
              <a:rPr lang="en-US" sz="2400" b="0" i="0" u="none" strike="noStrike" cap="none" dirty="0">
                <a:solidFill>
                  <a:schemeClr val="tx1">
                    <a:lumMod val="75000"/>
                  </a:schemeClr>
                </a:solidFill>
                <a:effectLst/>
                <a:latin typeface="Arial"/>
                <a:ea typeface="Arial"/>
                <a:cs typeface="Arial"/>
                <a:sym typeface="Arial"/>
              </a:rPr>
            </a:br>
            <a:r>
              <a:rPr lang="en-US" sz="2400" b="0" i="0" u="none" strike="noStrike" cap="none" dirty="0">
                <a:solidFill>
                  <a:schemeClr val="tx1">
                    <a:lumMod val="75000"/>
                  </a:schemeClr>
                </a:solidFill>
                <a:effectLst/>
                <a:latin typeface="Arial"/>
                <a:ea typeface="Arial"/>
                <a:cs typeface="Arial"/>
                <a:sym typeface="Arial"/>
              </a:rPr>
              <a:t>“organisms </a:t>
            </a:r>
            <a:br>
              <a:rPr lang="en-US" sz="2400" b="0" i="0" u="none" strike="noStrike" cap="none" dirty="0">
                <a:solidFill>
                  <a:schemeClr val="tx1">
                    <a:lumMod val="75000"/>
                  </a:schemeClr>
                </a:solidFill>
                <a:effectLst/>
                <a:latin typeface="Arial"/>
                <a:ea typeface="Arial"/>
                <a:cs typeface="Arial"/>
                <a:sym typeface="Arial"/>
              </a:rPr>
            </a:br>
            <a:r>
              <a:rPr lang="en-US" sz="2400" b="0" i="0" u="none" strike="noStrike" cap="none" dirty="0">
                <a:solidFill>
                  <a:schemeClr val="tx1">
                    <a:lumMod val="75000"/>
                  </a:schemeClr>
                </a:solidFill>
                <a:effectLst/>
                <a:latin typeface="Arial"/>
                <a:ea typeface="Arial"/>
                <a:cs typeface="Arial"/>
                <a:sym typeface="Arial"/>
              </a:rPr>
              <a:t>interact with </a:t>
            </a:r>
            <a:br>
              <a:rPr lang="en-US" sz="2400" b="0" i="0" u="none" strike="noStrike" cap="none" dirty="0">
                <a:solidFill>
                  <a:schemeClr val="tx1">
                    <a:lumMod val="75000"/>
                  </a:schemeClr>
                </a:solidFill>
                <a:effectLst/>
                <a:latin typeface="Arial"/>
                <a:ea typeface="Arial"/>
                <a:cs typeface="Arial"/>
                <a:sym typeface="Arial"/>
              </a:rPr>
            </a:br>
            <a:r>
              <a:rPr lang="en-US" sz="2400" b="0" i="0" u="none" strike="noStrike" cap="none" dirty="0">
                <a:solidFill>
                  <a:schemeClr val="tx1">
                    <a:lumMod val="75000"/>
                  </a:schemeClr>
                </a:solidFill>
                <a:effectLst/>
                <a:latin typeface="Arial"/>
                <a:ea typeface="Arial"/>
                <a:cs typeface="Arial"/>
                <a:sym typeface="Arial"/>
              </a:rPr>
              <a:t>one another (…) </a:t>
            </a:r>
            <a:br>
              <a:rPr lang="en-US" sz="2400" b="0" i="0" u="none" strike="noStrike" cap="none" dirty="0">
                <a:solidFill>
                  <a:schemeClr val="tx1">
                    <a:lumMod val="75000"/>
                  </a:schemeClr>
                </a:solidFill>
                <a:effectLst/>
                <a:latin typeface="Arial"/>
                <a:ea typeface="Arial"/>
                <a:cs typeface="Arial"/>
                <a:sym typeface="Arial"/>
              </a:rPr>
            </a:br>
            <a:r>
              <a:rPr lang="en-US" sz="2400" b="0" i="0" u="none" strike="noStrike" cap="none" dirty="0">
                <a:solidFill>
                  <a:schemeClr val="tx1">
                    <a:lumMod val="75000"/>
                  </a:schemeClr>
                </a:solidFill>
                <a:effectLst/>
                <a:latin typeface="Arial"/>
                <a:ea typeface="Arial"/>
                <a:cs typeface="Arial"/>
                <a:sym typeface="Arial"/>
              </a:rPr>
              <a:t>and their environment”</a:t>
            </a:r>
          </a:p>
          <a:p>
            <a:pPr marL="101598" marR="0" lvl="0" indent="0" algn="l" defTabSz="914400" rtl="0" eaLnBrk="1" fontAlgn="auto" latinLnBrk="0" hangingPunct="1">
              <a:lnSpc>
                <a:spcPct val="100000"/>
              </a:lnSpc>
              <a:spcBef>
                <a:spcPts val="800"/>
              </a:spcBef>
              <a:spcAft>
                <a:spcPts val="0"/>
              </a:spcAft>
              <a:buClr>
                <a:srgbClr val="8EC641"/>
              </a:buClr>
              <a:buSzPts val="2400"/>
              <a:buFont typeface="Roboto"/>
              <a:buNone/>
              <a:tabLst/>
              <a:defRPr/>
            </a:pPr>
            <a:r>
              <a:rPr kumimoji="0" lang="en-US" sz="1600" b="0" i="0" u="none" strike="noStrike" kern="0" cap="none" spc="0" normalizeH="0" baseline="0" noProof="0" dirty="0">
                <a:ln>
                  <a:noFill/>
                </a:ln>
                <a:solidFill>
                  <a:schemeClr val="tx1">
                    <a:lumMod val="75000"/>
                  </a:schemeClr>
                </a:solidFill>
                <a:effectLst/>
                <a:uLnTx/>
                <a:uFillTx/>
                <a:latin typeface="Arial"/>
                <a:ea typeface="Roboto"/>
                <a:cs typeface="Arial"/>
                <a:sym typeface="Arial"/>
              </a:rPr>
              <a:t>			- Sir. JH Lawton</a:t>
            </a:r>
          </a:p>
          <a:p>
            <a:r>
              <a:rPr lang="en-US" sz="2400" b="0" i="0" u="none" strike="noStrike" cap="none" dirty="0">
                <a:solidFill>
                  <a:schemeClr val="tx1">
                    <a:lumMod val="75000"/>
                  </a:schemeClr>
                </a:solidFill>
                <a:effectLst/>
                <a:latin typeface="Arial"/>
                <a:ea typeface="Arial"/>
                <a:cs typeface="Arial"/>
                <a:sym typeface="Arial"/>
              </a:rPr>
              <a:t>But difficult/impossible (?) to quantify all relations </a:t>
            </a:r>
          </a:p>
          <a:p>
            <a:pPr marL="101598" indent="0">
              <a:buNone/>
            </a:pPr>
            <a:endParaRPr lang="en-US" sz="2400" b="0" i="0" u="none" strike="noStrike" cap="none" dirty="0">
              <a:solidFill>
                <a:schemeClr val="tx1">
                  <a:lumMod val="75000"/>
                </a:schemeClr>
              </a:solidFill>
              <a:effectLst/>
              <a:latin typeface="Arial"/>
              <a:ea typeface="Arial"/>
              <a:cs typeface="Arial"/>
              <a:sym typeface="Arial"/>
            </a:endParaRPr>
          </a:p>
          <a:p>
            <a:pPr marL="101598" indent="0">
              <a:buNone/>
            </a:pPr>
            <a:r>
              <a:rPr lang="en-US" sz="2400" dirty="0">
                <a:solidFill>
                  <a:schemeClr val="tx1">
                    <a:lumMod val="75000"/>
                  </a:schemeClr>
                </a:solidFill>
                <a:latin typeface="Arial"/>
                <a:cs typeface="Arial"/>
                <a:sym typeface="Arial"/>
              </a:rPr>
              <a:t>		</a:t>
            </a:r>
            <a:endParaRPr lang="en-US" sz="1600" dirty="0">
              <a:solidFill>
                <a:schemeClr val="tx1">
                  <a:lumMod val="75000"/>
                </a:schemeClr>
              </a:solidFill>
              <a:latin typeface="Arial"/>
              <a:cs typeface="Arial"/>
              <a:sym typeface="Arial"/>
            </a:endParaRPr>
          </a:p>
          <a:p>
            <a:pPr marL="101598" indent="0">
              <a:buNone/>
            </a:pPr>
            <a:endParaRPr lang="en-NZ" sz="2400" dirty="0">
              <a:solidFill>
                <a:schemeClr val="tx1">
                  <a:lumMod val="75000"/>
                </a:schemeClr>
              </a:solidFill>
            </a:endParaRPr>
          </a:p>
        </p:txBody>
      </p:sp>
    </p:spTree>
    <p:extLst>
      <p:ext uri="{BB962C8B-B14F-4D97-AF65-F5344CB8AC3E}">
        <p14:creationId xmlns:p14="http://schemas.microsoft.com/office/powerpoint/2010/main" val="26874377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9892C-4647-FE07-4951-CE440608F5DD}"/>
              </a:ext>
            </a:extLst>
          </p:cNvPr>
          <p:cNvSpPr>
            <a:spLocks noGrp="1"/>
          </p:cNvSpPr>
          <p:nvPr>
            <p:ph type="title"/>
          </p:nvPr>
        </p:nvSpPr>
        <p:spPr/>
        <p:txBody>
          <a:bodyPr/>
          <a:lstStyle/>
          <a:p>
            <a:r>
              <a:rPr lang="en-NZ" dirty="0"/>
              <a:t>Analyses – Part 2 Network approach</a:t>
            </a:r>
          </a:p>
        </p:txBody>
      </p:sp>
      <p:sp>
        <p:nvSpPr>
          <p:cNvPr id="3" name="Text Placeholder 2">
            <a:extLst>
              <a:ext uri="{FF2B5EF4-FFF2-40B4-BE49-F238E27FC236}">
                <a16:creationId xmlns:a16="http://schemas.microsoft.com/office/drawing/2014/main" id="{548E2F4C-E272-B463-19EA-65E5A0E82ED8}"/>
              </a:ext>
            </a:extLst>
          </p:cNvPr>
          <p:cNvSpPr>
            <a:spLocks noGrp="1"/>
          </p:cNvSpPr>
          <p:nvPr>
            <p:ph type="body" idx="1"/>
          </p:nvPr>
        </p:nvSpPr>
        <p:spPr/>
        <p:txBody>
          <a:bodyPr/>
          <a:lstStyle/>
          <a:p>
            <a:r>
              <a:rPr lang="en-NZ" dirty="0"/>
              <a:t>Species co-occurrence networks</a:t>
            </a:r>
          </a:p>
          <a:p>
            <a:pPr lvl="1"/>
            <a:r>
              <a:rPr lang="en-NZ" dirty="0"/>
              <a:t>Spearman-rank based correlation analysis</a:t>
            </a:r>
          </a:p>
          <a:p>
            <a:pPr lvl="1"/>
            <a:r>
              <a:rPr lang="en-US" sz="2400" dirty="0"/>
              <a:t>Measure of “network </a:t>
            </a:r>
            <a:r>
              <a:rPr lang="en-US" sz="2400" dirty="0" err="1"/>
              <a:t>connectance</a:t>
            </a:r>
            <a:r>
              <a:rPr lang="en-US" sz="2400" dirty="0"/>
              <a:t>”</a:t>
            </a:r>
          </a:p>
          <a:p>
            <a:pPr lvl="1"/>
            <a:r>
              <a:rPr lang="en-NZ" dirty="0"/>
              <a:t>Proxy for community structural complexity </a:t>
            </a:r>
          </a:p>
          <a:p>
            <a:pPr lvl="1"/>
            <a:r>
              <a:rPr lang="en-NZ" dirty="0">
                <a:solidFill>
                  <a:schemeClr val="bg1">
                    <a:lumMod val="75000"/>
                  </a:schemeClr>
                </a:solidFill>
              </a:rPr>
              <a:t>Assumption: networks of co-occurring species are, to some extent, structured and non-random</a:t>
            </a:r>
          </a:p>
        </p:txBody>
      </p:sp>
      <p:sp>
        <p:nvSpPr>
          <p:cNvPr id="4" name="Slide Number Placeholder 3">
            <a:extLst>
              <a:ext uri="{FF2B5EF4-FFF2-40B4-BE49-F238E27FC236}">
                <a16:creationId xmlns:a16="http://schemas.microsoft.com/office/drawing/2014/main" id="{32EA3B05-7E39-8A3F-D83B-BBC69A865724}"/>
              </a:ext>
            </a:extLst>
          </p:cNvPr>
          <p:cNvSpPr>
            <a:spLocks noGrp="1"/>
          </p:cNvSpPr>
          <p:nvPr>
            <p:ph type="sldNum" idx="12"/>
          </p:nvPr>
        </p:nvSpPr>
        <p:spPr/>
        <p:txBody>
          <a:bodyPr/>
          <a:lstStyle/>
          <a:p>
            <a:pPr defTabSz="1219170">
              <a:buClr>
                <a:srgbClr val="000000"/>
              </a:buClr>
            </a:pPr>
            <a:fld id="{00000000-1234-1234-1234-123412341234}" type="slidenum">
              <a:rPr lang="en" kern="0">
                <a:solidFill>
                  <a:srgbClr val="999999"/>
                </a:solidFill>
              </a:rPr>
              <a:pPr defTabSz="1219170">
                <a:buClr>
                  <a:srgbClr val="000000"/>
                </a:buClr>
              </a:pPr>
              <a:t>12</a:t>
            </a:fld>
            <a:endParaRPr lang="en" kern="0">
              <a:solidFill>
                <a:srgbClr val="999999"/>
              </a:solidFill>
            </a:endParaRPr>
          </a:p>
        </p:txBody>
      </p:sp>
      <p:pic>
        <p:nvPicPr>
          <p:cNvPr id="6" name="Picture 2" descr="Correlations | Positive and Negative Correlations in Psychology">
            <a:extLst>
              <a:ext uri="{FF2B5EF4-FFF2-40B4-BE49-F238E27FC236}">
                <a16:creationId xmlns:a16="http://schemas.microsoft.com/office/drawing/2014/main" id="{7868533E-EE5B-72EA-30D4-04EE29E58BA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956" t="28755" r="68890" b="14914"/>
          <a:stretch/>
        </p:blipFill>
        <p:spPr bwMode="auto">
          <a:xfrm>
            <a:off x="978209" y="3933056"/>
            <a:ext cx="2119152" cy="195438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fbeeldingsresultaat voor helochares">
            <a:extLst>
              <a:ext uri="{FF2B5EF4-FFF2-40B4-BE49-F238E27FC236}">
                <a16:creationId xmlns:a16="http://schemas.microsoft.com/office/drawing/2014/main" id="{CBF3591F-4A45-0973-BA61-948F3F22BE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519" y="4005064"/>
            <a:ext cx="894551" cy="112948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ome">
            <a:extLst>
              <a:ext uri="{FF2B5EF4-FFF2-40B4-BE49-F238E27FC236}">
                <a16:creationId xmlns:a16="http://schemas.microsoft.com/office/drawing/2014/main" id="{364D9370-B2A4-846E-94CB-5249C491084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98051" y="5732540"/>
            <a:ext cx="920233" cy="104293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C290653E-E0A9-51CC-460F-1EBA2A4106C4}"/>
              </a:ext>
            </a:extLst>
          </p:cNvPr>
          <p:cNvSpPr txBox="1"/>
          <p:nvPr/>
        </p:nvSpPr>
        <p:spPr>
          <a:xfrm>
            <a:off x="5163071" y="6306815"/>
            <a:ext cx="6299520" cy="318100"/>
          </a:xfrm>
          <a:prstGeom prst="rect">
            <a:avLst/>
          </a:prstGeom>
          <a:noFill/>
        </p:spPr>
        <p:txBody>
          <a:bodyPr wrap="square" rtlCol="0">
            <a:spAutoFit/>
          </a:bodyPr>
          <a:lstStyle>
            <a:defPPr>
              <a:defRPr lang="nl-NL"/>
            </a:defPPr>
            <a:lvl1pPr algn="r" defTabSz="1219170">
              <a:buClr>
                <a:srgbClr val="000000"/>
              </a:buClr>
              <a:defRPr sz="1467" kern="0">
                <a:solidFill>
                  <a:srgbClr val="666666"/>
                </a:solidFill>
                <a:latin typeface="Arial"/>
                <a:cs typeface="Arial"/>
              </a:defRPr>
            </a:lvl1pPr>
          </a:lstStyle>
          <a:p>
            <a:r>
              <a:rPr lang="en-US" dirty="0"/>
              <a:t>Ochoa-</a:t>
            </a:r>
            <a:r>
              <a:rPr lang="en-US" dirty="0" err="1"/>
              <a:t>Hueso</a:t>
            </a:r>
            <a:r>
              <a:rPr lang="en-US" dirty="0"/>
              <a:t> et al 2021</a:t>
            </a:r>
            <a:endParaRPr lang="en-NZ" dirty="0"/>
          </a:p>
        </p:txBody>
      </p:sp>
    </p:spTree>
    <p:extLst>
      <p:ext uri="{BB962C8B-B14F-4D97-AF65-F5344CB8AC3E}">
        <p14:creationId xmlns:p14="http://schemas.microsoft.com/office/powerpoint/2010/main" val="23990772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9892C-4647-FE07-4951-CE440608F5DD}"/>
              </a:ext>
            </a:extLst>
          </p:cNvPr>
          <p:cNvSpPr>
            <a:spLocks noGrp="1"/>
          </p:cNvSpPr>
          <p:nvPr>
            <p:ph type="title"/>
          </p:nvPr>
        </p:nvSpPr>
        <p:spPr/>
        <p:txBody>
          <a:bodyPr/>
          <a:lstStyle/>
          <a:p>
            <a:r>
              <a:rPr lang="en-NZ" dirty="0"/>
              <a:t>Analyses – Part 2 Network approach</a:t>
            </a:r>
          </a:p>
        </p:txBody>
      </p:sp>
      <p:sp>
        <p:nvSpPr>
          <p:cNvPr id="3" name="Text Placeholder 2">
            <a:extLst>
              <a:ext uri="{FF2B5EF4-FFF2-40B4-BE49-F238E27FC236}">
                <a16:creationId xmlns:a16="http://schemas.microsoft.com/office/drawing/2014/main" id="{548E2F4C-E272-B463-19EA-65E5A0E82ED8}"/>
              </a:ext>
            </a:extLst>
          </p:cNvPr>
          <p:cNvSpPr>
            <a:spLocks noGrp="1"/>
          </p:cNvSpPr>
          <p:nvPr>
            <p:ph type="body" idx="1"/>
          </p:nvPr>
        </p:nvSpPr>
        <p:spPr/>
        <p:txBody>
          <a:bodyPr/>
          <a:lstStyle/>
          <a:p>
            <a:r>
              <a:rPr lang="en-NZ" dirty="0"/>
              <a:t>Species co-occurrence networks</a:t>
            </a:r>
          </a:p>
          <a:p>
            <a:pPr lvl="1"/>
            <a:r>
              <a:rPr lang="en-NZ" dirty="0"/>
              <a:t>Visualised strong correlations </a:t>
            </a:r>
            <a:br>
              <a:rPr lang="en-NZ" dirty="0"/>
            </a:br>
            <a:r>
              <a:rPr lang="en-NZ" dirty="0"/>
              <a:t>(| Spearman’s </a:t>
            </a:r>
            <a:r>
              <a:rPr lang="el-GR" dirty="0"/>
              <a:t>ρ | &gt; 0.8) </a:t>
            </a:r>
            <a:r>
              <a:rPr lang="en-US" dirty="0"/>
              <a:t>– R package </a:t>
            </a:r>
            <a:r>
              <a:rPr lang="en-NZ" i="1" dirty="0" err="1"/>
              <a:t>circlize</a:t>
            </a:r>
            <a:endParaRPr lang="en-US" dirty="0"/>
          </a:p>
          <a:p>
            <a:pPr lvl="1"/>
            <a:r>
              <a:rPr lang="en-NZ" dirty="0"/>
              <a:t>Compared correlation matrix with null model</a:t>
            </a:r>
          </a:p>
          <a:p>
            <a:pPr lvl="2"/>
            <a:r>
              <a:rPr lang="en-NZ" dirty="0"/>
              <a:t>1000 generated random ‘communities’</a:t>
            </a:r>
          </a:p>
          <a:p>
            <a:pPr lvl="2"/>
            <a:r>
              <a:rPr lang="en-NZ" dirty="0"/>
              <a:t>abundance randomly distributed across observed taxa within treatment</a:t>
            </a:r>
          </a:p>
          <a:p>
            <a:pPr lvl="2"/>
            <a:r>
              <a:rPr lang="en-NZ" dirty="0"/>
              <a:t>zero-inflated </a:t>
            </a:r>
            <a:r>
              <a:rPr lang="en-NZ" dirty="0" err="1"/>
              <a:t>poisson</a:t>
            </a:r>
            <a:r>
              <a:rPr lang="en-NZ" dirty="0"/>
              <a:t> using null probability (species non-occurrence probability) </a:t>
            </a:r>
          </a:p>
        </p:txBody>
      </p:sp>
      <p:sp>
        <p:nvSpPr>
          <p:cNvPr id="4" name="Slide Number Placeholder 3">
            <a:extLst>
              <a:ext uri="{FF2B5EF4-FFF2-40B4-BE49-F238E27FC236}">
                <a16:creationId xmlns:a16="http://schemas.microsoft.com/office/drawing/2014/main" id="{32EA3B05-7E39-8A3F-D83B-BBC69A865724}"/>
              </a:ext>
            </a:extLst>
          </p:cNvPr>
          <p:cNvSpPr>
            <a:spLocks noGrp="1"/>
          </p:cNvSpPr>
          <p:nvPr>
            <p:ph type="sldNum" idx="12"/>
          </p:nvPr>
        </p:nvSpPr>
        <p:spPr/>
        <p:txBody>
          <a:bodyPr/>
          <a:lstStyle/>
          <a:p>
            <a:pPr defTabSz="1219170">
              <a:buClr>
                <a:srgbClr val="000000"/>
              </a:buClr>
            </a:pPr>
            <a:fld id="{00000000-1234-1234-1234-123412341234}" type="slidenum">
              <a:rPr lang="en" kern="0">
                <a:solidFill>
                  <a:srgbClr val="999999"/>
                </a:solidFill>
              </a:rPr>
              <a:pPr defTabSz="1219170">
                <a:buClr>
                  <a:srgbClr val="000000"/>
                </a:buClr>
              </a:pPr>
              <a:t>13</a:t>
            </a:fld>
            <a:endParaRPr lang="en" kern="0">
              <a:solidFill>
                <a:srgbClr val="999999"/>
              </a:solidFill>
            </a:endParaRPr>
          </a:p>
        </p:txBody>
      </p:sp>
    </p:spTree>
    <p:extLst>
      <p:ext uri="{BB962C8B-B14F-4D97-AF65-F5344CB8AC3E}">
        <p14:creationId xmlns:p14="http://schemas.microsoft.com/office/powerpoint/2010/main" val="29532185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10" name="Rectangle 9"/>
          <p:cNvSpPr/>
          <p:nvPr/>
        </p:nvSpPr>
        <p:spPr>
          <a:xfrm>
            <a:off x="5247046" y="275302"/>
            <a:ext cx="1468284" cy="67878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1867" kern="0">
              <a:solidFill>
                <a:srgbClr val="FFFFFF"/>
              </a:solidFill>
              <a:latin typeface="Arial"/>
              <a:sym typeface="Arial"/>
            </a:endParaRPr>
          </a:p>
        </p:txBody>
      </p:sp>
      <p:sp>
        <p:nvSpPr>
          <p:cNvPr id="3" name="Text Placeholder 2"/>
          <p:cNvSpPr>
            <a:spLocks noGrp="1"/>
          </p:cNvSpPr>
          <p:nvPr>
            <p:ph type="body" idx="1"/>
          </p:nvPr>
        </p:nvSpPr>
        <p:spPr>
          <a:xfrm>
            <a:off x="-295874" y="177302"/>
            <a:ext cx="11513349" cy="6792841"/>
          </a:xfrm>
        </p:spPr>
        <p:txBody>
          <a:bodyPr/>
          <a:lstStyle/>
          <a:p>
            <a:endParaRPr lang="en-GB" dirty="0"/>
          </a:p>
        </p:txBody>
      </p:sp>
      <p:sp>
        <p:nvSpPr>
          <p:cNvPr id="4" name="Slide Number Placeholder 3"/>
          <p:cNvSpPr>
            <a:spLocks noGrp="1"/>
          </p:cNvSpPr>
          <p:nvPr>
            <p:ph type="sldNum" idx="12"/>
          </p:nvPr>
        </p:nvSpPr>
        <p:spPr/>
        <p:txBody>
          <a:bodyPr/>
          <a:lstStyle/>
          <a:p>
            <a:pPr defTabSz="1219170">
              <a:buClr>
                <a:srgbClr val="000000"/>
              </a:buClr>
            </a:pPr>
            <a:fld id="{00000000-1234-1234-1234-123412341234}" type="slidenum">
              <a:rPr lang="en" kern="0">
                <a:solidFill>
                  <a:srgbClr val="999999"/>
                </a:solidFill>
              </a:rPr>
              <a:pPr defTabSz="1219170">
                <a:buClr>
                  <a:srgbClr val="000000"/>
                </a:buClr>
              </a:pPr>
              <a:t>14</a:t>
            </a:fld>
            <a:endParaRPr lang="en" kern="0">
              <a:solidFill>
                <a:srgbClr val="999999"/>
              </a:solidFill>
            </a:endParaRPr>
          </a:p>
        </p:txBody>
      </p:sp>
      <p:pic>
        <p:nvPicPr>
          <p:cNvPr id="5" name="Picture 4"/>
          <p:cNvPicPr>
            <a:picLocks noChangeAspect="1"/>
          </p:cNvPicPr>
          <p:nvPr/>
        </p:nvPicPr>
        <p:blipFill rotWithShape="1">
          <a:blip r:embed="rId3"/>
          <a:srcRect l="8862" t="24369" r="8916" b="21573"/>
          <a:stretch/>
        </p:blipFill>
        <p:spPr>
          <a:xfrm>
            <a:off x="169806" y="154299"/>
            <a:ext cx="3841137" cy="3569008"/>
          </a:xfrm>
          <a:prstGeom prst="rect">
            <a:avLst/>
          </a:prstGeom>
        </p:spPr>
      </p:pic>
      <p:pic>
        <p:nvPicPr>
          <p:cNvPr id="7" name="Picture 6"/>
          <p:cNvPicPr>
            <a:picLocks noChangeAspect="1"/>
          </p:cNvPicPr>
          <p:nvPr/>
        </p:nvPicPr>
        <p:blipFill rotWithShape="1">
          <a:blip r:embed="rId4"/>
          <a:srcRect t="23922" b="24331"/>
          <a:stretch/>
        </p:blipFill>
        <p:spPr>
          <a:xfrm>
            <a:off x="4118419" y="154299"/>
            <a:ext cx="4756983" cy="3478915"/>
          </a:xfrm>
          <a:prstGeom prst="rect">
            <a:avLst/>
          </a:prstGeom>
        </p:spPr>
      </p:pic>
      <p:pic>
        <p:nvPicPr>
          <p:cNvPr id="8" name="Picture 7"/>
          <p:cNvPicPr>
            <a:picLocks noChangeAspect="1"/>
          </p:cNvPicPr>
          <p:nvPr/>
        </p:nvPicPr>
        <p:blipFill rotWithShape="1">
          <a:blip r:embed="rId5"/>
          <a:srcRect t="23974" b="23600"/>
          <a:stretch/>
        </p:blipFill>
        <p:spPr>
          <a:xfrm>
            <a:off x="1895466" y="3628448"/>
            <a:ext cx="4635757" cy="3434736"/>
          </a:xfrm>
          <a:prstGeom prst="rect">
            <a:avLst/>
          </a:prstGeom>
        </p:spPr>
      </p:pic>
      <p:pic>
        <p:nvPicPr>
          <p:cNvPr id="9" name="Picture 8"/>
          <p:cNvPicPr>
            <a:picLocks noChangeAspect="1"/>
          </p:cNvPicPr>
          <p:nvPr/>
        </p:nvPicPr>
        <p:blipFill rotWithShape="1">
          <a:blip r:embed="rId6"/>
          <a:srcRect t="23393" b="22532"/>
          <a:stretch/>
        </p:blipFill>
        <p:spPr>
          <a:xfrm>
            <a:off x="6147903" y="3619651"/>
            <a:ext cx="4505869" cy="3443533"/>
          </a:xfrm>
          <a:prstGeom prst="rect">
            <a:avLst/>
          </a:prstGeom>
        </p:spPr>
      </p:pic>
      <p:pic>
        <p:nvPicPr>
          <p:cNvPr id="11" name="Picture 10"/>
          <p:cNvPicPr>
            <a:picLocks noChangeAspect="1"/>
          </p:cNvPicPr>
          <p:nvPr/>
        </p:nvPicPr>
        <p:blipFill>
          <a:blip r:embed="rId7">
            <a:duotone>
              <a:prstClr val="black"/>
              <a:schemeClr val="accent1">
                <a:tint val="45000"/>
                <a:satMod val="400000"/>
              </a:schemeClr>
            </a:duotone>
          </a:blip>
          <a:stretch>
            <a:fillRect/>
          </a:stretch>
        </p:blipFill>
        <p:spPr>
          <a:xfrm>
            <a:off x="10986799" y="3036261"/>
            <a:ext cx="951795" cy="913531"/>
          </a:xfrm>
          <a:prstGeom prst="rect">
            <a:avLst/>
          </a:prstGeom>
        </p:spPr>
      </p:pic>
      <p:pic>
        <p:nvPicPr>
          <p:cNvPr id="13" name="Picture 12"/>
          <p:cNvPicPr>
            <a:picLocks noChangeAspect="1"/>
          </p:cNvPicPr>
          <p:nvPr/>
        </p:nvPicPr>
        <p:blipFill>
          <a:blip r:embed="rId8">
            <a:duotone>
              <a:prstClr val="black"/>
              <a:srgbClr val="FFA300">
                <a:tint val="45000"/>
                <a:satMod val="400000"/>
              </a:srgbClr>
            </a:duotone>
          </a:blip>
          <a:stretch>
            <a:fillRect/>
          </a:stretch>
        </p:blipFill>
        <p:spPr>
          <a:xfrm>
            <a:off x="10985464" y="1163661"/>
            <a:ext cx="928748" cy="876481"/>
          </a:xfrm>
          <a:prstGeom prst="rect">
            <a:avLst/>
          </a:prstGeom>
        </p:spPr>
      </p:pic>
      <p:pic>
        <p:nvPicPr>
          <p:cNvPr id="15" name="Picture 14"/>
          <p:cNvPicPr>
            <a:picLocks noChangeAspect="1"/>
          </p:cNvPicPr>
          <p:nvPr/>
        </p:nvPicPr>
        <p:blipFill>
          <a:blip r:embed="rId9">
            <a:duotone>
              <a:prstClr val="black"/>
              <a:srgbClr val="FF4343">
                <a:tint val="45000"/>
                <a:satMod val="400000"/>
              </a:srgbClr>
            </a:duotone>
          </a:blip>
          <a:stretch>
            <a:fillRect/>
          </a:stretch>
        </p:blipFill>
        <p:spPr>
          <a:xfrm rot="10800000">
            <a:off x="10985463" y="329265"/>
            <a:ext cx="953131" cy="702116"/>
          </a:xfrm>
          <a:prstGeom prst="rect">
            <a:avLst/>
          </a:prstGeom>
        </p:spPr>
      </p:pic>
      <p:pic>
        <p:nvPicPr>
          <p:cNvPr id="16" name="Picture 15"/>
          <p:cNvPicPr>
            <a:picLocks noChangeAspect="1"/>
          </p:cNvPicPr>
          <p:nvPr/>
        </p:nvPicPr>
        <p:blipFill>
          <a:blip r:embed="rId10">
            <a:duotone>
              <a:prstClr val="black"/>
              <a:srgbClr val="0000FF">
                <a:tint val="45000"/>
                <a:satMod val="400000"/>
              </a:srgbClr>
            </a:duotone>
          </a:blip>
          <a:stretch>
            <a:fillRect/>
          </a:stretch>
        </p:blipFill>
        <p:spPr>
          <a:xfrm>
            <a:off x="10985463" y="2173431"/>
            <a:ext cx="953131" cy="741223"/>
          </a:xfrm>
          <a:prstGeom prst="rect">
            <a:avLst/>
          </a:prstGeom>
        </p:spPr>
      </p:pic>
      <p:pic>
        <p:nvPicPr>
          <p:cNvPr id="17" name="Picture 16"/>
          <p:cNvPicPr>
            <a:picLocks noChangeAspect="1"/>
          </p:cNvPicPr>
          <p:nvPr/>
        </p:nvPicPr>
        <p:blipFill>
          <a:blip r:embed="rId11">
            <a:duotone>
              <a:prstClr val="black"/>
              <a:srgbClr val="D9C3A5">
                <a:tint val="50000"/>
                <a:satMod val="180000"/>
              </a:srgbClr>
            </a:duotone>
          </a:blip>
          <a:stretch>
            <a:fillRect/>
          </a:stretch>
        </p:blipFill>
        <p:spPr>
          <a:xfrm>
            <a:off x="10968654" y="4071401"/>
            <a:ext cx="969940" cy="769793"/>
          </a:xfrm>
          <a:prstGeom prst="rect">
            <a:avLst/>
          </a:prstGeom>
        </p:spPr>
      </p:pic>
      <p:sp>
        <p:nvSpPr>
          <p:cNvPr id="6" name="TextBox 5">
            <a:extLst>
              <a:ext uri="{FF2B5EF4-FFF2-40B4-BE49-F238E27FC236}">
                <a16:creationId xmlns:a16="http://schemas.microsoft.com/office/drawing/2014/main" id="{5AADB093-77E2-9590-6199-91DFC8B450A4}"/>
              </a:ext>
            </a:extLst>
          </p:cNvPr>
          <p:cNvSpPr txBox="1"/>
          <p:nvPr/>
        </p:nvSpPr>
        <p:spPr>
          <a:xfrm>
            <a:off x="6773095" y="6317248"/>
            <a:ext cx="4824361" cy="318100"/>
          </a:xfrm>
          <a:prstGeom prst="rect">
            <a:avLst/>
          </a:prstGeom>
          <a:noFill/>
        </p:spPr>
        <p:txBody>
          <a:bodyPr wrap="square" rtlCol="0">
            <a:spAutoFit/>
          </a:bodyPr>
          <a:lstStyle/>
          <a:p>
            <a:pPr algn="r" defTabSz="1219170">
              <a:buClr>
                <a:srgbClr val="000000"/>
              </a:buClr>
            </a:pPr>
            <a:r>
              <a:rPr lang="en-US" sz="1467" kern="0" dirty="0">
                <a:solidFill>
                  <a:srgbClr val="666666"/>
                </a:solidFill>
                <a:latin typeface="Arial"/>
                <a:cs typeface="Arial"/>
                <a:sym typeface="Arial"/>
              </a:rPr>
              <a:t>Barmentlo et al. </a:t>
            </a:r>
            <a:r>
              <a:rPr lang="en-US" sz="1467" i="1" kern="0" dirty="0">
                <a:solidFill>
                  <a:srgbClr val="666666"/>
                </a:solidFill>
                <a:latin typeface="Arial"/>
                <a:cs typeface="Arial"/>
                <a:sym typeface="Arial"/>
              </a:rPr>
              <a:t>In review - PNAS </a:t>
            </a:r>
            <a:endParaRPr lang="en-GB" sz="1467" kern="0" dirty="0">
              <a:solidFill>
                <a:srgbClr val="666666"/>
              </a:solidFill>
              <a:latin typeface="Arial"/>
              <a:cs typeface="Arial"/>
              <a:sym typeface="Arial"/>
            </a:endParaRPr>
          </a:p>
        </p:txBody>
      </p:sp>
      <p:sp>
        <p:nvSpPr>
          <p:cNvPr id="12" name="TextBox 11">
            <a:extLst>
              <a:ext uri="{FF2B5EF4-FFF2-40B4-BE49-F238E27FC236}">
                <a16:creationId xmlns:a16="http://schemas.microsoft.com/office/drawing/2014/main" id="{F0823DA7-8CAB-D298-6D0A-2B6FB740BFAB}"/>
              </a:ext>
            </a:extLst>
          </p:cNvPr>
          <p:cNvSpPr txBox="1"/>
          <p:nvPr/>
        </p:nvSpPr>
        <p:spPr>
          <a:xfrm>
            <a:off x="180209" y="2914654"/>
            <a:ext cx="1128395" cy="379656"/>
          </a:xfrm>
          <a:prstGeom prst="rect">
            <a:avLst/>
          </a:prstGeom>
          <a:noFill/>
        </p:spPr>
        <p:txBody>
          <a:bodyPr wrap="square" rtlCol="0">
            <a:spAutoFit/>
          </a:bodyPr>
          <a:lstStyle/>
          <a:p>
            <a:pPr defTabSz="1219170">
              <a:buClr>
                <a:srgbClr val="000000"/>
              </a:buClr>
            </a:pPr>
            <a:r>
              <a:rPr lang="mi-NZ" sz="1867" kern="0" dirty="0">
                <a:solidFill>
                  <a:srgbClr val="000000"/>
                </a:solidFill>
                <a:latin typeface="Arial"/>
                <a:cs typeface="Arial"/>
                <a:sym typeface="Arial"/>
              </a:rPr>
              <a:t>0 </a:t>
            </a:r>
            <a:r>
              <a:rPr lang="en-US" sz="1867" kern="0" dirty="0">
                <a:solidFill>
                  <a:srgbClr val="000000"/>
                </a:solidFill>
                <a:latin typeface="Arial"/>
                <a:ea typeface="Arial"/>
                <a:cs typeface="Arial"/>
                <a:sym typeface="Arial"/>
              </a:rPr>
              <a:t>µg/L</a:t>
            </a:r>
            <a:r>
              <a:rPr lang="mi-NZ" sz="1867" kern="0" dirty="0">
                <a:solidFill>
                  <a:srgbClr val="000000"/>
                </a:solidFill>
                <a:latin typeface="Arial"/>
                <a:cs typeface="Arial"/>
                <a:sym typeface="Arial"/>
              </a:rPr>
              <a:t> </a:t>
            </a:r>
            <a:endParaRPr lang="en-NZ" sz="1867" kern="0" dirty="0">
              <a:solidFill>
                <a:srgbClr val="000000"/>
              </a:solidFill>
              <a:latin typeface="Arial"/>
              <a:cs typeface="Arial"/>
              <a:sym typeface="Arial"/>
            </a:endParaRPr>
          </a:p>
        </p:txBody>
      </p:sp>
      <p:sp>
        <p:nvSpPr>
          <p:cNvPr id="14" name="TextBox 13">
            <a:extLst>
              <a:ext uri="{FF2B5EF4-FFF2-40B4-BE49-F238E27FC236}">
                <a16:creationId xmlns:a16="http://schemas.microsoft.com/office/drawing/2014/main" id="{382BEFDD-6BC5-D3A1-D870-B2394B1FEFCA}"/>
              </a:ext>
            </a:extLst>
          </p:cNvPr>
          <p:cNvSpPr txBox="1"/>
          <p:nvPr/>
        </p:nvSpPr>
        <p:spPr>
          <a:xfrm>
            <a:off x="4082951" y="2914654"/>
            <a:ext cx="1128395" cy="379656"/>
          </a:xfrm>
          <a:prstGeom prst="rect">
            <a:avLst/>
          </a:prstGeom>
          <a:noFill/>
        </p:spPr>
        <p:txBody>
          <a:bodyPr wrap="square" rtlCol="0">
            <a:spAutoFit/>
          </a:bodyPr>
          <a:lstStyle/>
          <a:p>
            <a:pPr defTabSz="1219170">
              <a:buClr>
                <a:srgbClr val="000000"/>
              </a:buClr>
            </a:pPr>
            <a:r>
              <a:rPr lang="mi-NZ" sz="1867" kern="0" dirty="0">
                <a:solidFill>
                  <a:srgbClr val="000000"/>
                </a:solidFill>
                <a:latin typeface="Arial"/>
                <a:cs typeface="Arial"/>
                <a:sym typeface="Arial"/>
              </a:rPr>
              <a:t>0.1 </a:t>
            </a:r>
            <a:r>
              <a:rPr lang="en-US" sz="1867" kern="0" dirty="0">
                <a:solidFill>
                  <a:srgbClr val="000000"/>
                </a:solidFill>
                <a:latin typeface="Arial"/>
                <a:ea typeface="Arial"/>
                <a:cs typeface="Arial"/>
                <a:sym typeface="Arial"/>
              </a:rPr>
              <a:t>µg/L</a:t>
            </a:r>
            <a:r>
              <a:rPr lang="mi-NZ" sz="1867" kern="0" dirty="0">
                <a:solidFill>
                  <a:srgbClr val="000000"/>
                </a:solidFill>
                <a:latin typeface="Arial"/>
                <a:cs typeface="Arial"/>
                <a:sym typeface="Arial"/>
              </a:rPr>
              <a:t> </a:t>
            </a:r>
            <a:endParaRPr lang="en-NZ" sz="1867" kern="0" dirty="0">
              <a:solidFill>
                <a:srgbClr val="000000"/>
              </a:solidFill>
              <a:latin typeface="Arial"/>
              <a:cs typeface="Arial"/>
              <a:sym typeface="Arial"/>
            </a:endParaRPr>
          </a:p>
        </p:txBody>
      </p:sp>
      <p:sp>
        <p:nvSpPr>
          <p:cNvPr id="18" name="TextBox 17">
            <a:extLst>
              <a:ext uri="{FF2B5EF4-FFF2-40B4-BE49-F238E27FC236}">
                <a16:creationId xmlns:a16="http://schemas.microsoft.com/office/drawing/2014/main" id="{FA5E96FA-E7F7-CAD8-7133-FD7A8561C36E}"/>
              </a:ext>
            </a:extLst>
          </p:cNvPr>
          <p:cNvSpPr txBox="1"/>
          <p:nvPr/>
        </p:nvSpPr>
        <p:spPr>
          <a:xfrm>
            <a:off x="1657987" y="6112063"/>
            <a:ext cx="1128395" cy="379656"/>
          </a:xfrm>
          <a:prstGeom prst="rect">
            <a:avLst/>
          </a:prstGeom>
          <a:noFill/>
        </p:spPr>
        <p:txBody>
          <a:bodyPr wrap="square" rtlCol="0">
            <a:spAutoFit/>
          </a:bodyPr>
          <a:lstStyle/>
          <a:p>
            <a:pPr defTabSz="1219170">
              <a:buClr>
                <a:srgbClr val="000000"/>
              </a:buClr>
            </a:pPr>
            <a:r>
              <a:rPr lang="mi-NZ" sz="1867" kern="0" dirty="0">
                <a:solidFill>
                  <a:srgbClr val="000000"/>
                </a:solidFill>
                <a:latin typeface="Arial"/>
                <a:cs typeface="Arial"/>
                <a:sym typeface="Arial"/>
              </a:rPr>
              <a:t>1.0 </a:t>
            </a:r>
            <a:r>
              <a:rPr lang="en-US" sz="1867" kern="0" dirty="0">
                <a:solidFill>
                  <a:srgbClr val="000000"/>
                </a:solidFill>
                <a:latin typeface="Arial"/>
                <a:ea typeface="Arial"/>
                <a:cs typeface="Arial"/>
                <a:sym typeface="Arial"/>
              </a:rPr>
              <a:t>µg/L</a:t>
            </a:r>
            <a:r>
              <a:rPr lang="mi-NZ" sz="1867" kern="0" dirty="0">
                <a:solidFill>
                  <a:srgbClr val="000000"/>
                </a:solidFill>
                <a:latin typeface="Arial"/>
                <a:cs typeface="Arial"/>
                <a:sym typeface="Arial"/>
              </a:rPr>
              <a:t> </a:t>
            </a:r>
            <a:endParaRPr lang="en-NZ" sz="1867" kern="0" dirty="0">
              <a:solidFill>
                <a:srgbClr val="000000"/>
              </a:solidFill>
              <a:latin typeface="Arial"/>
              <a:cs typeface="Arial"/>
              <a:sym typeface="Arial"/>
            </a:endParaRPr>
          </a:p>
        </p:txBody>
      </p:sp>
      <p:sp>
        <p:nvSpPr>
          <p:cNvPr id="19" name="TextBox 18">
            <a:extLst>
              <a:ext uri="{FF2B5EF4-FFF2-40B4-BE49-F238E27FC236}">
                <a16:creationId xmlns:a16="http://schemas.microsoft.com/office/drawing/2014/main" id="{DA96E340-EF4F-F0E3-7E61-2181BCEFD6B5}"/>
              </a:ext>
            </a:extLst>
          </p:cNvPr>
          <p:cNvSpPr txBox="1"/>
          <p:nvPr/>
        </p:nvSpPr>
        <p:spPr>
          <a:xfrm>
            <a:off x="5854112" y="6286470"/>
            <a:ext cx="1468284" cy="379656"/>
          </a:xfrm>
          <a:prstGeom prst="rect">
            <a:avLst/>
          </a:prstGeom>
          <a:noFill/>
        </p:spPr>
        <p:txBody>
          <a:bodyPr wrap="square" rtlCol="0">
            <a:spAutoFit/>
          </a:bodyPr>
          <a:lstStyle/>
          <a:p>
            <a:pPr defTabSz="1219170">
              <a:buClr>
                <a:srgbClr val="000000"/>
              </a:buClr>
            </a:pPr>
            <a:r>
              <a:rPr lang="mi-NZ" sz="1867" kern="0" dirty="0">
                <a:solidFill>
                  <a:srgbClr val="000000"/>
                </a:solidFill>
                <a:latin typeface="Arial"/>
                <a:cs typeface="Arial"/>
                <a:sym typeface="Arial"/>
              </a:rPr>
              <a:t>10.0 </a:t>
            </a:r>
            <a:r>
              <a:rPr lang="en-US" sz="1867" kern="0" dirty="0">
                <a:solidFill>
                  <a:srgbClr val="000000"/>
                </a:solidFill>
                <a:latin typeface="Arial"/>
                <a:ea typeface="Arial"/>
                <a:cs typeface="Arial"/>
                <a:sym typeface="Arial"/>
              </a:rPr>
              <a:t>µg/L</a:t>
            </a:r>
            <a:r>
              <a:rPr lang="mi-NZ" sz="1867" kern="0" dirty="0">
                <a:solidFill>
                  <a:srgbClr val="000000"/>
                </a:solidFill>
                <a:latin typeface="Arial"/>
                <a:cs typeface="Arial"/>
                <a:sym typeface="Arial"/>
              </a:rPr>
              <a:t> </a:t>
            </a:r>
            <a:endParaRPr lang="en-NZ" sz="1867" kern="0" dirty="0">
              <a:solidFill>
                <a:srgbClr val="000000"/>
              </a:solidFill>
              <a:latin typeface="Arial"/>
              <a:cs typeface="Arial"/>
              <a:sym typeface="Arial"/>
            </a:endParaRPr>
          </a:p>
        </p:txBody>
      </p:sp>
      <p:sp>
        <p:nvSpPr>
          <p:cNvPr id="23" name="TextBox 22">
            <a:extLst>
              <a:ext uri="{FF2B5EF4-FFF2-40B4-BE49-F238E27FC236}">
                <a16:creationId xmlns:a16="http://schemas.microsoft.com/office/drawing/2014/main" id="{E6F0A5B0-83E8-7876-44F0-24122B3C2142}"/>
              </a:ext>
            </a:extLst>
          </p:cNvPr>
          <p:cNvSpPr txBox="1"/>
          <p:nvPr/>
        </p:nvSpPr>
        <p:spPr>
          <a:xfrm>
            <a:off x="163046" y="4168195"/>
            <a:ext cx="1516762" cy="1169551"/>
          </a:xfrm>
          <a:prstGeom prst="rect">
            <a:avLst/>
          </a:prstGeom>
          <a:noFill/>
        </p:spPr>
        <p:txBody>
          <a:bodyPr wrap="none" rtlCol="0">
            <a:spAutoFit/>
          </a:bodyPr>
          <a:lstStyle/>
          <a:p>
            <a:r>
              <a:rPr lang="en-NZ" sz="1400" dirty="0" err="1"/>
              <a:t>Connectance</a:t>
            </a:r>
            <a:endParaRPr lang="en-NZ" sz="1400" dirty="0"/>
          </a:p>
          <a:p>
            <a:r>
              <a:rPr lang="en-NZ" sz="1400" dirty="0"/>
              <a:t>0	2.4%</a:t>
            </a:r>
            <a:br>
              <a:rPr lang="en-NZ" sz="1400" dirty="0"/>
            </a:br>
            <a:r>
              <a:rPr lang="en-NZ" sz="1400" dirty="0"/>
              <a:t>0.1	1.6%</a:t>
            </a:r>
          </a:p>
          <a:p>
            <a:r>
              <a:rPr lang="en-NZ" sz="1400" dirty="0"/>
              <a:t>1.0	1.4%</a:t>
            </a:r>
          </a:p>
          <a:p>
            <a:r>
              <a:rPr lang="en-NZ" sz="1400" dirty="0"/>
              <a:t>10.0	0.6%</a:t>
            </a:r>
          </a:p>
        </p:txBody>
      </p:sp>
    </p:spTree>
    <p:extLst>
      <p:ext uri="{BB962C8B-B14F-4D97-AF65-F5344CB8AC3E}">
        <p14:creationId xmlns:p14="http://schemas.microsoft.com/office/powerpoint/2010/main" val="701271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P spid="19" grpId="0"/>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02A94-DC34-4CEC-ADB0-8E812C0FA0DC}"/>
              </a:ext>
            </a:extLst>
          </p:cNvPr>
          <p:cNvSpPr>
            <a:spLocks noGrp="1"/>
          </p:cNvSpPr>
          <p:nvPr>
            <p:ph type="title"/>
          </p:nvPr>
        </p:nvSpPr>
        <p:spPr/>
        <p:txBody>
          <a:bodyPr/>
          <a:lstStyle/>
          <a:p>
            <a:r>
              <a:rPr lang="en-US" dirty="0"/>
              <a:t>Loss of statistical (biological?) </a:t>
            </a:r>
            <a:r>
              <a:rPr lang="en-US" dirty="0" err="1"/>
              <a:t>organisation</a:t>
            </a:r>
            <a:endParaRPr lang="en-NZ" dirty="0"/>
          </a:p>
        </p:txBody>
      </p:sp>
      <p:sp>
        <p:nvSpPr>
          <p:cNvPr id="3" name="Text Placeholder 2">
            <a:extLst>
              <a:ext uri="{FF2B5EF4-FFF2-40B4-BE49-F238E27FC236}">
                <a16:creationId xmlns:a16="http://schemas.microsoft.com/office/drawing/2014/main" id="{73C83688-4321-4C6B-B670-7B926505797C}"/>
              </a:ext>
            </a:extLst>
          </p:cNvPr>
          <p:cNvSpPr>
            <a:spLocks noGrp="1"/>
          </p:cNvSpPr>
          <p:nvPr>
            <p:ph type="body" idx="1"/>
          </p:nvPr>
        </p:nvSpPr>
        <p:spPr/>
        <p:txBody>
          <a:bodyPr/>
          <a:lstStyle/>
          <a:p>
            <a:endParaRPr lang="en-NZ"/>
          </a:p>
        </p:txBody>
      </p:sp>
      <p:sp>
        <p:nvSpPr>
          <p:cNvPr id="4" name="Slide Number Placeholder 3">
            <a:extLst>
              <a:ext uri="{FF2B5EF4-FFF2-40B4-BE49-F238E27FC236}">
                <a16:creationId xmlns:a16="http://schemas.microsoft.com/office/drawing/2014/main" id="{6C9C2BDA-0AF2-45DF-829A-5A76131051C6}"/>
              </a:ext>
            </a:extLst>
          </p:cNvPr>
          <p:cNvSpPr>
            <a:spLocks noGrp="1"/>
          </p:cNvSpPr>
          <p:nvPr>
            <p:ph type="sldNum" idx="12"/>
          </p:nvPr>
        </p:nvSpPr>
        <p:spPr/>
        <p:txBody>
          <a:bodyPr/>
          <a:lstStyle/>
          <a:p>
            <a:pPr defTabSz="1219170">
              <a:buClr>
                <a:srgbClr val="000000"/>
              </a:buClr>
            </a:pPr>
            <a:fld id="{00000000-1234-1234-1234-123412341234}" type="slidenum">
              <a:rPr lang="en" kern="0">
                <a:solidFill>
                  <a:srgbClr val="999999"/>
                </a:solidFill>
              </a:rPr>
              <a:pPr defTabSz="1219170">
                <a:buClr>
                  <a:srgbClr val="000000"/>
                </a:buClr>
              </a:pPr>
              <a:t>15</a:t>
            </a:fld>
            <a:endParaRPr lang="en" kern="0">
              <a:solidFill>
                <a:srgbClr val="999999"/>
              </a:solidFill>
            </a:endParaRPr>
          </a:p>
        </p:txBody>
      </p:sp>
      <p:pic>
        <p:nvPicPr>
          <p:cNvPr id="5" name="Picture 4">
            <a:extLst>
              <a:ext uri="{FF2B5EF4-FFF2-40B4-BE49-F238E27FC236}">
                <a16:creationId xmlns:a16="http://schemas.microsoft.com/office/drawing/2014/main" id="{7E498B65-014B-4B1B-BDE2-265184B25FAA}"/>
              </a:ext>
            </a:extLst>
          </p:cNvPr>
          <p:cNvPicPr>
            <a:picLocks noChangeAspect="1"/>
          </p:cNvPicPr>
          <p:nvPr/>
        </p:nvPicPr>
        <p:blipFill rotWithShape="1">
          <a:blip r:embed="rId3"/>
          <a:srcRect l="-2904" t="4736" r="4741" b="3400"/>
          <a:stretch/>
        </p:blipFill>
        <p:spPr>
          <a:xfrm>
            <a:off x="2702447" y="2119097"/>
            <a:ext cx="5496461" cy="4316633"/>
          </a:xfrm>
          <a:prstGeom prst="rect">
            <a:avLst/>
          </a:prstGeom>
        </p:spPr>
      </p:pic>
      <p:sp>
        <p:nvSpPr>
          <p:cNvPr id="6" name="TextBox 5">
            <a:extLst>
              <a:ext uri="{FF2B5EF4-FFF2-40B4-BE49-F238E27FC236}">
                <a16:creationId xmlns:a16="http://schemas.microsoft.com/office/drawing/2014/main" id="{F9D0A838-29DC-B7D0-7791-EC165BBB7A6B}"/>
              </a:ext>
            </a:extLst>
          </p:cNvPr>
          <p:cNvSpPr txBox="1"/>
          <p:nvPr/>
        </p:nvSpPr>
        <p:spPr>
          <a:xfrm>
            <a:off x="6773095" y="6317248"/>
            <a:ext cx="4824361" cy="318100"/>
          </a:xfrm>
          <a:prstGeom prst="rect">
            <a:avLst/>
          </a:prstGeom>
          <a:noFill/>
        </p:spPr>
        <p:txBody>
          <a:bodyPr wrap="square" rtlCol="0">
            <a:spAutoFit/>
          </a:bodyPr>
          <a:lstStyle/>
          <a:p>
            <a:pPr algn="r" defTabSz="1219170">
              <a:buClr>
                <a:srgbClr val="000000"/>
              </a:buClr>
            </a:pPr>
            <a:r>
              <a:rPr lang="en-US" sz="1467" kern="0" dirty="0">
                <a:solidFill>
                  <a:srgbClr val="666666"/>
                </a:solidFill>
                <a:latin typeface="Arial"/>
                <a:cs typeface="Arial"/>
                <a:sym typeface="Arial"/>
              </a:rPr>
              <a:t>Barmentlo et al. </a:t>
            </a:r>
            <a:r>
              <a:rPr lang="en-US" sz="1467" i="1" kern="0" dirty="0">
                <a:solidFill>
                  <a:srgbClr val="666666"/>
                </a:solidFill>
                <a:latin typeface="Arial"/>
                <a:cs typeface="Arial"/>
                <a:sym typeface="Arial"/>
              </a:rPr>
              <a:t>In review - PNAS </a:t>
            </a:r>
            <a:endParaRPr lang="en-GB" sz="1467" kern="0" dirty="0">
              <a:solidFill>
                <a:srgbClr val="666666"/>
              </a:solidFill>
              <a:latin typeface="Arial"/>
              <a:cs typeface="Arial"/>
              <a:sym typeface="Arial"/>
            </a:endParaRPr>
          </a:p>
        </p:txBody>
      </p:sp>
      <p:sp>
        <p:nvSpPr>
          <p:cNvPr id="7" name="TextBox 6">
            <a:extLst>
              <a:ext uri="{FF2B5EF4-FFF2-40B4-BE49-F238E27FC236}">
                <a16:creationId xmlns:a16="http://schemas.microsoft.com/office/drawing/2014/main" id="{C464F700-24DE-A8A9-3FFB-AE309E531A29}"/>
              </a:ext>
            </a:extLst>
          </p:cNvPr>
          <p:cNvSpPr txBox="1"/>
          <p:nvPr/>
        </p:nvSpPr>
        <p:spPr>
          <a:xfrm>
            <a:off x="8979495" y="2417468"/>
            <a:ext cx="3279878" cy="3414781"/>
          </a:xfrm>
          <a:prstGeom prst="rect">
            <a:avLst/>
          </a:prstGeom>
          <a:noFill/>
        </p:spPr>
        <p:txBody>
          <a:bodyPr wrap="square" rtlCol="0">
            <a:spAutoFit/>
          </a:bodyPr>
          <a:lstStyle/>
          <a:p>
            <a:pPr defTabSz="913943"/>
            <a:r>
              <a:rPr lang="en-US" sz="1799" dirty="0">
                <a:solidFill>
                  <a:srgbClr val="000000"/>
                </a:solidFill>
                <a:latin typeface="Arial" panose="020B0604020202020204" pitchFamily="34" charset="0"/>
                <a:cs typeface="Arial" panose="020B0604020202020204" pitchFamily="34" charset="0"/>
              </a:rPr>
              <a:t>Control is more </a:t>
            </a:r>
            <a:br>
              <a:rPr lang="en-US" sz="1799" dirty="0">
                <a:solidFill>
                  <a:srgbClr val="000000"/>
                </a:solidFill>
                <a:latin typeface="Arial" panose="020B0604020202020204" pitchFamily="34" charset="0"/>
                <a:cs typeface="Arial" panose="020B0604020202020204" pitchFamily="34" charset="0"/>
              </a:rPr>
            </a:br>
            <a:r>
              <a:rPr lang="en-US" sz="1799" dirty="0">
                <a:solidFill>
                  <a:srgbClr val="000000"/>
                </a:solidFill>
                <a:latin typeface="Arial" panose="020B0604020202020204" pitchFamily="34" charset="0"/>
                <a:cs typeface="Arial" panose="020B0604020202020204" pitchFamily="34" charset="0"/>
              </a:rPr>
              <a:t>structured than random</a:t>
            </a:r>
          </a:p>
          <a:p>
            <a:pPr marL="285607" indent="-285607" defTabSz="913943">
              <a:buFont typeface="Arial" panose="020B0604020202020204" pitchFamily="34" charset="0"/>
              <a:buChar char="•"/>
            </a:pPr>
            <a:endParaRPr lang="en-US" sz="1799" dirty="0">
              <a:solidFill>
                <a:srgbClr val="000000"/>
              </a:solidFill>
              <a:latin typeface="Arial" panose="020B0604020202020204" pitchFamily="34" charset="0"/>
              <a:cs typeface="Arial" panose="020B0604020202020204" pitchFamily="34" charset="0"/>
            </a:endParaRPr>
          </a:p>
          <a:p>
            <a:pPr defTabSz="913943"/>
            <a:endParaRPr lang="en-US" sz="1799" dirty="0">
              <a:solidFill>
                <a:srgbClr val="000000"/>
              </a:solidFill>
              <a:latin typeface="Arial" panose="020B0604020202020204" pitchFamily="34" charset="0"/>
              <a:cs typeface="Arial" panose="020B0604020202020204" pitchFamily="34" charset="0"/>
            </a:endParaRPr>
          </a:p>
          <a:p>
            <a:pPr defTabSz="913943"/>
            <a:endParaRPr lang="en-US" sz="1799" dirty="0">
              <a:solidFill>
                <a:srgbClr val="000000"/>
              </a:solidFill>
              <a:latin typeface="Arial" panose="020B0604020202020204" pitchFamily="34" charset="0"/>
              <a:cs typeface="Arial" panose="020B0604020202020204" pitchFamily="34" charset="0"/>
            </a:endParaRPr>
          </a:p>
          <a:p>
            <a:pPr defTabSz="913943"/>
            <a:r>
              <a:rPr lang="en-US" sz="1799" dirty="0">
                <a:solidFill>
                  <a:srgbClr val="000000"/>
                </a:solidFill>
                <a:latin typeface="Arial" panose="020B0604020202020204" pitchFamily="34" charset="0"/>
                <a:cs typeface="Arial" panose="020B0604020202020204" pitchFamily="34" charset="0"/>
              </a:rPr>
              <a:t> </a:t>
            </a:r>
          </a:p>
          <a:p>
            <a:pPr defTabSz="913943"/>
            <a:endParaRPr lang="en-US" sz="1799" dirty="0">
              <a:solidFill>
                <a:srgbClr val="000000"/>
              </a:solidFill>
              <a:latin typeface="Arial" panose="020B0604020202020204" pitchFamily="34" charset="0"/>
              <a:cs typeface="Arial" panose="020B0604020202020204" pitchFamily="34" charset="0"/>
            </a:endParaRPr>
          </a:p>
          <a:p>
            <a:pPr defTabSz="913943"/>
            <a:endParaRPr lang="en-US" sz="1799" dirty="0">
              <a:solidFill>
                <a:srgbClr val="000000"/>
              </a:solidFill>
              <a:latin typeface="Arial" panose="020B0604020202020204" pitchFamily="34" charset="0"/>
              <a:cs typeface="Arial" panose="020B0604020202020204" pitchFamily="34" charset="0"/>
            </a:endParaRPr>
          </a:p>
          <a:p>
            <a:pPr defTabSz="913943"/>
            <a:r>
              <a:rPr lang="en-US" sz="1799" dirty="0">
                <a:solidFill>
                  <a:srgbClr val="000000"/>
                </a:solidFill>
                <a:latin typeface="Arial" panose="020B0604020202020204" pitchFamily="34" charset="0"/>
                <a:cs typeface="Arial" panose="020B0604020202020204" pitchFamily="34" charset="0"/>
              </a:rPr>
              <a:t>Loss in community </a:t>
            </a:r>
            <a:br>
              <a:rPr lang="en-US" sz="1799" dirty="0">
                <a:solidFill>
                  <a:srgbClr val="000000"/>
                </a:solidFill>
                <a:latin typeface="Arial" panose="020B0604020202020204" pitchFamily="34" charset="0"/>
                <a:cs typeface="Arial" panose="020B0604020202020204" pitchFamily="34" charset="0"/>
              </a:rPr>
            </a:br>
            <a:r>
              <a:rPr lang="en-US" sz="1799" dirty="0">
                <a:solidFill>
                  <a:srgbClr val="000000"/>
                </a:solidFill>
                <a:latin typeface="Arial" panose="020B0604020202020204" pitchFamily="34" charset="0"/>
                <a:cs typeface="Arial" panose="020B0604020202020204" pitchFamily="34" charset="0"/>
              </a:rPr>
              <a:t>coherence with</a:t>
            </a:r>
            <a:br>
              <a:rPr lang="en-US" sz="1799" dirty="0">
                <a:solidFill>
                  <a:srgbClr val="000000"/>
                </a:solidFill>
                <a:latin typeface="Arial" panose="020B0604020202020204" pitchFamily="34" charset="0"/>
                <a:cs typeface="Arial" panose="020B0604020202020204" pitchFamily="34" charset="0"/>
              </a:rPr>
            </a:br>
            <a:r>
              <a:rPr lang="en-US" sz="1799" dirty="0">
                <a:solidFill>
                  <a:srgbClr val="000000"/>
                </a:solidFill>
                <a:latin typeface="Arial" panose="020B0604020202020204" pitchFamily="34" charset="0"/>
                <a:cs typeface="Arial" panose="020B0604020202020204" pitchFamily="34" charset="0"/>
              </a:rPr>
              <a:t>increasing thiacloprid concentration </a:t>
            </a:r>
          </a:p>
        </p:txBody>
      </p:sp>
      <p:cxnSp>
        <p:nvCxnSpPr>
          <p:cNvPr id="8" name="Straight Connector 7">
            <a:extLst>
              <a:ext uri="{FF2B5EF4-FFF2-40B4-BE49-F238E27FC236}">
                <a16:creationId xmlns:a16="http://schemas.microsoft.com/office/drawing/2014/main" id="{278A82B0-C27F-33EC-4C62-C6011F80126B}"/>
              </a:ext>
            </a:extLst>
          </p:cNvPr>
          <p:cNvCxnSpPr>
            <a:cxnSpLocks/>
          </p:cNvCxnSpPr>
          <p:nvPr/>
        </p:nvCxnSpPr>
        <p:spPr>
          <a:xfrm flipV="1">
            <a:off x="8198908" y="2924944"/>
            <a:ext cx="708579" cy="410638"/>
          </a:xfrm>
          <a:prstGeom prst="line">
            <a:avLst/>
          </a:prstGeom>
          <a:ln w="34925">
            <a:solidFill>
              <a:schemeClr val="accent1">
                <a:lumMod val="50000"/>
              </a:schemeClr>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9" name="Arrow: Down 8">
            <a:extLst>
              <a:ext uri="{FF2B5EF4-FFF2-40B4-BE49-F238E27FC236}">
                <a16:creationId xmlns:a16="http://schemas.microsoft.com/office/drawing/2014/main" id="{263335AD-7CB0-CFC0-8893-1C024D307955}"/>
              </a:ext>
            </a:extLst>
          </p:cNvPr>
          <p:cNvSpPr/>
          <p:nvPr/>
        </p:nvSpPr>
        <p:spPr>
          <a:xfrm>
            <a:off x="8226030" y="4124859"/>
            <a:ext cx="249409" cy="1549841"/>
          </a:xfrm>
          <a:prstGeom prst="downArrow">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3943"/>
            <a:endParaRPr lang="nl-NL" sz="1799">
              <a:solidFill>
                <a:srgbClr val="FFFFFF"/>
              </a:solidFill>
              <a:latin typeface="Georgia"/>
            </a:endParaRPr>
          </a:p>
        </p:txBody>
      </p:sp>
    </p:spTree>
    <p:extLst>
      <p:ext uri="{BB962C8B-B14F-4D97-AF65-F5344CB8AC3E}">
        <p14:creationId xmlns:p14="http://schemas.microsoft.com/office/powerpoint/2010/main" val="21377875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9892C-4647-FE07-4951-CE440608F5DD}"/>
              </a:ext>
            </a:extLst>
          </p:cNvPr>
          <p:cNvSpPr>
            <a:spLocks noGrp="1"/>
          </p:cNvSpPr>
          <p:nvPr>
            <p:ph type="title"/>
          </p:nvPr>
        </p:nvSpPr>
        <p:spPr>
          <a:xfrm>
            <a:off x="3013075" y="1183300"/>
            <a:ext cx="8901136" cy="969200"/>
          </a:xfrm>
        </p:spPr>
        <p:txBody>
          <a:bodyPr/>
          <a:lstStyle/>
          <a:p>
            <a:r>
              <a:rPr lang="en-NZ" dirty="0"/>
              <a:t>Analyses – Part 3 Ecosystem processes</a:t>
            </a:r>
          </a:p>
        </p:txBody>
      </p:sp>
      <p:sp>
        <p:nvSpPr>
          <p:cNvPr id="3" name="Text Placeholder 2">
            <a:extLst>
              <a:ext uri="{FF2B5EF4-FFF2-40B4-BE49-F238E27FC236}">
                <a16:creationId xmlns:a16="http://schemas.microsoft.com/office/drawing/2014/main" id="{548E2F4C-E272-B463-19EA-65E5A0E82ED8}"/>
              </a:ext>
            </a:extLst>
          </p:cNvPr>
          <p:cNvSpPr>
            <a:spLocks noGrp="1"/>
          </p:cNvSpPr>
          <p:nvPr>
            <p:ph type="body" idx="1"/>
          </p:nvPr>
        </p:nvSpPr>
        <p:spPr>
          <a:xfrm>
            <a:off x="2623737" y="2061587"/>
            <a:ext cx="9290473" cy="4212800"/>
          </a:xfrm>
        </p:spPr>
        <p:txBody>
          <a:bodyPr/>
          <a:lstStyle/>
          <a:p>
            <a:pPr lvl="1"/>
            <a:r>
              <a:rPr lang="en-US" dirty="0"/>
              <a:t>Structural equation modelling (SEM) </a:t>
            </a:r>
            <a:br>
              <a:rPr lang="en-US" dirty="0"/>
            </a:br>
            <a:r>
              <a:rPr lang="en-US" dirty="0"/>
              <a:t>‘unites two or more structural models </a:t>
            </a:r>
            <a:br>
              <a:rPr lang="en-US" dirty="0"/>
            </a:br>
            <a:r>
              <a:rPr lang="en-US" dirty="0"/>
              <a:t>to model multivariate relationships’</a:t>
            </a:r>
          </a:p>
          <a:p>
            <a:pPr lvl="1"/>
            <a:r>
              <a:rPr lang="en-NZ" dirty="0"/>
              <a:t>Piecewise SEM (R package </a:t>
            </a:r>
            <a:r>
              <a:rPr lang="en-NZ" i="1" dirty="0" err="1"/>
              <a:t>piecewiseSEM</a:t>
            </a:r>
            <a:r>
              <a:rPr lang="en-NZ" dirty="0"/>
              <a:t>)</a:t>
            </a:r>
            <a:r>
              <a:rPr lang="en-NZ" i="1" dirty="0"/>
              <a:t> </a:t>
            </a:r>
          </a:p>
          <a:p>
            <a:pPr lvl="2"/>
            <a:r>
              <a:rPr lang="en-NZ" dirty="0"/>
              <a:t>Paths estimated in individual models and </a:t>
            </a:r>
            <a:br>
              <a:rPr lang="en-NZ" dirty="0"/>
            </a:br>
            <a:r>
              <a:rPr lang="en-NZ" dirty="0"/>
              <a:t>put together into a causal model</a:t>
            </a:r>
          </a:p>
          <a:p>
            <a:pPr lvl="3"/>
            <a:r>
              <a:rPr lang="en-NZ" dirty="0"/>
              <a:t>Allows non-normal distribution and non-independence </a:t>
            </a:r>
            <a:br>
              <a:rPr lang="en-NZ" dirty="0"/>
            </a:br>
            <a:r>
              <a:rPr lang="en-NZ" dirty="0"/>
              <a:t>of variables</a:t>
            </a:r>
          </a:p>
          <a:p>
            <a:pPr lvl="1"/>
            <a:endParaRPr lang="en-US" dirty="0"/>
          </a:p>
          <a:p>
            <a:pPr marL="761981" lvl="1" indent="0">
              <a:buNone/>
            </a:pPr>
            <a:endParaRPr lang="en-US" dirty="0"/>
          </a:p>
          <a:p>
            <a:pPr marL="761981" lvl="1" indent="0">
              <a:buNone/>
            </a:pPr>
            <a:endParaRPr lang="en-US" dirty="0"/>
          </a:p>
        </p:txBody>
      </p:sp>
      <p:sp>
        <p:nvSpPr>
          <p:cNvPr id="4" name="Slide Number Placeholder 3">
            <a:extLst>
              <a:ext uri="{FF2B5EF4-FFF2-40B4-BE49-F238E27FC236}">
                <a16:creationId xmlns:a16="http://schemas.microsoft.com/office/drawing/2014/main" id="{32EA3B05-7E39-8A3F-D83B-BBC69A865724}"/>
              </a:ext>
            </a:extLst>
          </p:cNvPr>
          <p:cNvSpPr>
            <a:spLocks noGrp="1"/>
          </p:cNvSpPr>
          <p:nvPr>
            <p:ph type="sldNum" idx="12"/>
          </p:nvPr>
        </p:nvSpPr>
        <p:spPr/>
        <p:txBody>
          <a:bodyPr/>
          <a:lstStyle/>
          <a:p>
            <a:pPr defTabSz="1219170">
              <a:buClr>
                <a:srgbClr val="000000"/>
              </a:buClr>
            </a:pPr>
            <a:fld id="{00000000-1234-1234-1234-123412341234}" type="slidenum">
              <a:rPr lang="en" kern="0">
                <a:solidFill>
                  <a:srgbClr val="999999"/>
                </a:solidFill>
              </a:rPr>
              <a:pPr defTabSz="1219170">
                <a:buClr>
                  <a:srgbClr val="000000"/>
                </a:buClr>
              </a:pPr>
              <a:t>16</a:t>
            </a:fld>
            <a:endParaRPr lang="en" kern="0">
              <a:solidFill>
                <a:srgbClr val="999999"/>
              </a:solidFill>
            </a:endParaRPr>
          </a:p>
        </p:txBody>
      </p:sp>
      <p:sp>
        <p:nvSpPr>
          <p:cNvPr id="5" name="Title 1">
            <a:extLst>
              <a:ext uri="{FF2B5EF4-FFF2-40B4-BE49-F238E27FC236}">
                <a16:creationId xmlns:a16="http://schemas.microsoft.com/office/drawing/2014/main" id="{E482DDC8-54B8-F855-926D-055E04736DC2}"/>
              </a:ext>
            </a:extLst>
          </p:cNvPr>
          <p:cNvSpPr txBox="1">
            <a:spLocks/>
          </p:cNvSpPr>
          <p:nvPr/>
        </p:nvSpPr>
        <p:spPr>
          <a:xfrm>
            <a:off x="290195" y="2018727"/>
            <a:ext cx="2722880" cy="246522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400"/>
              <a:buFont typeface="Roboto Slab"/>
              <a:buNone/>
              <a:defRPr sz="2400" b="1" i="0" u="none" strike="noStrike" cap="none">
                <a:solidFill>
                  <a:schemeClr val="accent1"/>
                </a:solidFill>
                <a:latin typeface="Roboto Slab"/>
                <a:ea typeface="Roboto Slab"/>
                <a:cs typeface="Roboto Slab"/>
                <a:sym typeface="Roboto Slab"/>
              </a:defRPr>
            </a:lvl1pPr>
            <a:lvl2pPr marR="0" lvl="1" algn="l" rtl="0">
              <a:lnSpc>
                <a:spcPct val="100000"/>
              </a:lnSpc>
              <a:spcBef>
                <a:spcPts val="0"/>
              </a:spcBef>
              <a:spcAft>
                <a:spcPts val="0"/>
              </a:spcAft>
              <a:buClr>
                <a:schemeClr val="accent1"/>
              </a:buClr>
              <a:buSzPts val="2400"/>
              <a:buFont typeface="Oxygen"/>
              <a:buNone/>
              <a:defRPr sz="2400" b="1" i="0" u="none" strike="noStrike" cap="none">
                <a:solidFill>
                  <a:schemeClr val="accent1"/>
                </a:solidFill>
                <a:latin typeface="Oxygen"/>
                <a:ea typeface="Oxygen"/>
                <a:cs typeface="Oxygen"/>
                <a:sym typeface="Oxygen"/>
              </a:defRPr>
            </a:lvl2pPr>
            <a:lvl3pPr marR="0" lvl="2" algn="l" rtl="0">
              <a:lnSpc>
                <a:spcPct val="100000"/>
              </a:lnSpc>
              <a:spcBef>
                <a:spcPts val="0"/>
              </a:spcBef>
              <a:spcAft>
                <a:spcPts val="0"/>
              </a:spcAft>
              <a:buClr>
                <a:schemeClr val="accent1"/>
              </a:buClr>
              <a:buSzPts val="2400"/>
              <a:buFont typeface="Oxygen"/>
              <a:buNone/>
              <a:defRPr sz="2400" b="1" i="0" u="none" strike="noStrike" cap="none">
                <a:solidFill>
                  <a:schemeClr val="accent1"/>
                </a:solidFill>
                <a:latin typeface="Oxygen"/>
                <a:ea typeface="Oxygen"/>
                <a:cs typeface="Oxygen"/>
                <a:sym typeface="Oxygen"/>
              </a:defRPr>
            </a:lvl3pPr>
            <a:lvl4pPr marR="0" lvl="3" algn="l" rtl="0">
              <a:lnSpc>
                <a:spcPct val="100000"/>
              </a:lnSpc>
              <a:spcBef>
                <a:spcPts val="0"/>
              </a:spcBef>
              <a:spcAft>
                <a:spcPts val="0"/>
              </a:spcAft>
              <a:buClr>
                <a:schemeClr val="accent1"/>
              </a:buClr>
              <a:buSzPts val="2400"/>
              <a:buFont typeface="Oxygen"/>
              <a:buNone/>
              <a:defRPr sz="2400" b="1" i="0" u="none" strike="noStrike" cap="none">
                <a:solidFill>
                  <a:schemeClr val="accent1"/>
                </a:solidFill>
                <a:latin typeface="Oxygen"/>
                <a:ea typeface="Oxygen"/>
                <a:cs typeface="Oxygen"/>
                <a:sym typeface="Oxygen"/>
              </a:defRPr>
            </a:lvl4pPr>
            <a:lvl5pPr marR="0" lvl="4" algn="l" rtl="0">
              <a:lnSpc>
                <a:spcPct val="100000"/>
              </a:lnSpc>
              <a:spcBef>
                <a:spcPts val="0"/>
              </a:spcBef>
              <a:spcAft>
                <a:spcPts val="0"/>
              </a:spcAft>
              <a:buClr>
                <a:schemeClr val="accent1"/>
              </a:buClr>
              <a:buSzPts val="2400"/>
              <a:buFont typeface="Oxygen"/>
              <a:buNone/>
              <a:defRPr sz="2400" b="1" i="0" u="none" strike="noStrike" cap="none">
                <a:solidFill>
                  <a:schemeClr val="accent1"/>
                </a:solidFill>
                <a:latin typeface="Oxygen"/>
                <a:ea typeface="Oxygen"/>
                <a:cs typeface="Oxygen"/>
                <a:sym typeface="Oxygen"/>
              </a:defRPr>
            </a:lvl5pPr>
            <a:lvl6pPr marR="0" lvl="5" algn="l" rtl="0">
              <a:lnSpc>
                <a:spcPct val="100000"/>
              </a:lnSpc>
              <a:spcBef>
                <a:spcPts val="0"/>
              </a:spcBef>
              <a:spcAft>
                <a:spcPts val="0"/>
              </a:spcAft>
              <a:buClr>
                <a:schemeClr val="accent1"/>
              </a:buClr>
              <a:buSzPts val="2400"/>
              <a:buFont typeface="Oxygen"/>
              <a:buNone/>
              <a:defRPr sz="2400" b="1" i="0" u="none" strike="noStrike" cap="none">
                <a:solidFill>
                  <a:schemeClr val="accent1"/>
                </a:solidFill>
                <a:latin typeface="Oxygen"/>
                <a:ea typeface="Oxygen"/>
                <a:cs typeface="Oxygen"/>
                <a:sym typeface="Oxygen"/>
              </a:defRPr>
            </a:lvl6pPr>
            <a:lvl7pPr marR="0" lvl="6" algn="l" rtl="0">
              <a:lnSpc>
                <a:spcPct val="100000"/>
              </a:lnSpc>
              <a:spcBef>
                <a:spcPts val="0"/>
              </a:spcBef>
              <a:spcAft>
                <a:spcPts val="0"/>
              </a:spcAft>
              <a:buClr>
                <a:schemeClr val="accent1"/>
              </a:buClr>
              <a:buSzPts val="2400"/>
              <a:buFont typeface="Oxygen"/>
              <a:buNone/>
              <a:defRPr sz="2400" b="1" i="0" u="none" strike="noStrike" cap="none">
                <a:solidFill>
                  <a:schemeClr val="accent1"/>
                </a:solidFill>
                <a:latin typeface="Oxygen"/>
                <a:ea typeface="Oxygen"/>
                <a:cs typeface="Oxygen"/>
                <a:sym typeface="Oxygen"/>
              </a:defRPr>
            </a:lvl7pPr>
            <a:lvl8pPr marR="0" lvl="7" algn="l" rtl="0">
              <a:lnSpc>
                <a:spcPct val="100000"/>
              </a:lnSpc>
              <a:spcBef>
                <a:spcPts val="0"/>
              </a:spcBef>
              <a:spcAft>
                <a:spcPts val="0"/>
              </a:spcAft>
              <a:buClr>
                <a:schemeClr val="accent1"/>
              </a:buClr>
              <a:buSzPts val="2400"/>
              <a:buFont typeface="Oxygen"/>
              <a:buNone/>
              <a:defRPr sz="2400" b="1" i="0" u="none" strike="noStrike" cap="none">
                <a:solidFill>
                  <a:schemeClr val="accent1"/>
                </a:solidFill>
                <a:latin typeface="Oxygen"/>
                <a:ea typeface="Oxygen"/>
                <a:cs typeface="Oxygen"/>
                <a:sym typeface="Oxygen"/>
              </a:defRPr>
            </a:lvl8pPr>
            <a:lvl9pPr marR="0" lvl="8" algn="l" rtl="0">
              <a:lnSpc>
                <a:spcPct val="100000"/>
              </a:lnSpc>
              <a:spcBef>
                <a:spcPts val="0"/>
              </a:spcBef>
              <a:spcAft>
                <a:spcPts val="0"/>
              </a:spcAft>
              <a:buClr>
                <a:schemeClr val="accent1"/>
              </a:buClr>
              <a:buSzPts val="2400"/>
              <a:buFont typeface="Oxygen"/>
              <a:buNone/>
              <a:defRPr sz="2400" b="1" i="0" u="none" strike="noStrike" cap="none">
                <a:solidFill>
                  <a:schemeClr val="accent1"/>
                </a:solidFill>
                <a:latin typeface="Oxygen"/>
                <a:ea typeface="Oxygen"/>
                <a:cs typeface="Oxygen"/>
                <a:sym typeface="Oxygen"/>
              </a:defRPr>
            </a:lvl9pPr>
          </a:lstStyle>
          <a:p>
            <a:pPr marL="186262" defTabSz="1219170">
              <a:buClr>
                <a:srgbClr val="000000"/>
              </a:buClr>
              <a:buSzPts val="1400"/>
              <a:defRPr/>
            </a:pPr>
            <a:r>
              <a:rPr lang="en-US" sz="2667" kern="0" dirty="0">
                <a:solidFill>
                  <a:srgbClr val="8EC641"/>
                </a:solidFill>
              </a:rPr>
              <a:t>Do disturbed communities </a:t>
            </a:r>
            <a:r>
              <a:rPr lang="en-US" sz="2667" b="0" i="1" kern="0" dirty="0">
                <a:solidFill>
                  <a:srgbClr val="8EC641"/>
                </a:solidFill>
              </a:rPr>
              <a:t>function</a:t>
            </a:r>
            <a:r>
              <a:rPr lang="en-US" sz="2667" kern="0" dirty="0">
                <a:solidFill>
                  <a:srgbClr val="8EC641"/>
                </a:solidFill>
              </a:rPr>
              <a:t> as undisturbed ones? </a:t>
            </a:r>
            <a:endParaRPr lang="en-NZ" sz="2667" kern="0" dirty="0">
              <a:solidFill>
                <a:srgbClr val="8EC641"/>
              </a:solidFill>
            </a:endParaRPr>
          </a:p>
        </p:txBody>
      </p:sp>
    </p:spTree>
    <p:extLst>
      <p:ext uri="{BB962C8B-B14F-4D97-AF65-F5344CB8AC3E}">
        <p14:creationId xmlns:p14="http://schemas.microsoft.com/office/powerpoint/2010/main" val="4120889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9892C-4647-FE07-4951-CE440608F5DD}"/>
              </a:ext>
            </a:extLst>
          </p:cNvPr>
          <p:cNvSpPr>
            <a:spLocks noGrp="1"/>
          </p:cNvSpPr>
          <p:nvPr>
            <p:ph type="title"/>
          </p:nvPr>
        </p:nvSpPr>
        <p:spPr/>
        <p:txBody>
          <a:bodyPr/>
          <a:lstStyle/>
          <a:p>
            <a:r>
              <a:rPr lang="en-NZ" dirty="0"/>
              <a:t>Analyses – Part 3 cont’d</a:t>
            </a:r>
          </a:p>
        </p:txBody>
      </p:sp>
      <p:sp>
        <p:nvSpPr>
          <p:cNvPr id="3" name="Text Placeholder 2">
            <a:extLst>
              <a:ext uri="{FF2B5EF4-FFF2-40B4-BE49-F238E27FC236}">
                <a16:creationId xmlns:a16="http://schemas.microsoft.com/office/drawing/2014/main" id="{548E2F4C-E272-B463-19EA-65E5A0E82ED8}"/>
              </a:ext>
            </a:extLst>
          </p:cNvPr>
          <p:cNvSpPr>
            <a:spLocks noGrp="1"/>
          </p:cNvSpPr>
          <p:nvPr>
            <p:ph type="body" idx="1"/>
          </p:nvPr>
        </p:nvSpPr>
        <p:spPr>
          <a:xfrm>
            <a:off x="3013075" y="1931484"/>
            <a:ext cx="8204400" cy="4212800"/>
          </a:xfrm>
        </p:spPr>
        <p:txBody>
          <a:bodyPr/>
          <a:lstStyle/>
          <a:p>
            <a:r>
              <a:rPr lang="en-NZ" dirty="0"/>
              <a:t>Piecewise SEM</a:t>
            </a:r>
          </a:p>
          <a:p>
            <a:pPr lvl="1"/>
            <a:r>
              <a:rPr lang="en-NZ" dirty="0"/>
              <a:t>Abundance data transformed to feeding guild biomass</a:t>
            </a:r>
          </a:p>
          <a:p>
            <a:pPr lvl="1"/>
            <a:r>
              <a:rPr lang="en-NZ" dirty="0"/>
              <a:t>Series of interlinked mixed-effects models</a:t>
            </a:r>
          </a:p>
          <a:p>
            <a:pPr lvl="1"/>
            <a:r>
              <a:rPr lang="en-NZ" dirty="0"/>
              <a:t>A-priori model definitions</a:t>
            </a:r>
          </a:p>
          <a:p>
            <a:pPr lvl="2"/>
            <a:r>
              <a:rPr lang="en-NZ" dirty="0"/>
              <a:t>Known relationships between feeding guilds and ecosystem processes </a:t>
            </a:r>
            <a:br>
              <a:rPr lang="en-NZ" dirty="0"/>
            </a:br>
            <a:r>
              <a:rPr lang="en-NZ" dirty="0"/>
              <a:t>(organic matter consumption &amp; primary productivity)</a:t>
            </a:r>
          </a:p>
        </p:txBody>
      </p:sp>
      <p:sp>
        <p:nvSpPr>
          <p:cNvPr id="4" name="Slide Number Placeholder 3">
            <a:extLst>
              <a:ext uri="{FF2B5EF4-FFF2-40B4-BE49-F238E27FC236}">
                <a16:creationId xmlns:a16="http://schemas.microsoft.com/office/drawing/2014/main" id="{32EA3B05-7E39-8A3F-D83B-BBC69A865724}"/>
              </a:ext>
            </a:extLst>
          </p:cNvPr>
          <p:cNvSpPr>
            <a:spLocks noGrp="1"/>
          </p:cNvSpPr>
          <p:nvPr>
            <p:ph type="sldNum" idx="12"/>
          </p:nvPr>
        </p:nvSpPr>
        <p:spPr/>
        <p:txBody>
          <a:bodyPr/>
          <a:lstStyle/>
          <a:p>
            <a:pPr defTabSz="1219170">
              <a:buClr>
                <a:srgbClr val="000000"/>
              </a:buClr>
            </a:pPr>
            <a:fld id="{00000000-1234-1234-1234-123412341234}" type="slidenum">
              <a:rPr lang="en" kern="0">
                <a:solidFill>
                  <a:srgbClr val="999999"/>
                </a:solidFill>
              </a:rPr>
              <a:pPr defTabSz="1219170">
                <a:buClr>
                  <a:srgbClr val="000000"/>
                </a:buClr>
              </a:pPr>
              <a:t>17</a:t>
            </a:fld>
            <a:endParaRPr lang="en" kern="0">
              <a:solidFill>
                <a:srgbClr val="999999"/>
              </a:solidFill>
            </a:endParaRPr>
          </a:p>
        </p:txBody>
      </p:sp>
    </p:spTree>
    <p:extLst>
      <p:ext uri="{BB962C8B-B14F-4D97-AF65-F5344CB8AC3E}">
        <p14:creationId xmlns:p14="http://schemas.microsoft.com/office/powerpoint/2010/main" val="14532293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47778-F54D-4FD1-ACA1-9C3985623A6F}"/>
              </a:ext>
            </a:extLst>
          </p:cNvPr>
          <p:cNvSpPr>
            <a:spLocks noGrp="1"/>
          </p:cNvSpPr>
          <p:nvPr>
            <p:ph type="title"/>
          </p:nvPr>
        </p:nvSpPr>
        <p:spPr/>
        <p:txBody>
          <a:bodyPr/>
          <a:lstStyle/>
          <a:p>
            <a:endParaRPr lang="en-NZ"/>
          </a:p>
        </p:txBody>
      </p:sp>
      <p:sp>
        <p:nvSpPr>
          <p:cNvPr id="3" name="Text Placeholder 2">
            <a:extLst>
              <a:ext uri="{FF2B5EF4-FFF2-40B4-BE49-F238E27FC236}">
                <a16:creationId xmlns:a16="http://schemas.microsoft.com/office/drawing/2014/main" id="{588E6BBC-E954-4DCC-919A-2885D859E2E6}"/>
              </a:ext>
            </a:extLst>
          </p:cNvPr>
          <p:cNvSpPr>
            <a:spLocks noGrp="1"/>
          </p:cNvSpPr>
          <p:nvPr>
            <p:ph type="body" idx="1"/>
          </p:nvPr>
        </p:nvSpPr>
        <p:spPr/>
        <p:txBody>
          <a:bodyPr/>
          <a:lstStyle/>
          <a:p>
            <a:endParaRPr lang="en-NZ"/>
          </a:p>
        </p:txBody>
      </p:sp>
      <p:sp>
        <p:nvSpPr>
          <p:cNvPr id="4" name="Slide Number Placeholder 3">
            <a:extLst>
              <a:ext uri="{FF2B5EF4-FFF2-40B4-BE49-F238E27FC236}">
                <a16:creationId xmlns:a16="http://schemas.microsoft.com/office/drawing/2014/main" id="{138DC75A-E0BF-41E5-8657-7E9C5FC0099F}"/>
              </a:ext>
            </a:extLst>
          </p:cNvPr>
          <p:cNvSpPr>
            <a:spLocks noGrp="1"/>
          </p:cNvSpPr>
          <p:nvPr>
            <p:ph type="sldNum" idx="12"/>
          </p:nvPr>
        </p:nvSpPr>
        <p:spPr/>
        <p:txBody>
          <a:bodyPr/>
          <a:lstStyle/>
          <a:p>
            <a:pPr defTabSz="1219170">
              <a:buClr>
                <a:srgbClr val="000000"/>
              </a:buClr>
            </a:pPr>
            <a:fld id="{00000000-1234-1234-1234-123412341234}" type="slidenum">
              <a:rPr lang="en" kern="0">
                <a:solidFill>
                  <a:srgbClr val="999999"/>
                </a:solidFill>
              </a:rPr>
              <a:pPr defTabSz="1219170">
                <a:buClr>
                  <a:srgbClr val="000000"/>
                </a:buClr>
              </a:pPr>
              <a:t>18</a:t>
            </a:fld>
            <a:endParaRPr lang="en" kern="0" dirty="0">
              <a:solidFill>
                <a:srgbClr val="999999"/>
              </a:solidFill>
            </a:endParaRPr>
          </a:p>
        </p:txBody>
      </p:sp>
      <p:pic>
        <p:nvPicPr>
          <p:cNvPr id="10" name="Picture 9">
            <a:extLst>
              <a:ext uri="{FF2B5EF4-FFF2-40B4-BE49-F238E27FC236}">
                <a16:creationId xmlns:a16="http://schemas.microsoft.com/office/drawing/2014/main" id="{13808FE1-D44D-480C-AAE1-E3DA346BBC1C}"/>
              </a:ext>
            </a:extLst>
          </p:cNvPr>
          <p:cNvPicPr>
            <a:picLocks noChangeAspect="1"/>
          </p:cNvPicPr>
          <p:nvPr/>
        </p:nvPicPr>
        <p:blipFill>
          <a:blip r:embed="rId3"/>
          <a:stretch>
            <a:fillRect/>
          </a:stretch>
        </p:blipFill>
        <p:spPr>
          <a:xfrm>
            <a:off x="3314456" y="1183300"/>
            <a:ext cx="8599755" cy="5290984"/>
          </a:xfrm>
          <a:prstGeom prst="rect">
            <a:avLst/>
          </a:prstGeom>
        </p:spPr>
      </p:pic>
      <p:sp>
        <p:nvSpPr>
          <p:cNvPr id="11" name="Rectangle 10">
            <a:extLst>
              <a:ext uri="{FF2B5EF4-FFF2-40B4-BE49-F238E27FC236}">
                <a16:creationId xmlns:a16="http://schemas.microsoft.com/office/drawing/2014/main" id="{ADD249C4-3BDA-40A2-93D7-002FEE2B030B}"/>
              </a:ext>
            </a:extLst>
          </p:cNvPr>
          <p:cNvSpPr/>
          <p:nvPr/>
        </p:nvSpPr>
        <p:spPr>
          <a:xfrm>
            <a:off x="3457575" y="1408854"/>
            <a:ext cx="2438400" cy="7436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NZ" sz="1867" kern="0">
              <a:solidFill>
                <a:srgbClr val="FFFFFF"/>
              </a:solidFill>
              <a:latin typeface="Arial"/>
              <a:sym typeface="Arial"/>
            </a:endParaRPr>
          </a:p>
        </p:txBody>
      </p:sp>
      <p:sp>
        <p:nvSpPr>
          <p:cNvPr id="12" name="Rectangle 11">
            <a:extLst>
              <a:ext uri="{FF2B5EF4-FFF2-40B4-BE49-F238E27FC236}">
                <a16:creationId xmlns:a16="http://schemas.microsoft.com/office/drawing/2014/main" id="{0897B1C7-057C-4E97-8D33-6089BB43E5E9}"/>
              </a:ext>
            </a:extLst>
          </p:cNvPr>
          <p:cNvSpPr/>
          <p:nvPr/>
        </p:nvSpPr>
        <p:spPr>
          <a:xfrm>
            <a:off x="5175932" y="3096322"/>
            <a:ext cx="5190443" cy="4393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NZ" sz="1867" kern="0">
              <a:solidFill>
                <a:srgbClr val="FFFFFF"/>
              </a:solidFill>
              <a:latin typeface="Arial"/>
              <a:sym typeface="Arial"/>
            </a:endParaRPr>
          </a:p>
        </p:txBody>
      </p:sp>
      <p:sp>
        <p:nvSpPr>
          <p:cNvPr id="13" name="Rectangle 12">
            <a:extLst>
              <a:ext uri="{FF2B5EF4-FFF2-40B4-BE49-F238E27FC236}">
                <a16:creationId xmlns:a16="http://schemas.microsoft.com/office/drawing/2014/main" id="{0E94273E-463F-48CC-8DEE-07F63B18A365}"/>
              </a:ext>
            </a:extLst>
          </p:cNvPr>
          <p:cNvSpPr/>
          <p:nvPr/>
        </p:nvSpPr>
        <p:spPr>
          <a:xfrm>
            <a:off x="6197357" y="1977569"/>
            <a:ext cx="2760165" cy="4393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NZ" sz="1867" kern="0">
              <a:solidFill>
                <a:srgbClr val="FFFFFF"/>
              </a:solidFill>
              <a:latin typeface="Arial"/>
              <a:sym typeface="Arial"/>
            </a:endParaRPr>
          </a:p>
        </p:txBody>
      </p:sp>
      <p:sp>
        <p:nvSpPr>
          <p:cNvPr id="14" name="Rectangle 13">
            <a:extLst>
              <a:ext uri="{FF2B5EF4-FFF2-40B4-BE49-F238E27FC236}">
                <a16:creationId xmlns:a16="http://schemas.microsoft.com/office/drawing/2014/main" id="{59194890-BE09-475D-9A52-3CC61E4CFCCD}"/>
              </a:ext>
            </a:extLst>
          </p:cNvPr>
          <p:cNvSpPr/>
          <p:nvPr/>
        </p:nvSpPr>
        <p:spPr>
          <a:xfrm>
            <a:off x="5462482" y="4107972"/>
            <a:ext cx="734875" cy="5657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NZ" sz="1867" kern="0">
              <a:solidFill>
                <a:srgbClr val="FFFFFF"/>
              </a:solidFill>
              <a:latin typeface="Arial"/>
              <a:sym typeface="Arial"/>
            </a:endParaRPr>
          </a:p>
        </p:txBody>
      </p:sp>
      <p:sp>
        <p:nvSpPr>
          <p:cNvPr id="15" name="Rectangle 14">
            <a:extLst>
              <a:ext uri="{FF2B5EF4-FFF2-40B4-BE49-F238E27FC236}">
                <a16:creationId xmlns:a16="http://schemas.microsoft.com/office/drawing/2014/main" id="{5FC6B17F-BDA7-4750-9584-99BDFC788236}"/>
              </a:ext>
            </a:extLst>
          </p:cNvPr>
          <p:cNvSpPr/>
          <p:nvPr/>
        </p:nvSpPr>
        <p:spPr>
          <a:xfrm>
            <a:off x="5829919" y="4666800"/>
            <a:ext cx="734875" cy="6705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NZ" sz="1867" kern="0">
              <a:solidFill>
                <a:srgbClr val="FFFFFF"/>
              </a:solidFill>
              <a:latin typeface="Arial"/>
              <a:sym typeface="Arial"/>
            </a:endParaRPr>
          </a:p>
        </p:txBody>
      </p:sp>
      <p:sp>
        <p:nvSpPr>
          <p:cNvPr id="16" name="Rectangle 15">
            <a:extLst>
              <a:ext uri="{FF2B5EF4-FFF2-40B4-BE49-F238E27FC236}">
                <a16:creationId xmlns:a16="http://schemas.microsoft.com/office/drawing/2014/main" id="{AF697805-26D4-4FF0-A23F-EE4FDF77F1BA}"/>
              </a:ext>
            </a:extLst>
          </p:cNvPr>
          <p:cNvSpPr/>
          <p:nvPr/>
        </p:nvSpPr>
        <p:spPr>
          <a:xfrm>
            <a:off x="7246896" y="4107971"/>
            <a:ext cx="1222945" cy="8094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NZ" sz="1867" kern="0">
              <a:solidFill>
                <a:srgbClr val="FFFFFF"/>
              </a:solidFill>
              <a:latin typeface="Arial"/>
              <a:sym typeface="Arial"/>
            </a:endParaRPr>
          </a:p>
        </p:txBody>
      </p:sp>
      <p:sp>
        <p:nvSpPr>
          <p:cNvPr id="17" name="Rectangle 16">
            <a:extLst>
              <a:ext uri="{FF2B5EF4-FFF2-40B4-BE49-F238E27FC236}">
                <a16:creationId xmlns:a16="http://schemas.microsoft.com/office/drawing/2014/main" id="{70424E89-65F1-498A-AA02-86C8C30D47C0}"/>
              </a:ext>
            </a:extLst>
          </p:cNvPr>
          <p:cNvSpPr/>
          <p:nvPr/>
        </p:nvSpPr>
        <p:spPr>
          <a:xfrm>
            <a:off x="8771222" y="4104147"/>
            <a:ext cx="590335" cy="11248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NZ" sz="1867" kern="0">
              <a:solidFill>
                <a:srgbClr val="FFFFFF"/>
              </a:solidFill>
              <a:latin typeface="Arial"/>
              <a:sym typeface="Arial"/>
            </a:endParaRPr>
          </a:p>
        </p:txBody>
      </p:sp>
      <p:sp>
        <p:nvSpPr>
          <p:cNvPr id="18" name="Rectangle 17">
            <a:extLst>
              <a:ext uri="{FF2B5EF4-FFF2-40B4-BE49-F238E27FC236}">
                <a16:creationId xmlns:a16="http://schemas.microsoft.com/office/drawing/2014/main" id="{4239C0A0-2D98-4AF2-B90B-60055C1F71D3}"/>
              </a:ext>
            </a:extLst>
          </p:cNvPr>
          <p:cNvSpPr/>
          <p:nvPr/>
        </p:nvSpPr>
        <p:spPr>
          <a:xfrm>
            <a:off x="8417332" y="3442025"/>
            <a:ext cx="222897" cy="11248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NZ" sz="1867" kern="0">
              <a:solidFill>
                <a:srgbClr val="FFFFFF"/>
              </a:solidFill>
              <a:latin typeface="Arial"/>
              <a:sym typeface="Arial"/>
            </a:endParaRPr>
          </a:p>
        </p:txBody>
      </p:sp>
      <p:sp>
        <p:nvSpPr>
          <p:cNvPr id="19" name="Rectangle 18">
            <a:extLst>
              <a:ext uri="{FF2B5EF4-FFF2-40B4-BE49-F238E27FC236}">
                <a16:creationId xmlns:a16="http://schemas.microsoft.com/office/drawing/2014/main" id="{45863163-F860-4F95-8B6D-1BE888D65E4F}"/>
              </a:ext>
            </a:extLst>
          </p:cNvPr>
          <p:cNvSpPr/>
          <p:nvPr/>
        </p:nvSpPr>
        <p:spPr>
          <a:xfrm>
            <a:off x="5692776" y="2534952"/>
            <a:ext cx="1219300" cy="6762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NZ" sz="1867" kern="0">
              <a:solidFill>
                <a:srgbClr val="FFFFFF"/>
              </a:solidFill>
              <a:latin typeface="Arial"/>
              <a:sym typeface="Arial"/>
            </a:endParaRPr>
          </a:p>
        </p:txBody>
      </p:sp>
      <p:sp>
        <p:nvSpPr>
          <p:cNvPr id="20" name="Rectangle 19">
            <a:extLst>
              <a:ext uri="{FF2B5EF4-FFF2-40B4-BE49-F238E27FC236}">
                <a16:creationId xmlns:a16="http://schemas.microsoft.com/office/drawing/2014/main" id="{633D332F-8DE9-4CF1-9087-6F687C86ABC5}"/>
              </a:ext>
            </a:extLst>
          </p:cNvPr>
          <p:cNvSpPr/>
          <p:nvPr/>
        </p:nvSpPr>
        <p:spPr>
          <a:xfrm>
            <a:off x="8444370" y="2502683"/>
            <a:ext cx="737533" cy="6762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NZ" sz="1867" kern="0">
              <a:solidFill>
                <a:srgbClr val="FFFFFF"/>
              </a:solidFill>
              <a:latin typeface="Arial"/>
              <a:sym typeface="Arial"/>
            </a:endParaRPr>
          </a:p>
        </p:txBody>
      </p:sp>
      <p:sp>
        <p:nvSpPr>
          <p:cNvPr id="21" name="Rectangle 20">
            <a:extLst>
              <a:ext uri="{FF2B5EF4-FFF2-40B4-BE49-F238E27FC236}">
                <a16:creationId xmlns:a16="http://schemas.microsoft.com/office/drawing/2014/main" id="{8F8342F8-973F-40B2-B1F1-09D24598DA1E}"/>
              </a:ext>
            </a:extLst>
          </p:cNvPr>
          <p:cNvSpPr/>
          <p:nvPr/>
        </p:nvSpPr>
        <p:spPr>
          <a:xfrm>
            <a:off x="6000996" y="1959423"/>
            <a:ext cx="1219300" cy="5058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NZ" sz="1867" kern="0">
              <a:solidFill>
                <a:srgbClr val="FFFFFF"/>
              </a:solidFill>
              <a:latin typeface="Arial"/>
              <a:sym typeface="Arial"/>
            </a:endParaRPr>
          </a:p>
        </p:txBody>
      </p:sp>
      <p:sp>
        <p:nvSpPr>
          <p:cNvPr id="22" name="Rectangle 21">
            <a:extLst>
              <a:ext uri="{FF2B5EF4-FFF2-40B4-BE49-F238E27FC236}">
                <a16:creationId xmlns:a16="http://schemas.microsoft.com/office/drawing/2014/main" id="{B24C4179-351E-48D8-A430-BBA2BE2CA85D}"/>
              </a:ext>
            </a:extLst>
          </p:cNvPr>
          <p:cNvSpPr/>
          <p:nvPr/>
        </p:nvSpPr>
        <p:spPr>
          <a:xfrm rot="1801609">
            <a:off x="6425938" y="1751261"/>
            <a:ext cx="863951" cy="4490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NZ" sz="1867" kern="0">
              <a:solidFill>
                <a:srgbClr val="FFFFFF"/>
              </a:solidFill>
              <a:latin typeface="Arial"/>
              <a:sym typeface="Arial"/>
            </a:endParaRPr>
          </a:p>
        </p:txBody>
      </p:sp>
      <p:sp>
        <p:nvSpPr>
          <p:cNvPr id="23" name="Rectangle 22">
            <a:extLst>
              <a:ext uri="{FF2B5EF4-FFF2-40B4-BE49-F238E27FC236}">
                <a16:creationId xmlns:a16="http://schemas.microsoft.com/office/drawing/2014/main" id="{07A95697-E621-453A-A3B1-5C72BFBE22B0}"/>
              </a:ext>
            </a:extLst>
          </p:cNvPr>
          <p:cNvSpPr/>
          <p:nvPr/>
        </p:nvSpPr>
        <p:spPr>
          <a:xfrm rot="19824733">
            <a:off x="8090748" y="1709206"/>
            <a:ext cx="863951" cy="4490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NZ" sz="1867" kern="0">
              <a:solidFill>
                <a:srgbClr val="FFFFFF"/>
              </a:solidFill>
              <a:latin typeface="Arial"/>
              <a:sym typeface="Arial"/>
            </a:endParaRPr>
          </a:p>
        </p:txBody>
      </p:sp>
      <p:sp>
        <p:nvSpPr>
          <p:cNvPr id="24" name="Rectangle 23">
            <a:extLst>
              <a:ext uri="{FF2B5EF4-FFF2-40B4-BE49-F238E27FC236}">
                <a16:creationId xmlns:a16="http://schemas.microsoft.com/office/drawing/2014/main" id="{87FD7CFE-2AAD-4662-A4EC-A9EF4601CAEE}"/>
              </a:ext>
            </a:extLst>
          </p:cNvPr>
          <p:cNvSpPr/>
          <p:nvPr/>
        </p:nvSpPr>
        <p:spPr>
          <a:xfrm>
            <a:off x="7560363" y="2021570"/>
            <a:ext cx="1210859" cy="4490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NZ" sz="1867" kern="0">
              <a:solidFill>
                <a:srgbClr val="FFFFFF"/>
              </a:solidFill>
              <a:latin typeface="Arial"/>
              <a:sym typeface="Arial"/>
            </a:endParaRPr>
          </a:p>
        </p:txBody>
      </p:sp>
      <p:sp>
        <p:nvSpPr>
          <p:cNvPr id="25" name="Rectangle 24">
            <a:extLst>
              <a:ext uri="{FF2B5EF4-FFF2-40B4-BE49-F238E27FC236}">
                <a16:creationId xmlns:a16="http://schemas.microsoft.com/office/drawing/2014/main" id="{00B255F0-6A55-4EA4-A75B-34D80F233CE3}"/>
              </a:ext>
            </a:extLst>
          </p:cNvPr>
          <p:cNvSpPr/>
          <p:nvPr/>
        </p:nvSpPr>
        <p:spPr>
          <a:xfrm>
            <a:off x="9202084" y="2901591"/>
            <a:ext cx="1210859" cy="4490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NZ" sz="1867" kern="0">
              <a:solidFill>
                <a:srgbClr val="FFFFFF"/>
              </a:solidFill>
              <a:latin typeface="Arial"/>
              <a:sym typeface="Arial"/>
            </a:endParaRPr>
          </a:p>
        </p:txBody>
      </p:sp>
      <p:sp>
        <p:nvSpPr>
          <p:cNvPr id="26" name="Rectangle 25">
            <a:extLst>
              <a:ext uri="{FF2B5EF4-FFF2-40B4-BE49-F238E27FC236}">
                <a16:creationId xmlns:a16="http://schemas.microsoft.com/office/drawing/2014/main" id="{F36ED161-895C-4978-A5B3-2B4F93A1F7F9}"/>
              </a:ext>
            </a:extLst>
          </p:cNvPr>
          <p:cNvSpPr/>
          <p:nvPr/>
        </p:nvSpPr>
        <p:spPr>
          <a:xfrm rot="5400000">
            <a:off x="9841016" y="4262335"/>
            <a:ext cx="439360" cy="2228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NZ" sz="1867" kern="0">
              <a:solidFill>
                <a:srgbClr val="FFFFFF"/>
              </a:solidFill>
              <a:latin typeface="Arial"/>
              <a:sym typeface="Arial"/>
            </a:endParaRPr>
          </a:p>
        </p:txBody>
      </p:sp>
      <p:sp>
        <p:nvSpPr>
          <p:cNvPr id="27" name="Rectangle 26">
            <a:extLst>
              <a:ext uri="{FF2B5EF4-FFF2-40B4-BE49-F238E27FC236}">
                <a16:creationId xmlns:a16="http://schemas.microsoft.com/office/drawing/2014/main" id="{B3BAC74D-85EE-4A5C-B314-5B1AFA2471D2}"/>
              </a:ext>
            </a:extLst>
          </p:cNvPr>
          <p:cNvSpPr/>
          <p:nvPr/>
        </p:nvSpPr>
        <p:spPr>
          <a:xfrm rot="5400000">
            <a:off x="9921655" y="4194723"/>
            <a:ext cx="362515" cy="2228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NZ" sz="1867" kern="0">
              <a:solidFill>
                <a:srgbClr val="FFFFFF"/>
              </a:solidFill>
              <a:latin typeface="Arial"/>
              <a:sym typeface="Arial"/>
            </a:endParaRPr>
          </a:p>
        </p:txBody>
      </p:sp>
      <p:sp>
        <p:nvSpPr>
          <p:cNvPr id="9" name="TextBox 8">
            <a:extLst>
              <a:ext uri="{FF2B5EF4-FFF2-40B4-BE49-F238E27FC236}">
                <a16:creationId xmlns:a16="http://schemas.microsoft.com/office/drawing/2014/main" id="{6FCFF477-EB10-4787-9A76-CCA60C5F5118}"/>
              </a:ext>
            </a:extLst>
          </p:cNvPr>
          <p:cNvSpPr txBox="1"/>
          <p:nvPr/>
        </p:nvSpPr>
        <p:spPr>
          <a:xfrm>
            <a:off x="-1148148" y="2438994"/>
            <a:ext cx="4846744" cy="2678234"/>
          </a:xfrm>
          <a:prstGeom prst="rect">
            <a:avLst/>
          </a:prstGeom>
          <a:noFill/>
        </p:spPr>
        <p:txBody>
          <a:bodyPr wrap="square">
            <a:spAutoFit/>
          </a:bodyPr>
          <a:lstStyle/>
          <a:p>
            <a:pPr marL="1219170" indent="-457189" defTabSz="1219170">
              <a:buClr>
                <a:srgbClr val="8EC641"/>
              </a:buClr>
              <a:buSzPts val="1800"/>
              <a:buFont typeface="Roboto"/>
              <a:buChar char="○"/>
              <a:defRPr/>
            </a:pPr>
            <a:r>
              <a:rPr lang="en-NZ" sz="1867" kern="0" dirty="0">
                <a:solidFill>
                  <a:srgbClr val="666666"/>
                </a:solidFill>
                <a:latin typeface="Roboto"/>
                <a:ea typeface="Roboto"/>
                <a:cs typeface="Arial"/>
                <a:sym typeface="Roboto"/>
              </a:rPr>
              <a:t>Assumptions:</a:t>
            </a:r>
          </a:p>
          <a:p>
            <a:pPr marL="1828754" lvl="2" indent="-457189" defTabSz="1219170">
              <a:buClr>
                <a:srgbClr val="8EC641"/>
              </a:buClr>
              <a:buSzPts val="1800"/>
              <a:buFont typeface="Roboto"/>
              <a:buChar char="■"/>
              <a:defRPr/>
            </a:pPr>
            <a:r>
              <a:rPr lang="en-NZ" sz="1867" kern="0" dirty="0">
                <a:solidFill>
                  <a:srgbClr val="666666"/>
                </a:solidFill>
                <a:latin typeface="Roboto"/>
                <a:ea typeface="Roboto"/>
                <a:cs typeface="Arial"/>
                <a:sym typeface="Roboto"/>
              </a:rPr>
              <a:t>Thiacloprid only directly affects invertebrate feeding guilds; and consequently</a:t>
            </a:r>
          </a:p>
          <a:p>
            <a:pPr marL="1828754" lvl="2" indent="-457189" defTabSz="1219170">
              <a:buClr>
                <a:srgbClr val="8EC641"/>
              </a:buClr>
              <a:buSzPts val="1800"/>
              <a:buFont typeface="Roboto"/>
              <a:buChar char="■"/>
              <a:defRPr/>
            </a:pPr>
            <a:r>
              <a:rPr lang="en-NZ" sz="1867" kern="0" dirty="0">
                <a:solidFill>
                  <a:srgbClr val="666666"/>
                </a:solidFill>
                <a:latin typeface="Roboto"/>
                <a:ea typeface="Roboto"/>
                <a:cs typeface="Arial"/>
                <a:sym typeface="Roboto"/>
              </a:rPr>
              <a:t>All possible effects on ecosystem processes must be through changes in feeding guilds</a:t>
            </a:r>
          </a:p>
        </p:txBody>
      </p:sp>
      <p:cxnSp>
        <p:nvCxnSpPr>
          <p:cNvPr id="29" name="Straight Arrow Connector 28">
            <a:extLst>
              <a:ext uri="{FF2B5EF4-FFF2-40B4-BE49-F238E27FC236}">
                <a16:creationId xmlns:a16="http://schemas.microsoft.com/office/drawing/2014/main" id="{B7BC4BCE-2FAE-4D0D-9877-78EC4FDAFCE4}"/>
              </a:ext>
            </a:extLst>
          </p:cNvPr>
          <p:cNvCxnSpPr>
            <a:cxnSpLocks/>
          </p:cNvCxnSpPr>
          <p:nvPr/>
        </p:nvCxnSpPr>
        <p:spPr>
          <a:xfrm>
            <a:off x="7616011" y="1933749"/>
            <a:ext cx="0" cy="556199"/>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32" name="Straight Arrow Connector 31">
            <a:extLst>
              <a:ext uri="{FF2B5EF4-FFF2-40B4-BE49-F238E27FC236}">
                <a16:creationId xmlns:a16="http://schemas.microsoft.com/office/drawing/2014/main" id="{E823D63C-E34F-4E24-AF7F-E3CED3B36105}"/>
              </a:ext>
            </a:extLst>
          </p:cNvPr>
          <p:cNvCxnSpPr>
            <a:cxnSpLocks/>
          </p:cNvCxnSpPr>
          <p:nvPr/>
        </p:nvCxnSpPr>
        <p:spPr>
          <a:xfrm flipH="1">
            <a:off x="5692775" y="1869187"/>
            <a:ext cx="1462779" cy="1559813"/>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33" name="Straight Arrow Connector 32">
            <a:extLst>
              <a:ext uri="{FF2B5EF4-FFF2-40B4-BE49-F238E27FC236}">
                <a16:creationId xmlns:a16="http://schemas.microsoft.com/office/drawing/2014/main" id="{D5D43EEA-A627-4A51-A804-D385E2A2ADDA}"/>
              </a:ext>
            </a:extLst>
          </p:cNvPr>
          <p:cNvCxnSpPr>
            <a:cxnSpLocks/>
          </p:cNvCxnSpPr>
          <p:nvPr/>
        </p:nvCxnSpPr>
        <p:spPr>
          <a:xfrm>
            <a:off x="8190300" y="1891569"/>
            <a:ext cx="1230476" cy="1550456"/>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36" name="Straight Arrow Connector 35">
            <a:extLst>
              <a:ext uri="{FF2B5EF4-FFF2-40B4-BE49-F238E27FC236}">
                <a16:creationId xmlns:a16="http://schemas.microsoft.com/office/drawing/2014/main" id="{12E81B11-517B-48D4-988B-6FE56B9EAB4F}"/>
              </a:ext>
            </a:extLst>
          </p:cNvPr>
          <p:cNvCxnSpPr>
            <a:cxnSpLocks/>
          </p:cNvCxnSpPr>
          <p:nvPr/>
        </p:nvCxnSpPr>
        <p:spPr>
          <a:xfrm>
            <a:off x="7600396" y="3016612"/>
            <a:ext cx="0" cy="487669"/>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37" name="Straight Arrow Connector 36">
            <a:extLst>
              <a:ext uri="{FF2B5EF4-FFF2-40B4-BE49-F238E27FC236}">
                <a16:creationId xmlns:a16="http://schemas.microsoft.com/office/drawing/2014/main" id="{609D44E5-8A9F-43CE-BE61-558811907075}"/>
              </a:ext>
            </a:extLst>
          </p:cNvPr>
          <p:cNvCxnSpPr>
            <a:cxnSpLocks/>
          </p:cNvCxnSpPr>
          <p:nvPr/>
        </p:nvCxnSpPr>
        <p:spPr>
          <a:xfrm flipH="1">
            <a:off x="6197356" y="3039406"/>
            <a:ext cx="1049539" cy="40262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40" name="Straight Arrow Connector 39">
            <a:extLst>
              <a:ext uri="{FF2B5EF4-FFF2-40B4-BE49-F238E27FC236}">
                <a16:creationId xmlns:a16="http://schemas.microsoft.com/office/drawing/2014/main" id="{51764994-B764-4E25-997F-48C6EEFDBFFB}"/>
              </a:ext>
            </a:extLst>
          </p:cNvPr>
          <p:cNvCxnSpPr>
            <a:cxnSpLocks/>
          </p:cNvCxnSpPr>
          <p:nvPr/>
        </p:nvCxnSpPr>
        <p:spPr>
          <a:xfrm>
            <a:off x="8006654" y="3039406"/>
            <a:ext cx="1059735" cy="40262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47" name="Arc 46">
            <a:extLst>
              <a:ext uri="{FF2B5EF4-FFF2-40B4-BE49-F238E27FC236}">
                <a16:creationId xmlns:a16="http://schemas.microsoft.com/office/drawing/2014/main" id="{F6F3F88B-0078-47C0-9928-9C1A478BEAA3}"/>
              </a:ext>
            </a:extLst>
          </p:cNvPr>
          <p:cNvSpPr/>
          <p:nvPr/>
        </p:nvSpPr>
        <p:spPr>
          <a:xfrm rot="11040735">
            <a:off x="6405700" y="1779577"/>
            <a:ext cx="1059319" cy="1749227"/>
          </a:xfrm>
          <a:prstGeom prst="arc">
            <a:avLst>
              <a:gd name="adj1" fmla="val 16200000"/>
              <a:gd name="adj2" fmla="val 5581983"/>
            </a:avLst>
          </a:prstGeom>
          <a:ln>
            <a:headEnd type="triangle" w="med" len="med"/>
            <a:tailEnd type="none" w="med" len="med"/>
          </a:ln>
        </p:spPr>
        <p:style>
          <a:lnRef idx="1">
            <a:schemeClr val="accent2"/>
          </a:lnRef>
          <a:fillRef idx="0">
            <a:schemeClr val="accent2"/>
          </a:fillRef>
          <a:effectRef idx="0">
            <a:schemeClr val="accent2"/>
          </a:effectRef>
          <a:fontRef idx="minor">
            <a:schemeClr val="tx1"/>
          </a:fontRef>
        </p:style>
        <p:txBody>
          <a:bodyPr rtlCol="0" anchor="ctr"/>
          <a:lstStyle/>
          <a:p>
            <a:pPr algn="ctr" defTabSz="1219170">
              <a:buClr>
                <a:srgbClr val="000000"/>
              </a:buClr>
            </a:pPr>
            <a:endParaRPr lang="en-NZ" sz="1867" kern="0">
              <a:solidFill>
                <a:srgbClr val="666666"/>
              </a:solidFill>
              <a:latin typeface="Arial"/>
              <a:sym typeface="Arial"/>
            </a:endParaRPr>
          </a:p>
        </p:txBody>
      </p:sp>
      <p:cxnSp>
        <p:nvCxnSpPr>
          <p:cNvPr id="52" name="Straight Arrow Connector 51">
            <a:extLst>
              <a:ext uri="{FF2B5EF4-FFF2-40B4-BE49-F238E27FC236}">
                <a16:creationId xmlns:a16="http://schemas.microsoft.com/office/drawing/2014/main" id="{37A4EA4A-F1C0-4B01-A8CB-02E15CD97D81}"/>
              </a:ext>
            </a:extLst>
          </p:cNvPr>
          <p:cNvCxnSpPr>
            <a:cxnSpLocks/>
            <a:endCxn id="16" idx="2"/>
          </p:cNvCxnSpPr>
          <p:nvPr/>
        </p:nvCxnSpPr>
        <p:spPr>
          <a:xfrm flipH="1">
            <a:off x="7858368" y="2716218"/>
            <a:ext cx="1550675" cy="2201223"/>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54" name="Straight Arrow Connector 53">
            <a:extLst>
              <a:ext uri="{FF2B5EF4-FFF2-40B4-BE49-F238E27FC236}">
                <a16:creationId xmlns:a16="http://schemas.microsoft.com/office/drawing/2014/main" id="{2DFEA0CC-A58D-4E21-A809-10973724F26C}"/>
              </a:ext>
            </a:extLst>
          </p:cNvPr>
          <p:cNvCxnSpPr>
            <a:cxnSpLocks/>
          </p:cNvCxnSpPr>
          <p:nvPr/>
        </p:nvCxnSpPr>
        <p:spPr>
          <a:xfrm>
            <a:off x="5869604" y="4075678"/>
            <a:ext cx="0" cy="1035573"/>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58" name="Straight Arrow Connector 57">
            <a:extLst>
              <a:ext uri="{FF2B5EF4-FFF2-40B4-BE49-F238E27FC236}">
                <a16:creationId xmlns:a16="http://schemas.microsoft.com/office/drawing/2014/main" id="{974D7DA9-EAA7-4A14-8670-2A211FDC4653}"/>
              </a:ext>
            </a:extLst>
          </p:cNvPr>
          <p:cNvCxnSpPr>
            <a:cxnSpLocks/>
          </p:cNvCxnSpPr>
          <p:nvPr/>
        </p:nvCxnSpPr>
        <p:spPr>
          <a:xfrm flipV="1">
            <a:off x="9680564" y="3023025"/>
            <a:ext cx="0" cy="521179"/>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61" name="Straight Arrow Connector 60">
            <a:extLst>
              <a:ext uri="{FF2B5EF4-FFF2-40B4-BE49-F238E27FC236}">
                <a16:creationId xmlns:a16="http://schemas.microsoft.com/office/drawing/2014/main" id="{09F955D2-95CC-4882-AC42-148B36707C7B}"/>
              </a:ext>
            </a:extLst>
          </p:cNvPr>
          <p:cNvCxnSpPr>
            <a:cxnSpLocks/>
          </p:cNvCxnSpPr>
          <p:nvPr/>
        </p:nvCxnSpPr>
        <p:spPr>
          <a:xfrm flipH="1">
            <a:off x="10002512" y="4091523"/>
            <a:ext cx="0" cy="513819"/>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65" name="Straight Arrow Connector 64">
            <a:extLst>
              <a:ext uri="{FF2B5EF4-FFF2-40B4-BE49-F238E27FC236}">
                <a16:creationId xmlns:a16="http://schemas.microsoft.com/office/drawing/2014/main" id="{D26B4408-2E12-43E8-8F3A-1F6F665E1368}"/>
              </a:ext>
            </a:extLst>
          </p:cNvPr>
          <p:cNvCxnSpPr>
            <a:cxnSpLocks/>
          </p:cNvCxnSpPr>
          <p:nvPr/>
        </p:nvCxnSpPr>
        <p:spPr>
          <a:xfrm>
            <a:off x="7616011" y="4087555"/>
            <a:ext cx="0" cy="829885"/>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67" name="Straight Arrow Connector 66">
            <a:extLst>
              <a:ext uri="{FF2B5EF4-FFF2-40B4-BE49-F238E27FC236}">
                <a16:creationId xmlns:a16="http://schemas.microsoft.com/office/drawing/2014/main" id="{2CEDDA21-50F8-437D-8B4C-214F8727C3BE}"/>
              </a:ext>
            </a:extLst>
          </p:cNvPr>
          <p:cNvCxnSpPr>
            <a:cxnSpLocks/>
          </p:cNvCxnSpPr>
          <p:nvPr/>
        </p:nvCxnSpPr>
        <p:spPr>
          <a:xfrm>
            <a:off x="9093320" y="4072487"/>
            <a:ext cx="0" cy="829885"/>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68" name="Straight Arrow Connector 67">
            <a:extLst>
              <a:ext uri="{FF2B5EF4-FFF2-40B4-BE49-F238E27FC236}">
                <a16:creationId xmlns:a16="http://schemas.microsoft.com/office/drawing/2014/main" id="{726AAB6F-4B0D-4205-A213-5D9DAB72BC08}"/>
              </a:ext>
            </a:extLst>
          </p:cNvPr>
          <p:cNvCxnSpPr>
            <a:cxnSpLocks/>
          </p:cNvCxnSpPr>
          <p:nvPr/>
        </p:nvCxnSpPr>
        <p:spPr>
          <a:xfrm flipH="1">
            <a:off x="6031934" y="2662671"/>
            <a:ext cx="3254836" cy="2436813"/>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pic>
        <p:nvPicPr>
          <p:cNvPr id="1026" name="Picture 2" descr="Pulverizer for bugs Royalty Free Stock SVG Vector and Clip Art">
            <a:extLst>
              <a:ext uri="{FF2B5EF4-FFF2-40B4-BE49-F238E27FC236}">
                <a16:creationId xmlns:a16="http://schemas.microsoft.com/office/drawing/2014/main" id="{0DD0DF18-9FE8-4D47-9E56-B311B7714E5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3481" b="10239"/>
          <a:stretch/>
        </p:blipFill>
        <p:spPr bwMode="auto">
          <a:xfrm>
            <a:off x="8095835" y="831725"/>
            <a:ext cx="642992" cy="597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7940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Text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defTabSz="1219170">
              <a:buClr>
                <a:srgbClr val="000000"/>
              </a:buClr>
            </a:pPr>
            <a:fld id="{00000000-1234-1234-1234-123412341234}" type="slidenum">
              <a:rPr lang="en" kern="0">
                <a:solidFill>
                  <a:srgbClr val="999999"/>
                </a:solidFill>
              </a:rPr>
              <a:pPr defTabSz="1219170">
                <a:buClr>
                  <a:srgbClr val="000000"/>
                </a:buClr>
              </a:pPr>
              <a:t>19</a:t>
            </a:fld>
            <a:endParaRPr lang="en" kern="0">
              <a:solidFill>
                <a:srgbClr val="999999"/>
              </a:solidFill>
            </a:endParaRPr>
          </a:p>
        </p:txBody>
      </p:sp>
      <p:pic>
        <p:nvPicPr>
          <p:cNvPr id="5" name="Picture 4"/>
          <p:cNvPicPr>
            <a:picLocks noChangeAspect="1"/>
          </p:cNvPicPr>
          <p:nvPr/>
        </p:nvPicPr>
        <p:blipFill>
          <a:blip r:embed="rId3"/>
          <a:stretch>
            <a:fillRect/>
          </a:stretch>
        </p:blipFill>
        <p:spPr>
          <a:xfrm>
            <a:off x="2815398" y="1183300"/>
            <a:ext cx="8599755" cy="5290984"/>
          </a:xfrm>
          <a:prstGeom prst="rect">
            <a:avLst/>
          </a:prstGeom>
        </p:spPr>
      </p:pic>
      <p:sp>
        <p:nvSpPr>
          <p:cNvPr id="6" name="TextBox 5">
            <a:extLst>
              <a:ext uri="{FF2B5EF4-FFF2-40B4-BE49-F238E27FC236}">
                <a16:creationId xmlns:a16="http://schemas.microsoft.com/office/drawing/2014/main" id="{146A9490-2024-B521-B44C-599F054772E1}"/>
              </a:ext>
            </a:extLst>
          </p:cNvPr>
          <p:cNvSpPr txBox="1"/>
          <p:nvPr/>
        </p:nvSpPr>
        <p:spPr>
          <a:xfrm>
            <a:off x="6773095" y="6317248"/>
            <a:ext cx="4824361" cy="318100"/>
          </a:xfrm>
          <a:prstGeom prst="rect">
            <a:avLst/>
          </a:prstGeom>
          <a:noFill/>
        </p:spPr>
        <p:txBody>
          <a:bodyPr wrap="square" rtlCol="0">
            <a:spAutoFit/>
          </a:bodyPr>
          <a:lstStyle/>
          <a:p>
            <a:pPr algn="r" defTabSz="1219170">
              <a:buClr>
                <a:srgbClr val="000000"/>
              </a:buClr>
            </a:pPr>
            <a:r>
              <a:rPr lang="en-US" sz="1467" kern="0" dirty="0">
                <a:solidFill>
                  <a:srgbClr val="666666"/>
                </a:solidFill>
                <a:latin typeface="Arial"/>
                <a:cs typeface="Arial"/>
                <a:sym typeface="Arial"/>
              </a:rPr>
              <a:t>Barmentlo et al. </a:t>
            </a:r>
            <a:r>
              <a:rPr lang="en-US" sz="1467" i="1" kern="0" dirty="0">
                <a:solidFill>
                  <a:srgbClr val="666666"/>
                </a:solidFill>
                <a:latin typeface="Arial"/>
                <a:cs typeface="Arial"/>
                <a:sym typeface="Arial"/>
              </a:rPr>
              <a:t>In review - PNAS </a:t>
            </a:r>
            <a:endParaRPr lang="en-GB" sz="1467" kern="0" dirty="0">
              <a:solidFill>
                <a:srgbClr val="666666"/>
              </a:solidFill>
              <a:latin typeface="Arial"/>
              <a:cs typeface="Arial"/>
              <a:sym typeface="Arial"/>
            </a:endParaRPr>
          </a:p>
        </p:txBody>
      </p:sp>
      <p:pic>
        <p:nvPicPr>
          <p:cNvPr id="7" name="Tijdelijke aanduiding voor inhoud 9">
            <a:extLst>
              <a:ext uri="{FF2B5EF4-FFF2-40B4-BE49-F238E27FC236}">
                <a16:creationId xmlns:a16="http://schemas.microsoft.com/office/drawing/2014/main" id="{D8EAA783-D779-4E94-A1DA-202E2F3A006A}"/>
              </a:ext>
            </a:extLst>
          </p:cNvPr>
          <p:cNvPicPr>
            <a:picLocks noChangeAspect="1"/>
          </p:cNvPicPr>
          <p:nvPr/>
        </p:nvPicPr>
        <p:blipFill>
          <a:blip r:embed="rId4"/>
          <a:stretch>
            <a:fillRect/>
          </a:stretch>
        </p:blipFill>
        <p:spPr>
          <a:xfrm>
            <a:off x="207068" y="2081371"/>
            <a:ext cx="1349900" cy="2400000"/>
          </a:xfrm>
          <a:prstGeom prst="rect">
            <a:avLst/>
          </a:prstGeom>
        </p:spPr>
      </p:pic>
      <p:pic>
        <p:nvPicPr>
          <p:cNvPr id="8" name="Picture 7">
            <a:extLst>
              <a:ext uri="{FF2B5EF4-FFF2-40B4-BE49-F238E27FC236}">
                <a16:creationId xmlns:a16="http://schemas.microsoft.com/office/drawing/2014/main" id="{6EE321DB-C642-F452-D42D-FD73D66AF7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1116338" y="2606422"/>
            <a:ext cx="2400000" cy="1349900"/>
          </a:xfrm>
          <a:prstGeom prst="rect">
            <a:avLst/>
          </a:prstGeom>
        </p:spPr>
      </p:pic>
    </p:spTree>
    <p:extLst>
      <p:ext uri="{BB962C8B-B14F-4D97-AF65-F5344CB8AC3E}">
        <p14:creationId xmlns:p14="http://schemas.microsoft.com/office/powerpoint/2010/main" val="1048122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Effects of stressors on communities</a:t>
            </a:r>
            <a:endParaRPr lang="en-GB" dirty="0"/>
          </a:p>
        </p:txBody>
      </p:sp>
      <p:sp>
        <p:nvSpPr>
          <p:cNvPr id="4" name="Slide Number Placeholder 3"/>
          <p:cNvSpPr>
            <a:spLocks noGrp="1"/>
          </p:cNvSpPr>
          <p:nvPr>
            <p:ph type="sldNum" idx="12"/>
          </p:nvPr>
        </p:nvSpPr>
        <p:spPr/>
        <p:txBody>
          <a:bodyPr/>
          <a:lstStyle/>
          <a:p>
            <a:pPr defTabSz="1219170">
              <a:buClr>
                <a:srgbClr val="000000"/>
              </a:buClr>
            </a:pPr>
            <a:fld id="{00000000-1234-1234-1234-123412341234}" type="slidenum">
              <a:rPr lang="en" kern="0">
                <a:solidFill>
                  <a:srgbClr val="999999"/>
                </a:solidFill>
              </a:rPr>
              <a:pPr defTabSz="1219170">
                <a:buClr>
                  <a:srgbClr val="000000"/>
                </a:buClr>
              </a:pPr>
              <a:t>2</a:t>
            </a:fld>
            <a:endParaRPr lang="en" kern="0">
              <a:solidFill>
                <a:srgbClr val="999999"/>
              </a:solidFill>
            </a:endParaRPr>
          </a:p>
        </p:txBody>
      </p:sp>
      <p:sp>
        <p:nvSpPr>
          <p:cNvPr id="7" name="Oval 6">
            <a:extLst>
              <a:ext uri="{FF2B5EF4-FFF2-40B4-BE49-F238E27FC236}">
                <a16:creationId xmlns:a16="http://schemas.microsoft.com/office/drawing/2014/main" id="{352E35A0-ACE2-8C77-7EC3-38061ADAAFA4}"/>
              </a:ext>
            </a:extLst>
          </p:cNvPr>
          <p:cNvSpPr/>
          <p:nvPr/>
        </p:nvSpPr>
        <p:spPr>
          <a:xfrm>
            <a:off x="532281" y="2788139"/>
            <a:ext cx="2313353" cy="21511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NZ" sz="1867" kern="0">
              <a:solidFill>
                <a:srgbClr val="FFFFFF"/>
              </a:solidFill>
              <a:latin typeface="Arial"/>
              <a:sym typeface="Arial"/>
            </a:endParaRPr>
          </a:p>
        </p:txBody>
      </p:sp>
      <p:pic>
        <p:nvPicPr>
          <p:cNvPr id="10" name="Graphic 9" descr="Grasshopper with solid fill">
            <a:extLst>
              <a:ext uri="{FF2B5EF4-FFF2-40B4-BE49-F238E27FC236}">
                <a16:creationId xmlns:a16="http://schemas.microsoft.com/office/drawing/2014/main" id="{2141EE1A-5E5C-2302-C46E-378133C3FA4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6821" y="3564218"/>
            <a:ext cx="657676" cy="657676"/>
          </a:xfrm>
          <a:prstGeom prst="rect">
            <a:avLst/>
          </a:prstGeom>
        </p:spPr>
      </p:pic>
      <p:pic>
        <p:nvPicPr>
          <p:cNvPr id="12" name="Graphic 11" descr="Ladybug with solid fill">
            <a:extLst>
              <a:ext uri="{FF2B5EF4-FFF2-40B4-BE49-F238E27FC236}">
                <a16:creationId xmlns:a16="http://schemas.microsoft.com/office/drawing/2014/main" id="{22D981D1-4098-45B2-9C5B-53D5B26BE73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2333" y="3004647"/>
            <a:ext cx="541231" cy="541231"/>
          </a:xfrm>
          <a:prstGeom prst="rect">
            <a:avLst/>
          </a:prstGeom>
        </p:spPr>
      </p:pic>
      <p:pic>
        <p:nvPicPr>
          <p:cNvPr id="14" name="Graphic 13" descr="Bug spray with solid fill">
            <a:extLst>
              <a:ext uri="{FF2B5EF4-FFF2-40B4-BE49-F238E27FC236}">
                <a16:creationId xmlns:a16="http://schemas.microsoft.com/office/drawing/2014/main" id="{6788042D-6B77-1078-9218-50CF7143E3A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63682" y="4416927"/>
            <a:ext cx="1219200" cy="1219200"/>
          </a:xfrm>
          <a:prstGeom prst="rect">
            <a:avLst/>
          </a:prstGeom>
        </p:spPr>
      </p:pic>
      <p:pic>
        <p:nvPicPr>
          <p:cNvPr id="16" name="Graphic 15" descr="Caterpillar with solid fill">
            <a:extLst>
              <a:ext uri="{FF2B5EF4-FFF2-40B4-BE49-F238E27FC236}">
                <a16:creationId xmlns:a16="http://schemas.microsoft.com/office/drawing/2014/main" id="{6368106D-7F4E-0BED-74C8-B64AEA10999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7366" y="4099555"/>
            <a:ext cx="571400" cy="571400"/>
          </a:xfrm>
          <a:prstGeom prst="rect">
            <a:avLst/>
          </a:prstGeom>
        </p:spPr>
      </p:pic>
      <p:pic>
        <p:nvPicPr>
          <p:cNvPr id="19" name="Graphic 18" descr="Caterpillar with solid fill">
            <a:extLst>
              <a:ext uri="{FF2B5EF4-FFF2-40B4-BE49-F238E27FC236}">
                <a16:creationId xmlns:a16="http://schemas.microsoft.com/office/drawing/2014/main" id="{137AA5C6-4DE7-0A32-7796-DA3A1727365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478287" y="4058785"/>
            <a:ext cx="571400" cy="571400"/>
          </a:xfrm>
          <a:prstGeom prst="rect">
            <a:avLst/>
          </a:prstGeom>
        </p:spPr>
      </p:pic>
      <p:pic>
        <p:nvPicPr>
          <p:cNvPr id="20" name="Graphic 19" descr="Caterpillar with solid fill">
            <a:extLst>
              <a:ext uri="{FF2B5EF4-FFF2-40B4-BE49-F238E27FC236}">
                <a16:creationId xmlns:a16="http://schemas.microsoft.com/office/drawing/2014/main" id="{0E0823B6-4A68-E2FF-1B59-14222C3269C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877819" y="4204315"/>
            <a:ext cx="571400" cy="571400"/>
          </a:xfrm>
          <a:prstGeom prst="rect">
            <a:avLst/>
          </a:prstGeom>
        </p:spPr>
      </p:pic>
      <p:pic>
        <p:nvPicPr>
          <p:cNvPr id="21" name="Graphic 20" descr="Ladybug with solid fill">
            <a:extLst>
              <a:ext uri="{FF2B5EF4-FFF2-40B4-BE49-F238E27FC236}">
                <a16:creationId xmlns:a16="http://schemas.microsoft.com/office/drawing/2014/main" id="{8B027CE5-D3A7-3C27-D2C1-ACC1E099706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40776" y="2954997"/>
            <a:ext cx="541231" cy="541231"/>
          </a:xfrm>
          <a:prstGeom prst="rect">
            <a:avLst/>
          </a:prstGeom>
        </p:spPr>
      </p:pic>
      <p:pic>
        <p:nvPicPr>
          <p:cNvPr id="22" name="Graphic 21" descr="Ladybug with solid fill">
            <a:extLst>
              <a:ext uri="{FF2B5EF4-FFF2-40B4-BE49-F238E27FC236}">
                <a16:creationId xmlns:a16="http://schemas.microsoft.com/office/drawing/2014/main" id="{1C1AC726-E00D-C743-069E-D816A4886BB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60118" y="2927951"/>
            <a:ext cx="541231" cy="541231"/>
          </a:xfrm>
          <a:prstGeom prst="rect">
            <a:avLst/>
          </a:prstGeom>
        </p:spPr>
      </p:pic>
      <p:pic>
        <p:nvPicPr>
          <p:cNvPr id="28" name="Graphic 27" descr="Grasshopper with solid fill">
            <a:extLst>
              <a:ext uri="{FF2B5EF4-FFF2-40B4-BE49-F238E27FC236}">
                <a16:creationId xmlns:a16="http://schemas.microsoft.com/office/drawing/2014/main" id="{A76E4AE4-AB1B-89EA-41E7-016A1FF51D6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60118" y="3392486"/>
            <a:ext cx="657676" cy="657676"/>
          </a:xfrm>
          <a:prstGeom prst="rect">
            <a:avLst/>
          </a:prstGeom>
        </p:spPr>
      </p:pic>
      <p:pic>
        <p:nvPicPr>
          <p:cNvPr id="29" name="Graphic 28" descr="Grasshopper with solid fill">
            <a:extLst>
              <a:ext uri="{FF2B5EF4-FFF2-40B4-BE49-F238E27FC236}">
                <a16:creationId xmlns:a16="http://schemas.microsoft.com/office/drawing/2014/main" id="{663C72FD-3237-B776-E7CF-917EAB61C15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09910" y="3361814"/>
            <a:ext cx="657676" cy="657676"/>
          </a:xfrm>
          <a:prstGeom prst="rect">
            <a:avLst/>
          </a:prstGeom>
        </p:spPr>
      </p:pic>
      <p:grpSp>
        <p:nvGrpSpPr>
          <p:cNvPr id="2053" name="Group 2052">
            <a:extLst>
              <a:ext uri="{FF2B5EF4-FFF2-40B4-BE49-F238E27FC236}">
                <a16:creationId xmlns:a16="http://schemas.microsoft.com/office/drawing/2014/main" id="{450D4AC6-D91E-09C9-E828-EBFB8077DAE4}"/>
              </a:ext>
            </a:extLst>
          </p:cNvPr>
          <p:cNvGrpSpPr/>
          <p:nvPr/>
        </p:nvGrpSpPr>
        <p:grpSpPr>
          <a:xfrm>
            <a:off x="3763005" y="2788139"/>
            <a:ext cx="2313353" cy="2151184"/>
            <a:chOff x="2819872" y="2091104"/>
            <a:chExt cx="1735015" cy="1613388"/>
          </a:xfrm>
        </p:grpSpPr>
        <p:sp>
          <p:nvSpPr>
            <p:cNvPr id="8" name="Oval 7">
              <a:extLst>
                <a:ext uri="{FF2B5EF4-FFF2-40B4-BE49-F238E27FC236}">
                  <a16:creationId xmlns:a16="http://schemas.microsoft.com/office/drawing/2014/main" id="{AFC9BED7-1741-E360-BE9E-9E0CD359BBF4}"/>
                </a:ext>
              </a:extLst>
            </p:cNvPr>
            <p:cNvSpPr/>
            <p:nvPr/>
          </p:nvSpPr>
          <p:spPr>
            <a:xfrm>
              <a:off x="2819872" y="2091104"/>
              <a:ext cx="1735015" cy="16133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NZ" sz="1867" kern="0">
                <a:solidFill>
                  <a:srgbClr val="FFFFFF"/>
                </a:solidFill>
                <a:latin typeface="Arial"/>
                <a:sym typeface="Arial"/>
              </a:endParaRPr>
            </a:p>
          </p:txBody>
        </p:sp>
        <p:pic>
          <p:nvPicPr>
            <p:cNvPr id="18" name="Graphic 17" descr="Snail with solid fill">
              <a:extLst>
                <a:ext uri="{FF2B5EF4-FFF2-40B4-BE49-F238E27FC236}">
                  <a16:creationId xmlns:a16="http://schemas.microsoft.com/office/drawing/2014/main" id="{5881F64E-FA3D-B115-BD6F-89DE070BB7A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242964" y="3001081"/>
              <a:ext cx="514567" cy="514567"/>
            </a:xfrm>
            <a:prstGeom prst="rect">
              <a:avLst/>
            </a:prstGeom>
          </p:spPr>
        </p:pic>
        <p:pic>
          <p:nvPicPr>
            <p:cNvPr id="25" name="Graphic 24" descr="Snail with solid fill">
              <a:extLst>
                <a:ext uri="{FF2B5EF4-FFF2-40B4-BE49-F238E27FC236}">
                  <a16:creationId xmlns:a16="http://schemas.microsoft.com/office/drawing/2014/main" id="{3419FD71-D3D0-43CF-4934-EF0B5621FEE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956205" y="2919792"/>
              <a:ext cx="514567" cy="514567"/>
            </a:xfrm>
            <a:prstGeom prst="rect">
              <a:avLst/>
            </a:prstGeom>
          </p:spPr>
        </p:pic>
        <p:pic>
          <p:nvPicPr>
            <p:cNvPr id="30" name="Graphic 29" descr="Grasshopper with solid fill">
              <a:extLst>
                <a:ext uri="{FF2B5EF4-FFF2-40B4-BE49-F238E27FC236}">
                  <a16:creationId xmlns:a16="http://schemas.microsoft.com/office/drawing/2014/main" id="{E8F5CDE2-9E13-D8DC-E978-722ABC3C195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86627" y="2527687"/>
              <a:ext cx="493257" cy="493257"/>
            </a:xfrm>
            <a:prstGeom prst="rect">
              <a:avLst/>
            </a:prstGeom>
          </p:spPr>
        </p:pic>
        <p:pic>
          <p:nvPicPr>
            <p:cNvPr id="31" name="Graphic 30" descr="Grasshopper with solid fill">
              <a:extLst>
                <a:ext uri="{FF2B5EF4-FFF2-40B4-BE49-F238E27FC236}">
                  <a16:creationId xmlns:a16="http://schemas.microsoft.com/office/drawing/2014/main" id="{F559E298-C25F-D5ED-6901-AAC96B07418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45941" y="2355801"/>
              <a:ext cx="493257" cy="493257"/>
            </a:xfrm>
            <a:prstGeom prst="rect">
              <a:avLst/>
            </a:prstGeom>
          </p:spPr>
        </p:pic>
        <p:pic>
          <p:nvPicPr>
            <p:cNvPr id="2048" name="Graphic 2047" descr="Caterpillar with solid fill">
              <a:extLst>
                <a:ext uri="{FF2B5EF4-FFF2-40B4-BE49-F238E27FC236}">
                  <a16:creationId xmlns:a16="http://schemas.microsoft.com/office/drawing/2014/main" id="{DA8652B2-820E-A06B-9C94-ADF6B4A1F89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937352" y="2611397"/>
              <a:ext cx="428550" cy="428550"/>
            </a:xfrm>
            <a:prstGeom prst="rect">
              <a:avLst/>
            </a:prstGeom>
          </p:spPr>
        </p:pic>
        <p:pic>
          <p:nvPicPr>
            <p:cNvPr id="2049" name="Graphic 2048" descr="Caterpillar with solid fill">
              <a:extLst>
                <a:ext uri="{FF2B5EF4-FFF2-40B4-BE49-F238E27FC236}">
                  <a16:creationId xmlns:a16="http://schemas.microsoft.com/office/drawing/2014/main" id="{224E762E-DC84-8007-3C67-0AFBC4D4F1B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217993" y="2143200"/>
              <a:ext cx="428550" cy="428550"/>
            </a:xfrm>
            <a:prstGeom prst="rect">
              <a:avLst/>
            </a:prstGeom>
          </p:spPr>
        </p:pic>
      </p:grpSp>
      <p:sp>
        <p:nvSpPr>
          <p:cNvPr id="2055" name="Text Placeholder 2054">
            <a:extLst>
              <a:ext uri="{FF2B5EF4-FFF2-40B4-BE49-F238E27FC236}">
                <a16:creationId xmlns:a16="http://schemas.microsoft.com/office/drawing/2014/main" id="{330488B6-ED29-EF25-B4B0-CE6ED47A5B84}"/>
              </a:ext>
            </a:extLst>
          </p:cNvPr>
          <p:cNvSpPr>
            <a:spLocks noGrp="1"/>
          </p:cNvSpPr>
          <p:nvPr>
            <p:ph type="body" idx="1"/>
          </p:nvPr>
        </p:nvSpPr>
        <p:spPr>
          <a:xfrm>
            <a:off x="0" y="5633047"/>
            <a:ext cx="10131623" cy="4106064"/>
          </a:xfrm>
        </p:spPr>
        <p:txBody>
          <a:bodyPr/>
          <a:lstStyle/>
          <a:p>
            <a:r>
              <a:rPr lang="en-US" sz="2400" dirty="0"/>
              <a:t>A stressor may not affect species diversity and evenness, </a:t>
            </a:r>
            <a:br>
              <a:rPr lang="en-US" sz="2400" dirty="0"/>
            </a:br>
            <a:r>
              <a:rPr lang="en-US" sz="2400" dirty="0"/>
              <a:t>but do disturbed communities function like undisturbed ones do? </a:t>
            </a:r>
            <a:endParaRPr lang="en-NZ" sz="2400" dirty="0"/>
          </a:p>
        </p:txBody>
      </p:sp>
    </p:spTree>
    <p:extLst>
      <p:ext uri="{BB962C8B-B14F-4D97-AF65-F5344CB8AC3E}">
        <p14:creationId xmlns:p14="http://schemas.microsoft.com/office/powerpoint/2010/main" val="1384958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5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5"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4D13E-019A-AB5B-476B-ECFBAF169FA4}"/>
              </a:ext>
            </a:extLst>
          </p:cNvPr>
          <p:cNvSpPr>
            <a:spLocks noGrp="1"/>
          </p:cNvSpPr>
          <p:nvPr>
            <p:ph type="title"/>
          </p:nvPr>
        </p:nvSpPr>
        <p:spPr/>
        <p:txBody>
          <a:bodyPr/>
          <a:lstStyle/>
          <a:p>
            <a:r>
              <a:rPr lang="en-US" dirty="0"/>
              <a:t>Conclusions</a:t>
            </a:r>
            <a:endParaRPr lang="en-NZ" dirty="0"/>
          </a:p>
        </p:txBody>
      </p:sp>
      <p:sp>
        <p:nvSpPr>
          <p:cNvPr id="3" name="Text Placeholder 2">
            <a:extLst>
              <a:ext uri="{FF2B5EF4-FFF2-40B4-BE49-F238E27FC236}">
                <a16:creationId xmlns:a16="http://schemas.microsoft.com/office/drawing/2014/main" id="{3417D0DE-849D-D371-3A6E-AE48289583C0}"/>
              </a:ext>
            </a:extLst>
          </p:cNvPr>
          <p:cNvSpPr>
            <a:spLocks noGrp="1"/>
          </p:cNvSpPr>
          <p:nvPr>
            <p:ph type="body" idx="1"/>
          </p:nvPr>
        </p:nvSpPr>
        <p:spPr>
          <a:xfrm>
            <a:off x="3013075" y="2278855"/>
            <a:ext cx="8721513" cy="4212800"/>
          </a:xfrm>
        </p:spPr>
        <p:txBody>
          <a:bodyPr/>
          <a:lstStyle/>
          <a:p>
            <a:r>
              <a:rPr lang="en-US" sz="2400" dirty="0">
                <a:latin typeface="Arial" panose="020B0604020202020204" pitchFamily="34" charset="0"/>
                <a:cs typeface="Arial" panose="020B0604020202020204" pitchFamily="34" charset="0"/>
              </a:rPr>
              <a:t>Env. realistic concentrations of pesticides have profound negative effects on community coherence and ecosystem functioning</a:t>
            </a:r>
          </a:p>
          <a:p>
            <a:r>
              <a:rPr lang="en-US" sz="2400" dirty="0"/>
              <a:t>Loss of the number and strength of species co-occurrences with increasing pesticide</a:t>
            </a:r>
          </a:p>
          <a:p>
            <a:r>
              <a:rPr lang="en-US" sz="2400" dirty="0"/>
              <a:t>Loss of structural complexity coincided with severely impaired ecosystem functioning</a:t>
            </a:r>
          </a:p>
          <a:p>
            <a:pPr marL="101598" indent="0">
              <a:buNone/>
            </a:pPr>
            <a:endParaRPr lang="en-US" sz="2400" dirty="0"/>
          </a:p>
          <a:p>
            <a:endParaRPr lang="en-NZ" dirty="0"/>
          </a:p>
        </p:txBody>
      </p:sp>
      <p:sp>
        <p:nvSpPr>
          <p:cNvPr id="4" name="Slide Number Placeholder 3">
            <a:extLst>
              <a:ext uri="{FF2B5EF4-FFF2-40B4-BE49-F238E27FC236}">
                <a16:creationId xmlns:a16="http://schemas.microsoft.com/office/drawing/2014/main" id="{0CFA7ACD-1A87-E79B-D9AD-907EC3D39088}"/>
              </a:ext>
            </a:extLst>
          </p:cNvPr>
          <p:cNvSpPr>
            <a:spLocks noGrp="1"/>
          </p:cNvSpPr>
          <p:nvPr>
            <p:ph type="sldNum" idx="12"/>
          </p:nvPr>
        </p:nvSpPr>
        <p:spPr/>
        <p:txBody>
          <a:bodyPr/>
          <a:lstStyle/>
          <a:p>
            <a:pPr defTabSz="1219170">
              <a:buClr>
                <a:srgbClr val="000000"/>
              </a:buClr>
            </a:pPr>
            <a:fld id="{00000000-1234-1234-1234-123412341234}" type="slidenum">
              <a:rPr lang="en" kern="0">
                <a:solidFill>
                  <a:srgbClr val="999999"/>
                </a:solidFill>
              </a:rPr>
              <a:pPr defTabSz="1219170">
                <a:buClr>
                  <a:srgbClr val="000000"/>
                </a:buClr>
              </a:pPr>
              <a:t>20</a:t>
            </a:fld>
            <a:endParaRPr lang="en" kern="0">
              <a:solidFill>
                <a:srgbClr val="999999"/>
              </a:solidFill>
            </a:endParaRPr>
          </a:p>
        </p:txBody>
      </p:sp>
    </p:spTree>
    <p:extLst>
      <p:ext uri="{BB962C8B-B14F-4D97-AF65-F5344CB8AC3E}">
        <p14:creationId xmlns:p14="http://schemas.microsoft.com/office/powerpoint/2010/main" val="19772799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2DDC2-D3BB-2A46-BE66-465D8400399E}"/>
              </a:ext>
            </a:extLst>
          </p:cNvPr>
          <p:cNvSpPr>
            <a:spLocks noGrp="1"/>
          </p:cNvSpPr>
          <p:nvPr>
            <p:ph type="title"/>
          </p:nvPr>
        </p:nvSpPr>
        <p:spPr/>
        <p:txBody>
          <a:bodyPr/>
          <a:lstStyle/>
          <a:p>
            <a:r>
              <a:rPr lang="en-NZ" dirty="0"/>
              <a:t>Conclusions cont’d</a:t>
            </a:r>
          </a:p>
        </p:txBody>
      </p:sp>
      <p:sp>
        <p:nvSpPr>
          <p:cNvPr id="3" name="Text Placeholder 2">
            <a:extLst>
              <a:ext uri="{FF2B5EF4-FFF2-40B4-BE49-F238E27FC236}">
                <a16:creationId xmlns:a16="http://schemas.microsoft.com/office/drawing/2014/main" id="{90C45A16-1807-4BE0-11B5-262C5CF1C5C3}"/>
              </a:ext>
            </a:extLst>
          </p:cNvPr>
          <p:cNvSpPr>
            <a:spLocks noGrp="1"/>
          </p:cNvSpPr>
          <p:nvPr>
            <p:ph type="body" idx="1"/>
          </p:nvPr>
        </p:nvSpPr>
        <p:spPr/>
        <p:txBody>
          <a:bodyPr/>
          <a:lstStyle/>
          <a:p>
            <a:r>
              <a:rPr lang="en-US" sz="2400" dirty="0"/>
              <a:t>Impacts on community structure and ecosystem functioning were not apparent from relatively simple metrics (taxon richness, evenness)</a:t>
            </a:r>
          </a:p>
          <a:p>
            <a:r>
              <a:rPr lang="en-US" sz="2400" dirty="0"/>
              <a:t>Co-occurrence networks:</a:t>
            </a:r>
          </a:p>
          <a:p>
            <a:pPr lvl="1"/>
            <a:r>
              <a:rPr lang="en-US" sz="2000" dirty="0"/>
              <a:t>simple mathematical approach</a:t>
            </a:r>
          </a:p>
          <a:p>
            <a:pPr lvl="1"/>
            <a:r>
              <a:rPr lang="en-US" sz="2000" dirty="0"/>
              <a:t>site-specific null models can evaluate statistical coherence</a:t>
            </a:r>
          </a:p>
          <a:p>
            <a:pPr lvl="2"/>
            <a:r>
              <a:rPr lang="en-US" sz="2000" dirty="0"/>
              <a:t>identify disturbances in a community </a:t>
            </a:r>
            <a:br>
              <a:rPr lang="en-US" sz="2000" dirty="0"/>
            </a:br>
            <a:r>
              <a:rPr lang="en-US" sz="2000" i="1" dirty="0"/>
              <a:t>before ecosystem functioning altered?</a:t>
            </a:r>
            <a:endParaRPr lang="en-US" sz="2000" dirty="0"/>
          </a:p>
          <a:p>
            <a:r>
              <a:rPr lang="en-US" sz="2400" dirty="0" err="1"/>
              <a:t>pSEM</a:t>
            </a:r>
            <a:r>
              <a:rPr lang="en-US" sz="2400" dirty="0"/>
              <a:t> identified cascade of pesticide impacts that severely impairs functioning of freshwater ecosystem</a:t>
            </a:r>
          </a:p>
          <a:p>
            <a:pPr lvl="1"/>
            <a:r>
              <a:rPr lang="en-US" sz="2000" dirty="0"/>
              <a:t>great gateway into testing of causality</a:t>
            </a:r>
          </a:p>
          <a:p>
            <a:endParaRPr lang="en-NZ" sz="2400" dirty="0"/>
          </a:p>
        </p:txBody>
      </p:sp>
      <p:sp>
        <p:nvSpPr>
          <p:cNvPr id="4" name="Slide Number Placeholder 3">
            <a:extLst>
              <a:ext uri="{FF2B5EF4-FFF2-40B4-BE49-F238E27FC236}">
                <a16:creationId xmlns:a16="http://schemas.microsoft.com/office/drawing/2014/main" id="{F2FD24D3-98F5-F79B-32DC-5E89AD998D64}"/>
              </a:ext>
            </a:extLst>
          </p:cNvPr>
          <p:cNvSpPr>
            <a:spLocks noGrp="1"/>
          </p:cNvSpPr>
          <p:nvPr>
            <p:ph type="sldNum" idx="12"/>
          </p:nvPr>
        </p:nvSpPr>
        <p:spPr/>
        <p:txBody>
          <a:bodyPr/>
          <a:lstStyle/>
          <a:p>
            <a:fld id="{00000000-1234-1234-1234-123412341234}" type="slidenum">
              <a:rPr lang="en" smtClean="0"/>
              <a:pPr/>
              <a:t>21</a:t>
            </a:fld>
            <a:endParaRPr lang="en"/>
          </a:p>
        </p:txBody>
      </p:sp>
    </p:spTree>
    <p:extLst>
      <p:ext uri="{BB962C8B-B14F-4D97-AF65-F5344CB8AC3E}">
        <p14:creationId xmlns:p14="http://schemas.microsoft.com/office/powerpoint/2010/main" val="40778064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4985505-3378-C173-C97C-A3D2C89FE393}"/>
              </a:ext>
            </a:extLst>
          </p:cNvPr>
          <p:cNvSpPr>
            <a:spLocks noGrp="1"/>
          </p:cNvSpPr>
          <p:nvPr>
            <p:ph type="title"/>
          </p:nvPr>
        </p:nvSpPr>
        <p:spPr/>
        <p:txBody>
          <a:bodyPr/>
          <a:lstStyle/>
          <a:p>
            <a:endParaRPr lang="en-NZ"/>
          </a:p>
        </p:txBody>
      </p:sp>
      <p:sp>
        <p:nvSpPr>
          <p:cNvPr id="5" name="Text Placeholder 4">
            <a:extLst>
              <a:ext uri="{FF2B5EF4-FFF2-40B4-BE49-F238E27FC236}">
                <a16:creationId xmlns:a16="http://schemas.microsoft.com/office/drawing/2014/main" id="{92DA3083-16ED-446D-2A9C-0C3F8D63B589}"/>
              </a:ext>
            </a:extLst>
          </p:cNvPr>
          <p:cNvSpPr>
            <a:spLocks noGrp="1"/>
          </p:cNvSpPr>
          <p:nvPr>
            <p:ph type="body" idx="1"/>
          </p:nvPr>
        </p:nvSpPr>
        <p:spPr/>
        <p:txBody>
          <a:bodyPr/>
          <a:lstStyle/>
          <a:p>
            <a:endParaRPr lang="en-NZ"/>
          </a:p>
        </p:txBody>
      </p:sp>
      <p:pic>
        <p:nvPicPr>
          <p:cNvPr id="8" name="Picture 7"/>
          <p:cNvPicPr>
            <a:picLocks noChangeAspect="1"/>
          </p:cNvPicPr>
          <p:nvPr/>
        </p:nvPicPr>
        <p:blipFill rotWithShape="1">
          <a:blip r:embed="rId3">
            <a:extLst>
              <a:ext uri="{BEBA8EAE-BF5A-486C-A8C5-ECC9F3942E4B}">
                <a14:imgProps xmlns:a14="http://schemas.microsoft.com/office/drawing/2010/main">
                  <a14:imgLayer r:embed="rId4">
                    <a14:imgEffect>
                      <a14:saturation sat="135000"/>
                    </a14:imgEffect>
                  </a14:imgLayer>
                </a14:imgProps>
              </a:ext>
            </a:extLst>
          </a:blip>
          <a:srcRect t="27475" b="4945"/>
          <a:stretch/>
        </p:blipFill>
        <p:spPr>
          <a:xfrm>
            <a:off x="115482" y="75417"/>
            <a:ext cx="11980065" cy="4738202"/>
          </a:xfrm>
          <a:prstGeom prst="rect">
            <a:avLst/>
          </a:prstGeom>
        </p:spPr>
      </p:pic>
      <p:sp>
        <p:nvSpPr>
          <p:cNvPr id="7" name="TextBox 6">
            <a:extLst>
              <a:ext uri="{FF2B5EF4-FFF2-40B4-BE49-F238E27FC236}">
                <a16:creationId xmlns:a16="http://schemas.microsoft.com/office/drawing/2014/main" id="{21A8E1CE-839C-4230-A329-C407198C3F82}"/>
              </a:ext>
            </a:extLst>
          </p:cNvPr>
          <p:cNvSpPr txBox="1"/>
          <p:nvPr/>
        </p:nvSpPr>
        <p:spPr>
          <a:xfrm>
            <a:off x="8917273" y="75417"/>
            <a:ext cx="3178274" cy="4824536"/>
          </a:xfrm>
          <a:prstGeom prst="rect">
            <a:avLst/>
          </a:prstGeom>
          <a:solidFill>
            <a:schemeClr val="bg1"/>
          </a:solidFill>
        </p:spPr>
        <p:txBody>
          <a:bodyPr wrap="square" lIns="108000" tIns="108000" rIns="108000" bIns="108000" rtlCol="0">
            <a:noAutofit/>
          </a:bodyPr>
          <a:lstStyle/>
          <a:p>
            <a:r>
              <a:rPr lang="en-US" sz="2400" noProof="0" dirty="0">
                <a:solidFill>
                  <a:schemeClr val="accent1">
                    <a:lumMod val="75000"/>
                  </a:schemeClr>
                </a:solidFill>
              </a:rPr>
              <a:t>Acknowledgements</a:t>
            </a:r>
          </a:p>
          <a:p>
            <a:endParaRPr lang="en-US" sz="2400" noProof="0" dirty="0">
              <a:solidFill>
                <a:schemeClr val="bg2"/>
              </a:solidFill>
            </a:endParaRPr>
          </a:p>
          <a:p>
            <a:r>
              <a:rPr lang="en-US" sz="2400" noProof="0" dirty="0">
                <a:solidFill>
                  <a:schemeClr val="bg2"/>
                </a:solidFill>
              </a:rPr>
              <a:t>Coauthors</a:t>
            </a:r>
          </a:p>
          <a:p>
            <a:r>
              <a:rPr lang="en-US" sz="2400" noProof="0" dirty="0">
                <a:solidFill>
                  <a:schemeClr val="bg2"/>
                </a:solidFill>
              </a:rPr>
              <a:t>Students</a:t>
            </a:r>
          </a:p>
          <a:p>
            <a:r>
              <a:rPr lang="en-US" sz="2400" noProof="0" dirty="0">
                <a:solidFill>
                  <a:schemeClr val="bg2"/>
                </a:solidFill>
              </a:rPr>
              <a:t>Volunteers</a:t>
            </a:r>
          </a:p>
          <a:p>
            <a:endParaRPr lang="en-US" sz="2400" dirty="0">
              <a:solidFill>
                <a:schemeClr val="bg2"/>
              </a:solidFill>
            </a:endParaRPr>
          </a:p>
          <a:p>
            <a:r>
              <a:rPr lang="nl-NL" sz="2400" dirty="0">
                <a:solidFill>
                  <a:schemeClr val="bg2"/>
                </a:solidFill>
              </a:rPr>
              <a:t>Crowd funders!</a:t>
            </a:r>
          </a:p>
          <a:p>
            <a:br>
              <a:rPr lang="nl-NL" sz="2400" dirty="0">
                <a:solidFill>
                  <a:schemeClr val="bg2"/>
                </a:solidFill>
              </a:rPr>
            </a:br>
            <a:r>
              <a:rPr lang="nl-NL" sz="2400" noProof="0" dirty="0">
                <a:solidFill>
                  <a:schemeClr val="bg2"/>
                </a:solidFill>
              </a:rPr>
              <a:t>ASPASIA &amp; VIDI</a:t>
            </a:r>
          </a:p>
        </p:txBody>
      </p:sp>
      <p:pic>
        <p:nvPicPr>
          <p:cNvPr id="4098" name="Picture 2" descr="NWO-logo - Duurzaam Ondernemen">
            <a:extLst>
              <a:ext uri="{FF2B5EF4-FFF2-40B4-BE49-F238E27FC236}">
                <a16:creationId xmlns:a16="http://schemas.microsoft.com/office/drawing/2014/main" id="{0159D567-263B-4D4E-B319-D63C6EBB178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43320" y="3699318"/>
            <a:ext cx="1368152" cy="68749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671AA810-F722-C9BE-7BB6-3E97D355A0B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71655" y="4879130"/>
            <a:ext cx="2448272" cy="163334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069D2CB-36D8-1B0D-9F2F-D9499D869B4D}"/>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5446"/>
          <a:stretch/>
        </p:blipFill>
        <p:spPr bwMode="auto">
          <a:xfrm>
            <a:off x="8979495" y="4880205"/>
            <a:ext cx="2576586" cy="162186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46C8D5E-CCBA-739F-4B0B-C89E9FA7647C}"/>
              </a:ext>
            </a:extLst>
          </p:cNvPr>
          <p:cNvSpPr txBox="1"/>
          <p:nvPr/>
        </p:nvSpPr>
        <p:spPr>
          <a:xfrm>
            <a:off x="338535" y="6021288"/>
            <a:ext cx="2547492" cy="369332"/>
          </a:xfrm>
          <a:prstGeom prst="rect">
            <a:avLst/>
          </a:prstGeom>
          <a:noFill/>
        </p:spPr>
        <p:txBody>
          <a:bodyPr wrap="none" rtlCol="0">
            <a:spAutoFit/>
          </a:bodyPr>
          <a:lstStyle/>
          <a:p>
            <a:r>
              <a:rPr lang="en-NZ" dirty="0">
                <a:hlinkClick r:id="rId8"/>
              </a:rPr>
              <a:t>ecieraad@doc.govt.nz</a:t>
            </a:r>
            <a:r>
              <a:rPr lang="en-NZ" dirty="0"/>
              <a:t> </a:t>
            </a:r>
          </a:p>
        </p:txBody>
      </p:sp>
    </p:spTree>
    <p:extLst>
      <p:ext uri="{BB962C8B-B14F-4D97-AF65-F5344CB8AC3E}">
        <p14:creationId xmlns:p14="http://schemas.microsoft.com/office/powerpoint/2010/main" val="19752341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E52C4A1-BC5F-4B1B-8505-86B504A8A9BB}"/>
              </a:ext>
            </a:extLst>
          </p:cNvPr>
          <p:cNvGrpSpPr/>
          <p:nvPr/>
        </p:nvGrpSpPr>
        <p:grpSpPr>
          <a:xfrm>
            <a:off x="0" y="0"/>
            <a:ext cx="12579895" cy="6741368"/>
            <a:chOff x="8235" y="117419"/>
            <a:chExt cx="12186015" cy="6372316"/>
          </a:xfrm>
        </p:grpSpPr>
        <p:pic>
          <p:nvPicPr>
            <p:cNvPr id="8" name="Picture 7" descr="Diagram&#10;&#10;Description automatically generated">
              <a:extLst>
                <a:ext uri="{FF2B5EF4-FFF2-40B4-BE49-F238E27FC236}">
                  <a16:creationId xmlns:a16="http://schemas.microsoft.com/office/drawing/2014/main" id="{90E63C14-C377-45FC-BE99-13BCB3B3992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10" t="25730" r="60815" b="2029"/>
            <a:stretch/>
          </p:blipFill>
          <p:spPr>
            <a:xfrm>
              <a:off x="8235" y="117419"/>
              <a:ext cx="6115498" cy="6372313"/>
            </a:xfrm>
            <a:prstGeom prst="rect">
              <a:avLst/>
            </a:prstGeom>
          </p:spPr>
        </p:pic>
        <p:pic>
          <p:nvPicPr>
            <p:cNvPr id="11" name="Picture 10" descr="Diagram&#10;&#10;Description automatically generated">
              <a:extLst>
                <a:ext uri="{FF2B5EF4-FFF2-40B4-BE49-F238E27FC236}">
                  <a16:creationId xmlns:a16="http://schemas.microsoft.com/office/drawing/2014/main" id="{213F0C7C-8E35-4EEC-8CD3-751CF1F2FEF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428" t="25806" r="19043" b="2028"/>
            <a:stretch/>
          </p:blipFill>
          <p:spPr>
            <a:xfrm>
              <a:off x="6117663" y="124027"/>
              <a:ext cx="6076587" cy="6365708"/>
            </a:xfrm>
            <a:prstGeom prst="rect">
              <a:avLst/>
            </a:prstGeom>
          </p:spPr>
        </p:pic>
      </p:grpSp>
      <p:sp>
        <p:nvSpPr>
          <p:cNvPr id="5" name="TextBox 4">
            <a:extLst>
              <a:ext uri="{FF2B5EF4-FFF2-40B4-BE49-F238E27FC236}">
                <a16:creationId xmlns:a16="http://schemas.microsoft.com/office/drawing/2014/main" id="{BC6214A0-AB92-443D-A713-1C723D84A8DB}"/>
              </a:ext>
            </a:extLst>
          </p:cNvPr>
          <p:cNvSpPr txBox="1"/>
          <p:nvPr/>
        </p:nvSpPr>
        <p:spPr>
          <a:xfrm>
            <a:off x="8115399" y="764704"/>
            <a:ext cx="7900630" cy="648072"/>
          </a:xfrm>
          <a:prstGeom prst="rect">
            <a:avLst/>
          </a:prstGeom>
          <a:noFill/>
        </p:spPr>
        <p:txBody>
          <a:bodyPr wrap="square" lIns="108000" tIns="108000" rIns="108000" bIns="108000" rtlCol="0">
            <a:noAutofit/>
          </a:bodyPr>
          <a:lstStyle/>
          <a:p>
            <a:pPr marL="0" indent="0">
              <a:buNone/>
            </a:pPr>
            <a:br>
              <a:rPr lang="en-US" sz="1800" b="1" dirty="0">
                <a:solidFill>
                  <a:schemeClr val="bg2"/>
                </a:solidFill>
                <a:latin typeface="Arial" panose="020B0604020202020204" pitchFamily="34" charset="0"/>
                <a:cs typeface="Arial" panose="020B0604020202020204" pitchFamily="34" charset="0"/>
              </a:rPr>
            </a:br>
            <a:endParaRPr lang="en-NZ" noProof="0" dirty="0" err="1">
              <a:solidFill>
                <a:schemeClr val="bg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09636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16267-6706-78DA-F4BC-45874B4B7791}"/>
              </a:ext>
            </a:extLst>
          </p:cNvPr>
          <p:cNvSpPr>
            <a:spLocks noGrp="1"/>
          </p:cNvSpPr>
          <p:nvPr>
            <p:ph type="title"/>
          </p:nvPr>
        </p:nvSpPr>
        <p:spPr/>
        <p:txBody>
          <a:bodyPr/>
          <a:lstStyle/>
          <a:p>
            <a:endParaRPr lang="en-NZ"/>
          </a:p>
        </p:txBody>
      </p:sp>
      <p:sp>
        <p:nvSpPr>
          <p:cNvPr id="3" name="Vertical Text Placeholder 2"/>
          <p:cNvSpPr>
            <a:spLocks noGrp="1"/>
          </p:cNvSpPr>
          <p:nvPr>
            <p:ph type="body" idx="1"/>
          </p:nvPr>
        </p:nvSpPr>
        <p:spPr/>
        <p:txBody>
          <a:bodyPr>
            <a:normAutofit/>
          </a:bodyPr>
          <a:lstStyle/>
          <a:p>
            <a:pPr marL="0" indent="0">
              <a:buNone/>
            </a:pPr>
            <a:r>
              <a:rPr lang="nl-NL" sz="2400" dirty="0"/>
              <a:t>Control 									          Thiacloprid</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743003" y="1500189"/>
            <a:ext cx="6858000" cy="3857625"/>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50516" y="1500189"/>
            <a:ext cx="6858000" cy="3857625"/>
          </a:xfrm>
          <a:prstGeom prst="rect">
            <a:avLst/>
          </a:prstGeom>
        </p:spPr>
      </p:pic>
    </p:spTree>
    <p:extLst>
      <p:ext uri="{BB962C8B-B14F-4D97-AF65-F5344CB8AC3E}">
        <p14:creationId xmlns:p14="http://schemas.microsoft.com/office/powerpoint/2010/main" val="15056744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5405127" y="4317271"/>
            <a:ext cx="2130258" cy="378313"/>
          </a:xfrm>
          <a:prstGeom prst="roundRect">
            <a:avLst/>
          </a:prstGeom>
          <a:noFill/>
          <a:ln>
            <a:solidFill>
              <a:srgbClr val="00206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b="1" dirty="0">
                <a:solidFill>
                  <a:srgbClr val="002060"/>
                </a:solidFill>
                <a:latin typeface="Arial" panose="020B0604020202020204" pitchFamily="34" charset="0"/>
                <a:cs typeface="Arial" panose="020B0604020202020204" pitchFamily="34" charset="0"/>
              </a:rPr>
              <a:t>Feeding group</a:t>
            </a:r>
            <a:endParaRPr lang="en-US" sz="1400" b="1" dirty="0">
              <a:solidFill>
                <a:srgbClr val="002060"/>
              </a:solidFill>
              <a:highlight>
                <a:srgbClr val="FFFF00"/>
              </a:highlight>
              <a:latin typeface="Arial" panose="020B0604020202020204" pitchFamily="34" charset="0"/>
              <a:cs typeface="Arial" panose="020B0604020202020204" pitchFamily="34" charset="0"/>
            </a:endParaRPr>
          </a:p>
        </p:txBody>
      </p:sp>
      <p:cxnSp>
        <p:nvCxnSpPr>
          <p:cNvPr id="15" name="Straight Arrow Connector 14"/>
          <p:cNvCxnSpPr/>
          <p:nvPr/>
        </p:nvCxnSpPr>
        <p:spPr>
          <a:xfrm flipV="1">
            <a:off x="5197976" y="4520738"/>
            <a:ext cx="201458" cy="616"/>
          </a:xfrm>
          <a:prstGeom prst="straightConnector1">
            <a:avLst/>
          </a:prstGeom>
          <a:ln>
            <a:solidFill>
              <a:srgbClr val="002060"/>
            </a:solidFill>
            <a:tailEnd type="triangle"/>
          </a:ln>
        </p:spPr>
        <p:style>
          <a:lnRef idx="1">
            <a:schemeClr val="accent3"/>
          </a:lnRef>
          <a:fillRef idx="0">
            <a:schemeClr val="accent3"/>
          </a:fillRef>
          <a:effectRef idx="0">
            <a:schemeClr val="accent3"/>
          </a:effectRef>
          <a:fontRef idx="minor">
            <a:schemeClr val="tx1"/>
          </a:fontRef>
        </p:style>
      </p:cxnSp>
      <p:sp>
        <p:nvSpPr>
          <p:cNvPr id="16" name="Rounded Rectangle 15"/>
          <p:cNvSpPr/>
          <p:nvPr/>
        </p:nvSpPr>
        <p:spPr>
          <a:xfrm>
            <a:off x="3150759" y="4329634"/>
            <a:ext cx="2025527" cy="378313"/>
          </a:xfrm>
          <a:prstGeom prst="roundRect">
            <a:avLst/>
          </a:prstGeom>
          <a:noFill/>
          <a:ln>
            <a:solidFill>
              <a:srgbClr val="00206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b="1" dirty="0">
                <a:solidFill>
                  <a:srgbClr val="002060"/>
                </a:solidFill>
                <a:latin typeface="Arial" panose="020B0604020202020204" pitchFamily="34" charset="0"/>
                <a:cs typeface="Arial" panose="020B0604020202020204" pitchFamily="34" charset="0"/>
              </a:rPr>
              <a:t>Biomass</a:t>
            </a:r>
            <a:endParaRPr lang="en-US" sz="1200" b="1" dirty="0">
              <a:solidFill>
                <a:srgbClr val="002060"/>
              </a:solidFill>
              <a:highlight>
                <a:srgbClr val="FFFF00"/>
              </a:highlight>
              <a:latin typeface="Arial" panose="020B0604020202020204" pitchFamily="34" charset="0"/>
              <a:cs typeface="Arial" panose="020B0604020202020204" pitchFamily="34" charset="0"/>
            </a:endParaRPr>
          </a:p>
        </p:txBody>
      </p:sp>
      <p:sp>
        <p:nvSpPr>
          <p:cNvPr id="17" name="Rounded Rectangle 16"/>
          <p:cNvSpPr/>
          <p:nvPr/>
        </p:nvSpPr>
        <p:spPr>
          <a:xfrm>
            <a:off x="909899" y="4334371"/>
            <a:ext cx="2026649" cy="378313"/>
          </a:xfrm>
          <a:prstGeom prst="roundRect">
            <a:avLst/>
          </a:prstGeom>
          <a:noFill/>
          <a:ln>
            <a:solidFill>
              <a:srgbClr val="00206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000" b="1" dirty="0">
                <a:solidFill>
                  <a:srgbClr val="002060"/>
                </a:solidFill>
                <a:latin typeface="Arial" panose="020B0604020202020204" pitchFamily="34" charset="0"/>
                <a:cs typeface="Arial" panose="020B0604020202020204" pitchFamily="34" charset="0"/>
              </a:rPr>
              <a:t>Counts</a:t>
            </a:r>
          </a:p>
        </p:txBody>
      </p:sp>
      <p:sp>
        <p:nvSpPr>
          <p:cNvPr id="18" name="Rounded Rectangle 17"/>
          <p:cNvSpPr/>
          <p:nvPr/>
        </p:nvSpPr>
        <p:spPr>
          <a:xfrm>
            <a:off x="7761998" y="4317271"/>
            <a:ext cx="3295585" cy="378313"/>
          </a:xfrm>
          <a:prstGeom prst="roundRect">
            <a:avLst/>
          </a:prstGeom>
          <a:noFill/>
          <a:ln>
            <a:solidFill>
              <a:srgbClr val="00206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b="1" dirty="0">
                <a:solidFill>
                  <a:srgbClr val="002060"/>
                </a:solidFill>
                <a:latin typeface="Arial" panose="020B0604020202020204" pitchFamily="34" charset="0"/>
                <a:cs typeface="Arial" panose="020B0604020202020204" pitchFamily="34" charset="0"/>
              </a:rPr>
              <a:t>Biomass per feeding group</a:t>
            </a:r>
          </a:p>
        </p:txBody>
      </p:sp>
      <p:cxnSp>
        <p:nvCxnSpPr>
          <p:cNvPr id="19" name="Straight Arrow Connector 18"/>
          <p:cNvCxnSpPr/>
          <p:nvPr/>
        </p:nvCxnSpPr>
        <p:spPr>
          <a:xfrm flipV="1">
            <a:off x="2951270" y="4520738"/>
            <a:ext cx="201458" cy="616"/>
          </a:xfrm>
          <a:prstGeom prst="straightConnector1">
            <a:avLst/>
          </a:prstGeom>
          <a:ln>
            <a:solidFill>
              <a:srgbClr val="002060"/>
            </a:solidFill>
            <a:tailEnd type="triangle"/>
          </a:ln>
        </p:spPr>
        <p:style>
          <a:lnRef idx="1">
            <a:schemeClr val="accent3"/>
          </a:lnRef>
          <a:fillRef idx="0">
            <a:schemeClr val="accent3"/>
          </a:fillRef>
          <a:effectRef idx="0">
            <a:schemeClr val="accent3"/>
          </a:effectRef>
          <a:fontRef idx="minor">
            <a:schemeClr val="tx1"/>
          </a:fontRef>
        </p:style>
      </p:cxnSp>
      <p:cxnSp>
        <p:nvCxnSpPr>
          <p:cNvPr id="21" name="Straight Arrow Connector 20"/>
          <p:cNvCxnSpPr/>
          <p:nvPr/>
        </p:nvCxnSpPr>
        <p:spPr>
          <a:xfrm flipV="1">
            <a:off x="7523857" y="4517768"/>
            <a:ext cx="201458" cy="616"/>
          </a:xfrm>
          <a:prstGeom prst="straightConnector1">
            <a:avLst/>
          </a:prstGeom>
          <a:ln>
            <a:solidFill>
              <a:srgbClr val="002060"/>
            </a:solidFill>
            <a:tailEnd type="triangle"/>
          </a:ln>
        </p:spPr>
        <p:style>
          <a:lnRef idx="1">
            <a:schemeClr val="accent3"/>
          </a:lnRef>
          <a:fillRef idx="0">
            <a:schemeClr val="accent3"/>
          </a:fillRef>
          <a:effectRef idx="0">
            <a:schemeClr val="accent3"/>
          </a:effectRef>
          <a:fontRef idx="minor">
            <a:schemeClr val="tx1"/>
          </a:fontRef>
        </p:style>
      </p:cxnSp>
      <p:sp>
        <p:nvSpPr>
          <p:cNvPr id="22" name="Rounded Rectangle 21"/>
          <p:cNvSpPr/>
          <p:nvPr/>
        </p:nvSpPr>
        <p:spPr>
          <a:xfrm>
            <a:off x="909899" y="5517068"/>
            <a:ext cx="3253624" cy="392776"/>
          </a:xfrm>
          <a:prstGeom prst="roundRect">
            <a:avLst/>
          </a:prstGeom>
          <a:noFill/>
          <a:ln>
            <a:solidFill>
              <a:srgbClr val="00206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100" dirty="0">
              <a:solidFill>
                <a:srgbClr val="002060"/>
              </a:solidFill>
            </a:endParaRPr>
          </a:p>
        </p:txBody>
      </p:sp>
      <p:sp>
        <p:nvSpPr>
          <p:cNvPr id="23" name="Rectangle 22"/>
          <p:cNvSpPr/>
          <p:nvPr/>
        </p:nvSpPr>
        <p:spPr>
          <a:xfrm>
            <a:off x="5929528" y="5112185"/>
            <a:ext cx="1206176" cy="1015663"/>
          </a:xfrm>
          <a:prstGeom prst="rect">
            <a:avLst/>
          </a:prstGeom>
          <a:ln>
            <a:noFill/>
          </a:ln>
        </p:spPr>
        <p:txBody>
          <a:bodyPr wrap="square">
            <a:spAutoFit/>
          </a:bodyPr>
          <a:lstStyle/>
          <a:p>
            <a:pPr marL="171450" indent="-171450">
              <a:buFont typeface="Arial" panose="020B0604020202020204" pitchFamily="34" charset="0"/>
              <a:buChar char="•"/>
            </a:pPr>
            <a:r>
              <a:rPr lang="en-US" sz="1200" dirty="0">
                <a:solidFill>
                  <a:srgbClr val="002060"/>
                </a:solidFill>
                <a:latin typeface="Arial" panose="020B0604020202020204" pitchFamily="34" charset="0"/>
                <a:cs typeface="Arial" panose="020B0604020202020204" pitchFamily="34" charset="0"/>
              </a:rPr>
              <a:t>Predators </a:t>
            </a:r>
          </a:p>
          <a:p>
            <a:pPr marL="171450" indent="-171450">
              <a:buFont typeface="Arial" panose="020B0604020202020204" pitchFamily="34" charset="0"/>
              <a:buChar char="•"/>
            </a:pPr>
            <a:r>
              <a:rPr lang="en-US" sz="1200" dirty="0">
                <a:solidFill>
                  <a:srgbClr val="002060"/>
                </a:solidFill>
                <a:latin typeface="Arial" panose="020B0604020202020204" pitchFamily="34" charset="0"/>
                <a:cs typeface="Arial" panose="020B0604020202020204" pitchFamily="34" charset="0"/>
              </a:rPr>
              <a:t>Parasites</a:t>
            </a:r>
          </a:p>
          <a:p>
            <a:pPr marL="171450" indent="-171450">
              <a:buFont typeface="Arial" panose="020B0604020202020204" pitchFamily="34" charset="0"/>
              <a:buChar char="•"/>
            </a:pPr>
            <a:r>
              <a:rPr lang="en-US" sz="1200" dirty="0">
                <a:solidFill>
                  <a:srgbClr val="002060"/>
                </a:solidFill>
                <a:latin typeface="Arial" panose="020B0604020202020204" pitchFamily="34" charset="0"/>
                <a:cs typeface="Arial" panose="020B0604020202020204" pitchFamily="34" charset="0"/>
              </a:rPr>
              <a:t>Grazers</a:t>
            </a:r>
          </a:p>
          <a:p>
            <a:pPr marL="171450" indent="-171450">
              <a:buFont typeface="Arial" panose="020B0604020202020204" pitchFamily="34" charset="0"/>
              <a:buChar char="•"/>
            </a:pPr>
            <a:r>
              <a:rPr lang="en-US" sz="1200" dirty="0">
                <a:solidFill>
                  <a:srgbClr val="002060"/>
                </a:solidFill>
                <a:latin typeface="Arial" panose="020B0604020202020204" pitchFamily="34" charset="0"/>
                <a:cs typeface="Arial" panose="020B0604020202020204" pitchFamily="34" charset="0"/>
              </a:rPr>
              <a:t>Shredders</a:t>
            </a:r>
          </a:p>
          <a:p>
            <a:pPr marL="171450" indent="-171450">
              <a:buFont typeface="Arial" panose="020B0604020202020204" pitchFamily="34" charset="0"/>
              <a:buChar char="•"/>
            </a:pPr>
            <a:endParaRPr lang="nl-NL" sz="1200" dirty="0">
              <a:solidFill>
                <a:srgbClr val="002060"/>
              </a:solidFill>
              <a:latin typeface="Arial" panose="020B0604020202020204" pitchFamily="34" charset="0"/>
              <a:cs typeface="Arial" panose="020B0604020202020204" pitchFamily="34" charset="0"/>
            </a:endParaRPr>
          </a:p>
        </p:txBody>
      </p:sp>
      <p:sp>
        <p:nvSpPr>
          <p:cNvPr id="24" name="Rectangle 23"/>
          <p:cNvSpPr/>
          <p:nvPr/>
        </p:nvSpPr>
        <p:spPr>
          <a:xfrm>
            <a:off x="7055209" y="5134219"/>
            <a:ext cx="1661009" cy="830997"/>
          </a:xfrm>
          <a:prstGeom prst="rect">
            <a:avLst/>
          </a:prstGeom>
          <a:ln>
            <a:noFill/>
          </a:ln>
        </p:spPr>
        <p:txBody>
          <a:bodyPr wrap="square">
            <a:spAutoFit/>
          </a:bodyPr>
          <a:lstStyle/>
          <a:p>
            <a:pPr marL="171450" indent="-171450">
              <a:buFont typeface="Arial" panose="020B0604020202020204" pitchFamily="34" charset="0"/>
              <a:buChar char="•"/>
            </a:pPr>
            <a:r>
              <a:rPr lang="en-US" sz="1200" dirty="0">
                <a:solidFill>
                  <a:srgbClr val="002060"/>
                </a:solidFill>
                <a:latin typeface="Arial" panose="020B0604020202020204" pitchFamily="34" charset="0"/>
                <a:cs typeface="Arial" panose="020B0604020202020204" pitchFamily="34" charset="0"/>
              </a:rPr>
              <a:t>Gatherer/collectors</a:t>
            </a:r>
          </a:p>
          <a:p>
            <a:pPr marL="171450" indent="-171450">
              <a:buFont typeface="Arial" panose="020B0604020202020204" pitchFamily="34" charset="0"/>
              <a:buChar char="•"/>
            </a:pPr>
            <a:r>
              <a:rPr lang="en-US" sz="1200" dirty="0">
                <a:solidFill>
                  <a:srgbClr val="002060"/>
                </a:solidFill>
                <a:latin typeface="Arial" panose="020B0604020202020204" pitchFamily="34" charset="0"/>
                <a:cs typeface="Arial" panose="020B0604020202020204" pitchFamily="34" charset="0"/>
              </a:rPr>
              <a:t>Deposit feeders</a:t>
            </a:r>
          </a:p>
          <a:p>
            <a:pPr marL="171450" indent="-171450">
              <a:buFont typeface="Arial" panose="020B0604020202020204" pitchFamily="34" charset="0"/>
              <a:buChar char="•"/>
            </a:pPr>
            <a:r>
              <a:rPr lang="en-US" sz="1200" dirty="0">
                <a:solidFill>
                  <a:srgbClr val="002060"/>
                </a:solidFill>
                <a:latin typeface="Arial" panose="020B0604020202020204" pitchFamily="34" charset="0"/>
                <a:cs typeface="Arial" panose="020B0604020202020204" pitchFamily="34" charset="0"/>
              </a:rPr>
              <a:t>Filter feeders</a:t>
            </a:r>
          </a:p>
          <a:p>
            <a:pPr marL="171450" indent="-171450">
              <a:buFont typeface="Arial" panose="020B0604020202020204" pitchFamily="34" charset="0"/>
              <a:buChar char="•"/>
            </a:pPr>
            <a:r>
              <a:rPr lang="en-US" sz="1200" dirty="0">
                <a:solidFill>
                  <a:srgbClr val="002060"/>
                </a:solidFill>
                <a:latin typeface="Arial" panose="020B0604020202020204" pitchFamily="34" charset="0"/>
                <a:cs typeface="Arial" panose="020B0604020202020204" pitchFamily="34" charset="0"/>
              </a:rPr>
              <a:t>Others</a:t>
            </a:r>
          </a:p>
        </p:txBody>
      </p:sp>
      <p:sp>
        <p:nvSpPr>
          <p:cNvPr id="25" name="Rounded Rectangle 24"/>
          <p:cNvSpPr/>
          <p:nvPr/>
        </p:nvSpPr>
        <p:spPr>
          <a:xfrm>
            <a:off x="5864050" y="5153358"/>
            <a:ext cx="2807523" cy="756486"/>
          </a:xfrm>
          <a:prstGeom prst="roundRect">
            <a:avLst/>
          </a:prstGeom>
          <a:noFill/>
          <a:ln>
            <a:solidFill>
              <a:srgbClr val="00206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100" dirty="0">
              <a:solidFill>
                <a:srgbClr val="002060"/>
              </a:solidFill>
            </a:endParaRPr>
          </a:p>
        </p:txBody>
      </p:sp>
      <mc:AlternateContent xmlns:mc="http://schemas.openxmlformats.org/markup-compatibility/2006" xmlns:a14="http://schemas.microsoft.com/office/drawing/2010/main">
        <mc:Choice Requires="a14">
          <p:sp>
            <p:nvSpPr>
              <p:cNvPr id="26" name="TextBox 25"/>
              <p:cNvSpPr txBox="1"/>
              <p:nvPr/>
            </p:nvSpPr>
            <p:spPr>
              <a:xfrm>
                <a:off x="834080" y="5596677"/>
                <a:ext cx="3360504" cy="267509"/>
              </a:xfrm>
              <a:prstGeom prst="rect">
                <a:avLst/>
              </a:prstGeom>
              <a:noFill/>
              <a:ln>
                <a:no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600" i="1">
                              <a:solidFill>
                                <a:srgbClr val="002060"/>
                              </a:solidFill>
                              <a:latin typeface="Cambria Math" panose="02040503050406030204" pitchFamily="18" charset="0"/>
                            </a:rPr>
                          </m:ctrlPr>
                        </m:sSubPr>
                        <m:e>
                          <m:r>
                            <a:rPr lang="en-US" sz="1600" i="1">
                              <a:solidFill>
                                <a:srgbClr val="002060"/>
                              </a:solidFill>
                              <a:latin typeface="Cambria Math" panose="02040503050406030204" pitchFamily="18" charset="0"/>
                            </a:rPr>
                            <m:t>𝑚𝑎𝑠𝑠</m:t>
                          </m:r>
                        </m:e>
                        <m:sub>
                          <m:r>
                            <a:rPr lang="en-US" sz="1600" i="1">
                              <a:solidFill>
                                <a:srgbClr val="002060"/>
                              </a:solidFill>
                              <a:latin typeface="Cambria Math" panose="02040503050406030204" pitchFamily="18" charset="0"/>
                            </a:rPr>
                            <m:t>𝑘</m:t>
                          </m:r>
                        </m:sub>
                      </m:sSub>
                      <m:r>
                        <a:rPr lang="en-US" sz="1600" i="1">
                          <a:solidFill>
                            <a:srgbClr val="002060"/>
                          </a:solidFill>
                          <a:latin typeface="Cambria Math" panose="02040503050406030204" pitchFamily="18" charset="0"/>
                        </a:rPr>
                        <m:t>=0.11</m:t>
                      </m:r>
                      <m:r>
                        <a:rPr lang="en-US" sz="1600" i="1">
                          <a:solidFill>
                            <a:srgbClr val="002060"/>
                          </a:solidFill>
                          <a:latin typeface="Cambria Math" panose="02040503050406030204" pitchFamily="18" charset="0"/>
                          <a:ea typeface="Cambria Math" panose="02040503050406030204" pitchFamily="18" charset="0"/>
                        </a:rPr>
                        <m:t>×</m:t>
                      </m:r>
                      <m:sSup>
                        <m:sSupPr>
                          <m:ctrlPr>
                            <a:rPr lang="en-US" sz="1600" i="1">
                              <a:solidFill>
                                <a:srgbClr val="002060"/>
                              </a:solidFill>
                              <a:latin typeface="Cambria Math" panose="02040503050406030204" pitchFamily="18" charset="0"/>
                              <a:ea typeface="Cambria Math" panose="02040503050406030204" pitchFamily="18" charset="0"/>
                            </a:rPr>
                          </m:ctrlPr>
                        </m:sSupPr>
                        <m:e>
                          <m:sSub>
                            <m:sSubPr>
                              <m:ctrlPr>
                                <a:rPr lang="en-US" sz="1600" i="1">
                                  <a:solidFill>
                                    <a:srgbClr val="002060"/>
                                  </a:solidFill>
                                  <a:latin typeface="Cambria Math" panose="02040503050406030204" pitchFamily="18" charset="0"/>
                                  <a:ea typeface="Cambria Math" panose="02040503050406030204" pitchFamily="18" charset="0"/>
                                </a:rPr>
                              </m:ctrlPr>
                            </m:sSubPr>
                            <m:e>
                              <m:r>
                                <a:rPr lang="en-US" sz="1600" i="1">
                                  <a:solidFill>
                                    <a:srgbClr val="002060"/>
                                  </a:solidFill>
                                  <a:latin typeface="Cambria Math" panose="02040503050406030204" pitchFamily="18" charset="0"/>
                                  <a:ea typeface="Cambria Math" panose="02040503050406030204" pitchFamily="18" charset="0"/>
                                </a:rPr>
                                <m:t>𝑙𝑒𝑛𝑔𝑡h</m:t>
                              </m:r>
                            </m:e>
                            <m:sub>
                              <m:r>
                                <a:rPr lang="en-US" sz="1600" i="1">
                                  <a:solidFill>
                                    <a:srgbClr val="002060"/>
                                  </a:solidFill>
                                  <a:latin typeface="Cambria Math" panose="02040503050406030204" pitchFamily="18" charset="0"/>
                                  <a:ea typeface="Cambria Math" panose="02040503050406030204" pitchFamily="18" charset="0"/>
                                </a:rPr>
                                <m:t>𝑘</m:t>
                              </m:r>
                            </m:sub>
                          </m:sSub>
                        </m:e>
                        <m:sup>
                          <m:r>
                            <a:rPr lang="en-US" sz="1600" i="1">
                              <a:solidFill>
                                <a:srgbClr val="002060"/>
                              </a:solidFill>
                              <a:latin typeface="Cambria Math" panose="02040503050406030204" pitchFamily="18" charset="0"/>
                              <a:ea typeface="Cambria Math" panose="02040503050406030204" pitchFamily="18" charset="0"/>
                            </a:rPr>
                            <m:t>1.79</m:t>
                          </m:r>
                        </m:sup>
                      </m:sSup>
                    </m:oMath>
                  </m:oMathPara>
                </a14:m>
                <a:endParaRPr lang="nl-NL" sz="1600" dirty="0">
                  <a:solidFill>
                    <a:srgbClr val="002060"/>
                  </a:solidFill>
                  <a:latin typeface="Arial" panose="020B0604020202020204" pitchFamily="34" charset="0"/>
                  <a:cs typeface="Arial" panose="020B0604020202020204" pitchFamily="34" charset="0"/>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834080" y="5596677"/>
                <a:ext cx="3360504" cy="267509"/>
              </a:xfrm>
              <a:prstGeom prst="rect">
                <a:avLst/>
              </a:prstGeom>
              <a:blipFill>
                <a:blip r:embed="rId3"/>
                <a:stretch>
                  <a:fillRect b="-34091"/>
                </a:stretch>
              </a:blipFill>
              <a:ln>
                <a:noFill/>
              </a:ln>
            </p:spPr>
            <p:txBody>
              <a:bodyPr/>
              <a:lstStyle/>
              <a:p>
                <a:r>
                  <a:rPr lang="nl-NL">
                    <a:noFill/>
                  </a:rPr>
                  <a:t> </a:t>
                </a:r>
              </a:p>
            </p:txBody>
          </p:sp>
        </mc:Fallback>
      </mc:AlternateContent>
      <p:cxnSp>
        <p:nvCxnSpPr>
          <p:cNvPr id="28" name="Straight Connector 27"/>
          <p:cNvCxnSpPr>
            <a:cxnSpLocks/>
            <a:stCxn id="13" idx="2"/>
            <a:endCxn id="25" idx="0"/>
          </p:cNvCxnSpPr>
          <p:nvPr/>
        </p:nvCxnSpPr>
        <p:spPr>
          <a:xfrm>
            <a:off x="6470256" y="4695584"/>
            <a:ext cx="797556" cy="457774"/>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cxnSpLocks/>
            <a:stCxn id="16" idx="2"/>
            <a:endCxn id="22" idx="0"/>
          </p:cNvCxnSpPr>
          <p:nvPr/>
        </p:nvCxnSpPr>
        <p:spPr>
          <a:xfrm flipH="1">
            <a:off x="2536711" y="4707947"/>
            <a:ext cx="1626812" cy="809121"/>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sp>
        <p:nvSpPr>
          <p:cNvPr id="36" name="Rectangle 35"/>
          <p:cNvSpPr/>
          <p:nvPr/>
        </p:nvSpPr>
        <p:spPr>
          <a:xfrm>
            <a:off x="515330" y="112242"/>
            <a:ext cx="3781805" cy="584775"/>
          </a:xfrm>
          <a:prstGeom prst="rect">
            <a:avLst/>
          </a:prstGeom>
        </p:spPr>
        <p:txBody>
          <a:bodyPr wrap="none">
            <a:spAutoFit/>
          </a:bodyPr>
          <a:lstStyle/>
          <a:p>
            <a:r>
              <a:rPr lang="de-DE" sz="3200" b="1" dirty="0" err="1">
                <a:solidFill>
                  <a:srgbClr val="002060"/>
                </a:solidFill>
                <a:latin typeface="Arial" panose="020B0604020202020204" pitchFamily="34" charset="0"/>
                <a:cs typeface="Arial" panose="020B0604020202020204" pitchFamily="34" charset="0"/>
              </a:rPr>
              <a:t>Biodiversity</a:t>
            </a:r>
            <a:r>
              <a:rPr lang="de-DE" sz="3200" b="1" dirty="0">
                <a:solidFill>
                  <a:srgbClr val="002060"/>
                </a:solidFill>
                <a:latin typeface="Arial" panose="020B0604020202020204" pitchFamily="34" charset="0"/>
                <a:cs typeface="Arial" panose="020B0604020202020204" pitchFamily="34" charset="0"/>
              </a:rPr>
              <a:t> </a:t>
            </a:r>
            <a:r>
              <a:rPr lang="de-DE" sz="3200" b="1" dirty="0" err="1">
                <a:solidFill>
                  <a:srgbClr val="002060"/>
                </a:solidFill>
                <a:latin typeface="Arial" panose="020B0604020202020204" pitchFamily="34" charset="0"/>
                <a:cs typeface="Arial" panose="020B0604020202020204" pitchFamily="34" charset="0"/>
              </a:rPr>
              <a:t>assay</a:t>
            </a:r>
            <a:endParaRPr lang="de-DE" sz="3200" b="1" dirty="0">
              <a:solidFill>
                <a:srgbClr val="002060"/>
              </a:solidFill>
              <a:latin typeface="Arial" panose="020B0604020202020204" pitchFamily="34" charset="0"/>
              <a:cs typeface="Arial" panose="020B0604020202020204" pitchFamily="34" charset="0"/>
            </a:endParaRPr>
          </a:p>
        </p:txBody>
      </p:sp>
      <p:cxnSp>
        <p:nvCxnSpPr>
          <p:cNvPr id="64" name="Straight Connector 63"/>
          <p:cNvCxnSpPr/>
          <p:nvPr/>
        </p:nvCxnSpPr>
        <p:spPr>
          <a:xfrm>
            <a:off x="126977" y="724035"/>
            <a:ext cx="11850232" cy="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pic>
        <p:nvPicPr>
          <p:cNvPr id="4098" name="Picture 2">
            <a:extLst>
              <a:ext uri="{FF2B5EF4-FFF2-40B4-BE49-F238E27FC236}">
                <a16:creationId xmlns:a16="http://schemas.microsoft.com/office/drawing/2014/main" id="{7C4BAFF1-3132-EBF6-3FAE-198E6B87793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01709" y="5965216"/>
            <a:ext cx="3515768" cy="398521"/>
          </a:xfrm>
          <a:prstGeom prst="rect">
            <a:avLst/>
          </a:prstGeom>
          <a:noFill/>
          <a:extLst>
            <a:ext uri="{909E8E84-426E-40DD-AFC4-6F175D3DCCD1}">
              <a14:hiddenFill xmlns:a14="http://schemas.microsoft.com/office/drawing/2010/main">
                <a:solidFill>
                  <a:srgbClr val="FFFFFF"/>
                </a:solidFill>
              </a14:hiddenFill>
            </a:ext>
          </a:extLst>
        </p:spPr>
      </p:pic>
      <p:sp>
        <p:nvSpPr>
          <p:cNvPr id="27" name="Down Arrow 9">
            <a:extLst>
              <a:ext uri="{FF2B5EF4-FFF2-40B4-BE49-F238E27FC236}">
                <a16:creationId xmlns:a16="http://schemas.microsoft.com/office/drawing/2014/main" id="{619C30C9-9755-9286-429F-A6925AD26FCA}"/>
              </a:ext>
            </a:extLst>
          </p:cNvPr>
          <p:cNvSpPr/>
          <p:nvPr/>
        </p:nvSpPr>
        <p:spPr>
          <a:xfrm rot="16200000">
            <a:off x="3354847" y="2013840"/>
            <a:ext cx="215104" cy="300698"/>
          </a:xfrm>
          <a:prstGeom prst="down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30" name="Down Arrow 12">
            <a:extLst>
              <a:ext uri="{FF2B5EF4-FFF2-40B4-BE49-F238E27FC236}">
                <a16:creationId xmlns:a16="http://schemas.microsoft.com/office/drawing/2014/main" id="{A12E5053-AB4D-DABA-D996-AB482D016458}"/>
              </a:ext>
            </a:extLst>
          </p:cNvPr>
          <p:cNvSpPr/>
          <p:nvPr/>
        </p:nvSpPr>
        <p:spPr>
          <a:xfrm rot="16200000">
            <a:off x="6838923" y="2004595"/>
            <a:ext cx="215104" cy="300698"/>
          </a:xfrm>
          <a:prstGeom prst="down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31" name="Down Arrow 13">
            <a:extLst>
              <a:ext uri="{FF2B5EF4-FFF2-40B4-BE49-F238E27FC236}">
                <a16:creationId xmlns:a16="http://schemas.microsoft.com/office/drawing/2014/main" id="{6DD1F703-F038-5B37-0D44-10ED47DE2963}"/>
              </a:ext>
            </a:extLst>
          </p:cNvPr>
          <p:cNvSpPr/>
          <p:nvPr/>
        </p:nvSpPr>
        <p:spPr>
          <a:xfrm rot="16200000">
            <a:off x="9399619" y="1951844"/>
            <a:ext cx="215104" cy="300698"/>
          </a:xfrm>
          <a:prstGeom prst="down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32" name="Oval 31">
            <a:extLst>
              <a:ext uri="{FF2B5EF4-FFF2-40B4-BE49-F238E27FC236}">
                <a16:creationId xmlns:a16="http://schemas.microsoft.com/office/drawing/2014/main" id="{8F42FB2F-A85B-2500-2CFB-D2B4A52184EA}"/>
              </a:ext>
            </a:extLst>
          </p:cNvPr>
          <p:cNvSpPr/>
          <p:nvPr/>
        </p:nvSpPr>
        <p:spPr>
          <a:xfrm>
            <a:off x="338535" y="1106876"/>
            <a:ext cx="2810300" cy="2096136"/>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l 36">
            <a:extLst>
              <a:ext uri="{FF2B5EF4-FFF2-40B4-BE49-F238E27FC236}">
                <a16:creationId xmlns:a16="http://schemas.microsoft.com/office/drawing/2014/main" id="{A7C769F3-77E1-88EA-5CE0-08678646DB90}"/>
              </a:ext>
            </a:extLst>
          </p:cNvPr>
          <p:cNvSpPr/>
          <p:nvPr/>
        </p:nvSpPr>
        <p:spPr>
          <a:xfrm>
            <a:off x="3773892" y="1106876"/>
            <a:ext cx="2830891" cy="2096136"/>
          </a:xfrm>
          <a:prstGeom prst="ellipse">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a:extLst>
              <a:ext uri="{FF2B5EF4-FFF2-40B4-BE49-F238E27FC236}">
                <a16:creationId xmlns:a16="http://schemas.microsoft.com/office/drawing/2014/main" id="{C27538E5-8E07-A2BD-8B8A-3FF0678A3086}"/>
              </a:ext>
            </a:extLst>
          </p:cNvPr>
          <p:cNvSpPr/>
          <p:nvPr/>
        </p:nvSpPr>
        <p:spPr>
          <a:xfrm>
            <a:off x="7293487" y="1106876"/>
            <a:ext cx="1867062" cy="2096136"/>
          </a:xfrm>
          <a:prstGeom prst="ellipse">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2" name="Picture 51">
            <a:extLst>
              <a:ext uri="{FF2B5EF4-FFF2-40B4-BE49-F238E27FC236}">
                <a16:creationId xmlns:a16="http://schemas.microsoft.com/office/drawing/2014/main" id="{4592E5CC-A631-5588-08B9-09586AA9A2F3}"/>
              </a:ext>
            </a:extLst>
          </p:cNvPr>
          <p:cNvPicPr>
            <a:picLocks noChangeAspect="1"/>
          </p:cNvPicPr>
          <p:nvPr/>
        </p:nvPicPr>
        <p:blipFill rotWithShape="1">
          <a:blip r:embed="rId8"/>
          <a:srcRect l="14579" t="3983" r="26389" b="-3983"/>
          <a:stretch/>
        </p:blipFill>
        <p:spPr>
          <a:xfrm>
            <a:off x="9781785" y="1106875"/>
            <a:ext cx="2239063" cy="2168898"/>
          </a:xfrm>
          <a:prstGeom prst="ellipse">
            <a:avLst/>
          </a:prstGeom>
          <a:ln>
            <a:noFill/>
          </a:ln>
          <a:effectLst>
            <a:softEdge rad="112500"/>
          </a:effectLst>
        </p:spPr>
      </p:pic>
      <p:cxnSp>
        <p:nvCxnSpPr>
          <p:cNvPr id="53" name="Straight Connector 52">
            <a:extLst>
              <a:ext uri="{FF2B5EF4-FFF2-40B4-BE49-F238E27FC236}">
                <a16:creationId xmlns:a16="http://schemas.microsoft.com/office/drawing/2014/main" id="{E58A0AA0-2D11-16F4-26E6-E1FA7249A58E}"/>
              </a:ext>
            </a:extLst>
          </p:cNvPr>
          <p:cNvCxnSpPr/>
          <p:nvPr/>
        </p:nvCxnSpPr>
        <p:spPr>
          <a:xfrm>
            <a:off x="167257" y="4059993"/>
            <a:ext cx="11850232" cy="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sp>
        <p:nvSpPr>
          <p:cNvPr id="54" name="Rectangle 53">
            <a:extLst>
              <a:ext uri="{FF2B5EF4-FFF2-40B4-BE49-F238E27FC236}">
                <a16:creationId xmlns:a16="http://schemas.microsoft.com/office/drawing/2014/main" id="{407D6F58-8D2F-D8E9-1F0B-BA327CC5DDF3}"/>
              </a:ext>
            </a:extLst>
          </p:cNvPr>
          <p:cNvSpPr/>
          <p:nvPr/>
        </p:nvSpPr>
        <p:spPr>
          <a:xfrm>
            <a:off x="508528" y="3454527"/>
            <a:ext cx="5280613" cy="584775"/>
          </a:xfrm>
          <a:prstGeom prst="rect">
            <a:avLst/>
          </a:prstGeom>
        </p:spPr>
        <p:txBody>
          <a:bodyPr wrap="none">
            <a:spAutoFit/>
          </a:bodyPr>
          <a:lstStyle/>
          <a:p>
            <a:r>
              <a:rPr lang="de-DE" sz="3200" b="1" dirty="0" err="1">
                <a:solidFill>
                  <a:srgbClr val="002060"/>
                </a:solidFill>
                <a:latin typeface="Arial" panose="020B0604020202020204" pitchFamily="34" charset="0"/>
                <a:cs typeface="Arial" panose="020B0604020202020204" pitchFamily="34" charset="0"/>
              </a:rPr>
              <a:t>Functional</a:t>
            </a:r>
            <a:r>
              <a:rPr lang="de-DE" sz="3200" b="1" dirty="0">
                <a:solidFill>
                  <a:srgbClr val="002060"/>
                </a:solidFill>
                <a:latin typeface="Arial" panose="020B0604020202020204" pitchFamily="34" charset="0"/>
                <a:cs typeface="Arial" panose="020B0604020202020204" pitchFamily="34" charset="0"/>
              </a:rPr>
              <a:t> </a:t>
            </a:r>
            <a:r>
              <a:rPr lang="de-DE" sz="3200" b="1" dirty="0" err="1">
                <a:solidFill>
                  <a:srgbClr val="002060"/>
                </a:solidFill>
                <a:latin typeface="Arial" panose="020B0604020202020204" pitchFamily="34" charset="0"/>
                <a:cs typeface="Arial" panose="020B0604020202020204" pitchFamily="34" charset="0"/>
              </a:rPr>
              <a:t>Feeding</a:t>
            </a:r>
            <a:r>
              <a:rPr lang="de-DE" sz="3200" b="1" dirty="0">
                <a:solidFill>
                  <a:srgbClr val="002060"/>
                </a:solidFill>
                <a:latin typeface="Arial" panose="020B0604020202020204" pitchFamily="34" charset="0"/>
                <a:cs typeface="Arial" panose="020B0604020202020204" pitchFamily="34" charset="0"/>
              </a:rPr>
              <a:t> Group</a:t>
            </a:r>
          </a:p>
        </p:txBody>
      </p:sp>
      <p:sp>
        <p:nvSpPr>
          <p:cNvPr id="67" name="Rectangle 66">
            <a:extLst>
              <a:ext uri="{FF2B5EF4-FFF2-40B4-BE49-F238E27FC236}">
                <a16:creationId xmlns:a16="http://schemas.microsoft.com/office/drawing/2014/main" id="{03E93E9F-A0A1-7503-B71A-A61D9DFF49E6}"/>
              </a:ext>
            </a:extLst>
          </p:cNvPr>
          <p:cNvSpPr/>
          <p:nvPr/>
        </p:nvSpPr>
        <p:spPr>
          <a:xfrm>
            <a:off x="0" y="0"/>
            <a:ext cx="12198350" cy="345452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le 1">
            <a:extLst>
              <a:ext uri="{FF2B5EF4-FFF2-40B4-BE49-F238E27FC236}">
                <a16:creationId xmlns:a16="http://schemas.microsoft.com/office/drawing/2014/main" id="{63C90D01-5F17-92E7-E446-AD7036662C36}"/>
              </a:ext>
            </a:extLst>
          </p:cNvPr>
          <p:cNvSpPr>
            <a:spLocks noGrp="1"/>
          </p:cNvSpPr>
          <p:nvPr>
            <p:ph type="title"/>
          </p:nvPr>
        </p:nvSpPr>
        <p:spPr/>
        <p:txBody>
          <a:bodyPr/>
          <a:lstStyle/>
          <a:p>
            <a:endParaRPr lang="en-NZ"/>
          </a:p>
        </p:txBody>
      </p:sp>
      <p:sp>
        <p:nvSpPr>
          <p:cNvPr id="3" name="Text Placeholder 2">
            <a:extLst>
              <a:ext uri="{FF2B5EF4-FFF2-40B4-BE49-F238E27FC236}">
                <a16:creationId xmlns:a16="http://schemas.microsoft.com/office/drawing/2014/main" id="{814209A2-F485-4DCE-EBC0-91772848E5A0}"/>
              </a:ext>
            </a:extLst>
          </p:cNvPr>
          <p:cNvSpPr>
            <a:spLocks noGrp="1"/>
          </p:cNvSpPr>
          <p:nvPr>
            <p:ph type="body" idx="1"/>
          </p:nvPr>
        </p:nvSpPr>
        <p:spPr/>
        <p:txBody>
          <a:bodyPr/>
          <a:lstStyle/>
          <a:p>
            <a:endParaRPr lang="en-NZ"/>
          </a:p>
        </p:txBody>
      </p:sp>
    </p:spTree>
    <p:extLst>
      <p:ext uri="{BB962C8B-B14F-4D97-AF65-F5344CB8AC3E}">
        <p14:creationId xmlns:p14="http://schemas.microsoft.com/office/powerpoint/2010/main" val="2541106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9892C-4647-FE07-4951-CE440608F5DD}"/>
              </a:ext>
            </a:extLst>
          </p:cNvPr>
          <p:cNvSpPr>
            <a:spLocks noGrp="1"/>
          </p:cNvSpPr>
          <p:nvPr>
            <p:ph type="title"/>
          </p:nvPr>
        </p:nvSpPr>
        <p:spPr>
          <a:xfrm>
            <a:off x="3013075" y="1183300"/>
            <a:ext cx="8901136" cy="969200"/>
          </a:xfrm>
        </p:spPr>
        <p:txBody>
          <a:bodyPr/>
          <a:lstStyle/>
          <a:p>
            <a:r>
              <a:rPr lang="en-NZ" dirty="0"/>
              <a:t>Analyses – Part 3 Ecosystem processes</a:t>
            </a:r>
          </a:p>
        </p:txBody>
      </p:sp>
      <p:sp>
        <p:nvSpPr>
          <p:cNvPr id="3" name="Text Placeholder 2">
            <a:extLst>
              <a:ext uri="{FF2B5EF4-FFF2-40B4-BE49-F238E27FC236}">
                <a16:creationId xmlns:a16="http://schemas.microsoft.com/office/drawing/2014/main" id="{548E2F4C-E272-B463-19EA-65E5A0E82ED8}"/>
              </a:ext>
            </a:extLst>
          </p:cNvPr>
          <p:cNvSpPr>
            <a:spLocks noGrp="1"/>
          </p:cNvSpPr>
          <p:nvPr>
            <p:ph type="body" idx="1"/>
          </p:nvPr>
        </p:nvSpPr>
        <p:spPr>
          <a:xfrm>
            <a:off x="2623737" y="2061587"/>
            <a:ext cx="9290473" cy="4212800"/>
          </a:xfrm>
        </p:spPr>
        <p:txBody>
          <a:bodyPr/>
          <a:lstStyle/>
          <a:p>
            <a:pPr lvl="1"/>
            <a:r>
              <a:rPr lang="en-US" dirty="0"/>
              <a:t>Structural equation modelling (SEM) </a:t>
            </a:r>
            <a:br>
              <a:rPr lang="en-US" dirty="0"/>
            </a:br>
            <a:r>
              <a:rPr lang="en-US" dirty="0"/>
              <a:t>‘unites two or more structural models to model multivariate relationships’</a:t>
            </a:r>
          </a:p>
          <a:p>
            <a:pPr lvl="1"/>
            <a:r>
              <a:rPr lang="en-US" dirty="0"/>
              <a:t>Essentially strings together a series of linear relationships</a:t>
            </a:r>
          </a:p>
          <a:p>
            <a:pPr lvl="1"/>
            <a:r>
              <a:rPr lang="en-US" dirty="0"/>
              <a:t>Often used for model testing (as opposed to exploratory)</a:t>
            </a:r>
          </a:p>
          <a:p>
            <a:pPr marL="761981" lvl="1" indent="0">
              <a:buNone/>
            </a:pPr>
            <a:endParaRPr lang="en-US" dirty="0"/>
          </a:p>
          <a:p>
            <a:pPr marL="761981" lvl="1" indent="0">
              <a:buNone/>
            </a:pPr>
            <a:endParaRPr lang="en-US" dirty="0"/>
          </a:p>
        </p:txBody>
      </p:sp>
      <p:sp>
        <p:nvSpPr>
          <p:cNvPr id="4" name="Slide Number Placeholder 3">
            <a:extLst>
              <a:ext uri="{FF2B5EF4-FFF2-40B4-BE49-F238E27FC236}">
                <a16:creationId xmlns:a16="http://schemas.microsoft.com/office/drawing/2014/main" id="{32EA3B05-7E39-8A3F-D83B-BBC69A865724}"/>
              </a:ext>
            </a:extLst>
          </p:cNvPr>
          <p:cNvSpPr>
            <a:spLocks noGrp="1"/>
          </p:cNvSpPr>
          <p:nvPr>
            <p:ph type="sldNum" idx="12"/>
          </p:nvPr>
        </p:nvSpPr>
        <p:spPr/>
        <p:txBody>
          <a:bodyPr/>
          <a:lstStyle/>
          <a:p>
            <a:pPr defTabSz="1219170">
              <a:buClr>
                <a:srgbClr val="000000"/>
              </a:buClr>
            </a:pPr>
            <a:fld id="{00000000-1234-1234-1234-123412341234}" type="slidenum">
              <a:rPr lang="en" kern="0">
                <a:solidFill>
                  <a:srgbClr val="999999"/>
                </a:solidFill>
              </a:rPr>
              <a:pPr defTabSz="1219170">
                <a:buClr>
                  <a:srgbClr val="000000"/>
                </a:buClr>
              </a:pPr>
              <a:t>26</a:t>
            </a:fld>
            <a:endParaRPr lang="en" kern="0">
              <a:solidFill>
                <a:srgbClr val="999999"/>
              </a:solidFill>
            </a:endParaRPr>
          </a:p>
        </p:txBody>
      </p:sp>
      <p:pic>
        <p:nvPicPr>
          <p:cNvPr id="1030" name="Picture 6">
            <a:extLst>
              <a:ext uri="{FF2B5EF4-FFF2-40B4-BE49-F238E27FC236}">
                <a16:creationId xmlns:a16="http://schemas.microsoft.com/office/drawing/2014/main" id="{47FD425C-F902-3C20-3818-AFE075F710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015" y="3605433"/>
            <a:ext cx="2819400" cy="19939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DA74B8F-99DD-C7C2-6054-B82EADE7E9F0}"/>
              </a:ext>
            </a:extLst>
          </p:cNvPr>
          <p:cNvSpPr txBox="1"/>
          <p:nvPr/>
        </p:nvSpPr>
        <p:spPr>
          <a:xfrm>
            <a:off x="4664203" y="4401305"/>
            <a:ext cx="3129280" cy="379656"/>
          </a:xfrm>
          <a:prstGeom prst="rect">
            <a:avLst/>
          </a:prstGeom>
          <a:noFill/>
        </p:spPr>
        <p:txBody>
          <a:bodyPr wrap="square" rtlCol="0">
            <a:spAutoFit/>
          </a:bodyPr>
          <a:lstStyle/>
          <a:p>
            <a:pPr defTabSz="1219170">
              <a:buClr>
                <a:srgbClr val="000000"/>
              </a:buClr>
            </a:pPr>
            <a:r>
              <a:rPr lang="mi-NZ" sz="1867" kern="0" dirty="0">
                <a:solidFill>
                  <a:srgbClr val="000000"/>
                </a:solidFill>
                <a:latin typeface="Arial"/>
                <a:cs typeface="Arial"/>
                <a:sym typeface="Arial"/>
              </a:rPr>
              <a:t>Y ~ X</a:t>
            </a:r>
            <a:r>
              <a:rPr lang="mi-NZ" sz="1867" kern="0" baseline="-25000" dirty="0">
                <a:solidFill>
                  <a:srgbClr val="000000"/>
                </a:solidFill>
                <a:latin typeface="Arial"/>
                <a:cs typeface="Arial"/>
                <a:sym typeface="Arial"/>
              </a:rPr>
              <a:t>1</a:t>
            </a:r>
            <a:r>
              <a:rPr lang="mi-NZ" sz="1867" kern="0" baseline="30000" dirty="0">
                <a:solidFill>
                  <a:srgbClr val="000000"/>
                </a:solidFill>
                <a:latin typeface="Arial"/>
                <a:cs typeface="Arial"/>
                <a:sym typeface="Arial"/>
              </a:rPr>
              <a:t> </a:t>
            </a:r>
            <a:r>
              <a:rPr lang="mi-NZ" sz="1867" kern="0" dirty="0">
                <a:solidFill>
                  <a:srgbClr val="000000"/>
                </a:solidFill>
                <a:latin typeface="Arial"/>
                <a:cs typeface="Arial"/>
                <a:sym typeface="Arial"/>
              </a:rPr>
              <a:t>+ X</a:t>
            </a:r>
            <a:r>
              <a:rPr lang="mi-NZ" sz="1867" kern="0" baseline="-25000" dirty="0">
                <a:solidFill>
                  <a:srgbClr val="000000"/>
                </a:solidFill>
                <a:latin typeface="Arial"/>
                <a:cs typeface="Arial"/>
                <a:sym typeface="Arial"/>
              </a:rPr>
              <a:t>2</a:t>
            </a:r>
            <a:endParaRPr lang="en-NZ" sz="1867" kern="0" dirty="0">
              <a:solidFill>
                <a:srgbClr val="000000"/>
              </a:solidFill>
              <a:latin typeface="Arial"/>
              <a:cs typeface="Arial"/>
              <a:sym typeface="Arial"/>
            </a:endParaRPr>
          </a:p>
        </p:txBody>
      </p:sp>
      <p:pic>
        <p:nvPicPr>
          <p:cNvPr id="1032" name="Picture 8" descr="path2">
            <a:extLst>
              <a:ext uri="{FF2B5EF4-FFF2-40B4-BE49-F238E27FC236}">
                <a16:creationId xmlns:a16="http://schemas.microsoft.com/office/drawing/2014/main" id="{4BAE612F-7F06-C257-018F-E45CA46C1C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015" y="5825125"/>
            <a:ext cx="3810000" cy="8128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68C7D9E-08F7-94B4-8877-71EAA994D694}"/>
              </a:ext>
            </a:extLst>
          </p:cNvPr>
          <p:cNvSpPr txBox="1"/>
          <p:nvPr/>
        </p:nvSpPr>
        <p:spPr>
          <a:xfrm>
            <a:off x="4650656" y="5858454"/>
            <a:ext cx="3129280" cy="666977"/>
          </a:xfrm>
          <a:prstGeom prst="rect">
            <a:avLst/>
          </a:prstGeom>
          <a:noFill/>
        </p:spPr>
        <p:txBody>
          <a:bodyPr wrap="square" rtlCol="0">
            <a:spAutoFit/>
          </a:bodyPr>
          <a:lstStyle/>
          <a:p>
            <a:pPr defTabSz="1219170">
              <a:buClr>
                <a:srgbClr val="000000"/>
              </a:buClr>
            </a:pPr>
            <a:r>
              <a:rPr lang="mi-NZ" sz="1867" kern="0" dirty="0">
                <a:solidFill>
                  <a:srgbClr val="000000"/>
                </a:solidFill>
                <a:latin typeface="Arial"/>
                <a:cs typeface="Arial"/>
                <a:sym typeface="Arial"/>
              </a:rPr>
              <a:t>X</a:t>
            </a:r>
            <a:r>
              <a:rPr lang="mi-NZ" sz="1867" kern="0" baseline="-25000" dirty="0">
                <a:solidFill>
                  <a:srgbClr val="000000"/>
                </a:solidFill>
                <a:latin typeface="Arial"/>
                <a:cs typeface="Arial"/>
                <a:sym typeface="Arial"/>
              </a:rPr>
              <a:t>2</a:t>
            </a:r>
            <a:r>
              <a:rPr lang="mi-NZ" sz="1867" kern="0" dirty="0">
                <a:solidFill>
                  <a:srgbClr val="000000"/>
                </a:solidFill>
                <a:latin typeface="Arial"/>
                <a:cs typeface="Arial"/>
                <a:sym typeface="Arial"/>
              </a:rPr>
              <a:t> ~ X</a:t>
            </a:r>
            <a:r>
              <a:rPr lang="mi-NZ" sz="1867" kern="0" baseline="-25000" dirty="0">
                <a:solidFill>
                  <a:srgbClr val="000000"/>
                </a:solidFill>
                <a:latin typeface="Arial"/>
                <a:cs typeface="Arial"/>
                <a:sym typeface="Arial"/>
              </a:rPr>
              <a:t>1</a:t>
            </a:r>
            <a:r>
              <a:rPr lang="mi-NZ" sz="1867" kern="0" baseline="30000" dirty="0">
                <a:solidFill>
                  <a:srgbClr val="000000"/>
                </a:solidFill>
                <a:latin typeface="Arial"/>
                <a:cs typeface="Arial"/>
                <a:sym typeface="Arial"/>
              </a:rPr>
              <a:t> </a:t>
            </a:r>
          </a:p>
          <a:p>
            <a:pPr defTabSz="1219170">
              <a:buClr>
                <a:srgbClr val="000000"/>
              </a:buClr>
            </a:pPr>
            <a:r>
              <a:rPr lang="mi-NZ" sz="1867" kern="0" dirty="0">
                <a:solidFill>
                  <a:srgbClr val="000000"/>
                </a:solidFill>
                <a:latin typeface="Arial"/>
                <a:cs typeface="Arial"/>
                <a:sym typeface="Arial"/>
              </a:rPr>
              <a:t>Y  ~ X</a:t>
            </a:r>
            <a:r>
              <a:rPr lang="mi-NZ" sz="1867" kern="0" baseline="-25000" dirty="0">
                <a:solidFill>
                  <a:srgbClr val="000000"/>
                </a:solidFill>
                <a:latin typeface="Arial"/>
                <a:cs typeface="Arial"/>
                <a:sym typeface="Arial"/>
              </a:rPr>
              <a:t>2</a:t>
            </a:r>
            <a:endParaRPr lang="en-NZ" sz="1867" kern="0" dirty="0">
              <a:solidFill>
                <a:srgbClr val="000000"/>
              </a:solidFill>
              <a:latin typeface="Arial"/>
              <a:cs typeface="Arial"/>
              <a:sym typeface="Arial"/>
            </a:endParaRPr>
          </a:p>
        </p:txBody>
      </p:sp>
    </p:spTree>
    <p:extLst>
      <p:ext uri="{BB962C8B-B14F-4D97-AF65-F5344CB8AC3E}">
        <p14:creationId xmlns:p14="http://schemas.microsoft.com/office/powerpoint/2010/main" val="1623280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3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9892C-4647-FE07-4951-CE440608F5DD}"/>
              </a:ext>
            </a:extLst>
          </p:cNvPr>
          <p:cNvSpPr>
            <a:spLocks noGrp="1"/>
          </p:cNvSpPr>
          <p:nvPr>
            <p:ph type="title"/>
          </p:nvPr>
        </p:nvSpPr>
        <p:spPr/>
        <p:txBody>
          <a:bodyPr/>
          <a:lstStyle/>
          <a:p>
            <a:r>
              <a:rPr lang="en-NZ" dirty="0"/>
              <a:t>Analyses – Part 3 cont’d</a:t>
            </a:r>
          </a:p>
        </p:txBody>
      </p:sp>
      <p:sp>
        <p:nvSpPr>
          <p:cNvPr id="3" name="Text Placeholder 2">
            <a:extLst>
              <a:ext uri="{FF2B5EF4-FFF2-40B4-BE49-F238E27FC236}">
                <a16:creationId xmlns:a16="http://schemas.microsoft.com/office/drawing/2014/main" id="{548E2F4C-E272-B463-19EA-65E5A0E82ED8}"/>
              </a:ext>
            </a:extLst>
          </p:cNvPr>
          <p:cNvSpPr>
            <a:spLocks noGrp="1"/>
          </p:cNvSpPr>
          <p:nvPr>
            <p:ph type="body" idx="1"/>
          </p:nvPr>
        </p:nvSpPr>
        <p:spPr>
          <a:xfrm>
            <a:off x="3013075" y="1931484"/>
            <a:ext cx="8204400" cy="4212800"/>
          </a:xfrm>
        </p:spPr>
        <p:txBody>
          <a:bodyPr/>
          <a:lstStyle/>
          <a:p>
            <a:r>
              <a:rPr lang="en-NZ" dirty="0"/>
              <a:t>SEM</a:t>
            </a:r>
          </a:p>
          <a:p>
            <a:pPr lvl="1"/>
            <a:r>
              <a:rPr lang="en-NZ" dirty="0"/>
              <a:t>Traditional (e.g. R package </a:t>
            </a:r>
            <a:r>
              <a:rPr lang="en-NZ" i="1" dirty="0" err="1"/>
              <a:t>lavaan</a:t>
            </a:r>
            <a:r>
              <a:rPr lang="en-NZ" dirty="0"/>
              <a:t>) </a:t>
            </a:r>
          </a:p>
          <a:p>
            <a:pPr lvl="2"/>
            <a:r>
              <a:rPr lang="en-NZ" dirty="0"/>
              <a:t>Attempts to reproduce var-</a:t>
            </a:r>
            <a:r>
              <a:rPr lang="en-NZ" dirty="0" err="1"/>
              <a:t>covar</a:t>
            </a:r>
            <a:r>
              <a:rPr lang="en-NZ" dirty="0"/>
              <a:t> matrix among all variables, given the model</a:t>
            </a:r>
          </a:p>
          <a:p>
            <a:pPr lvl="3"/>
            <a:r>
              <a:rPr lang="en-NZ" dirty="0"/>
              <a:t>Normally distributed variables</a:t>
            </a:r>
          </a:p>
          <a:p>
            <a:pPr lvl="3"/>
            <a:r>
              <a:rPr lang="en-NZ" dirty="0"/>
              <a:t>Independent observations</a:t>
            </a:r>
          </a:p>
          <a:p>
            <a:pPr lvl="3"/>
            <a:r>
              <a:rPr lang="en-NZ" dirty="0"/>
              <a:t>Large sample size</a:t>
            </a:r>
          </a:p>
          <a:p>
            <a:pPr lvl="1"/>
            <a:r>
              <a:rPr lang="en-NZ" dirty="0"/>
              <a:t>Piecewise SEM (e.g. package </a:t>
            </a:r>
            <a:r>
              <a:rPr lang="en-NZ" i="1" dirty="0" err="1"/>
              <a:t>piecewiseSEM</a:t>
            </a:r>
            <a:r>
              <a:rPr lang="en-NZ" dirty="0"/>
              <a:t>)</a:t>
            </a:r>
            <a:r>
              <a:rPr lang="en-NZ" i="1" dirty="0"/>
              <a:t> </a:t>
            </a:r>
          </a:p>
          <a:p>
            <a:pPr lvl="2"/>
            <a:r>
              <a:rPr lang="en-NZ" dirty="0"/>
              <a:t>Paths estimated in individual models and </a:t>
            </a:r>
            <a:br>
              <a:rPr lang="en-NZ" dirty="0"/>
            </a:br>
            <a:r>
              <a:rPr lang="en-NZ" dirty="0"/>
              <a:t>put together into a causal model</a:t>
            </a:r>
          </a:p>
          <a:p>
            <a:pPr lvl="3"/>
            <a:r>
              <a:rPr lang="en-NZ" dirty="0"/>
              <a:t>More flexible, powerful</a:t>
            </a:r>
          </a:p>
          <a:p>
            <a:pPr lvl="3"/>
            <a:r>
              <a:rPr lang="en-NZ" dirty="0"/>
              <a:t>Own restrictions</a:t>
            </a:r>
          </a:p>
          <a:p>
            <a:pPr lvl="1"/>
            <a:endParaRPr lang="en-NZ" i="1" dirty="0"/>
          </a:p>
        </p:txBody>
      </p:sp>
      <p:sp>
        <p:nvSpPr>
          <p:cNvPr id="4" name="Slide Number Placeholder 3">
            <a:extLst>
              <a:ext uri="{FF2B5EF4-FFF2-40B4-BE49-F238E27FC236}">
                <a16:creationId xmlns:a16="http://schemas.microsoft.com/office/drawing/2014/main" id="{32EA3B05-7E39-8A3F-D83B-BBC69A865724}"/>
              </a:ext>
            </a:extLst>
          </p:cNvPr>
          <p:cNvSpPr>
            <a:spLocks noGrp="1"/>
          </p:cNvSpPr>
          <p:nvPr>
            <p:ph type="sldNum" idx="12"/>
          </p:nvPr>
        </p:nvSpPr>
        <p:spPr/>
        <p:txBody>
          <a:bodyPr/>
          <a:lstStyle/>
          <a:p>
            <a:pPr defTabSz="1219170">
              <a:buClr>
                <a:srgbClr val="000000"/>
              </a:buClr>
            </a:pPr>
            <a:fld id="{00000000-1234-1234-1234-123412341234}" type="slidenum">
              <a:rPr lang="en" kern="0">
                <a:solidFill>
                  <a:srgbClr val="999999"/>
                </a:solidFill>
              </a:rPr>
              <a:pPr defTabSz="1219170">
                <a:buClr>
                  <a:srgbClr val="000000"/>
                </a:buClr>
              </a:pPr>
              <a:t>27</a:t>
            </a:fld>
            <a:endParaRPr lang="en" kern="0">
              <a:solidFill>
                <a:srgbClr val="999999"/>
              </a:solidFill>
            </a:endParaRPr>
          </a:p>
        </p:txBody>
      </p:sp>
    </p:spTree>
    <p:extLst>
      <p:ext uri="{BB962C8B-B14F-4D97-AF65-F5344CB8AC3E}">
        <p14:creationId xmlns:p14="http://schemas.microsoft.com/office/powerpoint/2010/main" val="2735312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A115B-96DA-09D5-F37C-593C20EEE44B}"/>
              </a:ext>
            </a:extLst>
          </p:cNvPr>
          <p:cNvSpPr>
            <a:spLocks noGrp="1"/>
          </p:cNvSpPr>
          <p:nvPr>
            <p:ph type="title"/>
          </p:nvPr>
        </p:nvSpPr>
        <p:spPr/>
        <p:txBody>
          <a:bodyPr/>
          <a:lstStyle/>
          <a:p>
            <a:r>
              <a:rPr lang="en-NZ" dirty="0"/>
              <a:t>Network of interactions</a:t>
            </a:r>
          </a:p>
        </p:txBody>
      </p:sp>
      <p:sp>
        <p:nvSpPr>
          <p:cNvPr id="3" name="Text Placeholder 2">
            <a:extLst>
              <a:ext uri="{FF2B5EF4-FFF2-40B4-BE49-F238E27FC236}">
                <a16:creationId xmlns:a16="http://schemas.microsoft.com/office/drawing/2014/main" id="{4F83EA89-EB00-818B-50D7-6277FD34721F}"/>
              </a:ext>
            </a:extLst>
          </p:cNvPr>
          <p:cNvSpPr>
            <a:spLocks noGrp="1"/>
          </p:cNvSpPr>
          <p:nvPr>
            <p:ph type="body" idx="1"/>
          </p:nvPr>
        </p:nvSpPr>
        <p:spPr/>
        <p:txBody>
          <a:bodyPr/>
          <a:lstStyle/>
          <a:p>
            <a:r>
              <a:rPr lang="en-US" sz="2400" b="0" i="0" u="none" strike="noStrike" cap="none" dirty="0">
                <a:solidFill>
                  <a:srgbClr val="000000"/>
                </a:solidFill>
                <a:effectLst/>
                <a:latin typeface="Arial"/>
                <a:ea typeface="Arial"/>
                <a:cs typeface="Arial"/>
                <a:sym typeface="Arial"/>
              </a:rPr>
              <a:t>Ecological </a:t>
            </a:r>
            <a:br>
              <a:rPr lang="en-US" sz="2400" b="0" i="0" u="none" strike="noStrike" cap="none" dirty="0">
                <a:solidFill>
                  <a:srgbClr val="000000"/>
                </a:solidFill>
                <a:effectLst/>
                <a:latin typeface="Arial"/>
                <a:ea typeface="Arial"/>
                <a:cs typeface="Arial"/>
                <a:sym typeface="Arial"/>
              </a:rPr>
            </a:br>
            <a:r>
              <a:rPr lang="en-US" sz="2400" b="0" i="0" u="none" strike="noStrike" cap="none" dirty="0">
                <a:solidFill>
                  <a:srgbClr val="000000"/>
                </a:solidFill>
                <a:effectLst/>
                <a:latin typeface="Arial"/>
                <a:ea typeface="Arial"/>
                <a:cs typeface="Arial"/>
                <a:sym typeface="Arial"/>
              </a:rPr>
              <a:t>systems: </a:t>
            </a:r>
            <a:br>
              <a:rPr lang="en-US" sz="2400" b="0" i="0" u="none" strike="noStrike" cap="none" dirty="0">
                <a:solidFill>
                  <a:srgbClr val="000000"/>
                </a:solidFill>
                <a:effectLst/>
                <a:latin typeface="Arial"/>
                <a:ea typeface="Arial"/>
                <a:cs typeface="Arial"/>
                <a:sym typeface="Arial"/>
              </a:rPr>
            </a:br>
            <a:r>
              <a:rPr lang="en-US" sz="2400" b="0" i="0" u="none" strike="noStrike" cap="none" dirty="0">
                <a:solidFill>
                  <a:srgbClr val="000000"/>
                </a:solidFill>
                <a:effectLst/>
                <a:latin typeface="Arial"/>
                <a:ea typeface="Arial"/>
                <a:cs typeface="Arial"/>
                <a:sym typeface="Arial"/>
              </a:rPr>
              <a:t>“organisms </a:t>
            </a:r>
            <a:br>
              <a:rPr lang="en-US" sz="2400" b="0" i="0" u="none" strike="noStrike" cap="none" dirty="0">
                <a:solidFill>
                  <a:srgbClr val="000000"/>
                </a:solidFill>
                <a:effectLst/>
                <a:latin typeface="Arial"/>
                <a:ea typeface="Arial"/>
                <a:cs typeface="Arial"/>
                <a:sym typeface="Arial"/>
              </a:rPr>
            </a:br>
            <a:r>
              <a:rPr lang="en-US" sz="2400" b="0" i="0" u="none" strike="noStrike" cap="none" dirty="0">
                <a:solidFill>
                  <a:srgbClr val="000000"/>
                </a:solidFill>
                <a:effectLst/>
                <a:latin typeface="Arial"/>
                <a:ea typeface="Arial"/>
                <a:cs typeface="Arial"/>
                <a:sym typeface="Arial"/>
              </a:rPr>
              <a:t>interact with </a:t>
            </a:r>
            <a:br>
              <a:rPr lang="en-US" sz="2400" b="0" i="0" u="none" strike="noStrike" cap="none" dirty="0">
                <a:solidFill>
                  <a:srgbClr val="000000"/>
                </a:solidFill>
                <a:effectLst/>
                <a:latin typeface="Arial"/>
                <a:ea typeface="Arial"/>
                <a:cs typeface="Arial"/>
                <a:sym typeface="Arial"/>
              </a:rPr>
            </a:br>
            <a:r>
              <a:rPr lang="en-US" sz="2400" b="0" i="0" u="none" strike="noStrike" cap="none" dirty="0">
                <a:solidFill>
                  <a:srgbClr val="000000"/>
                </a:solidFill>
                <a:effectLst/>
                <a:latin typeface="Arial"/>
                <a:ea typeface="Arial"/>
                <a:cs typeface="Arial"/>
                <a:sym typeface="Arial"/>
              </a:rPr>
              <a:t>one another (…) </a:t>
            </a:r>
            <a:br>
              <a:rPr lang="en-US" sz="2400" b="0" i="0" u="none" strike="noStrike" cap="none" dirty="0">
                <a:solidFill>
                  <a:srgbClr val="000000"/>
                </a:solidFill>
                <a:effectLst/>
                <a:latin typeface="Arial"/>
                <a:ea typeface="Arial"/>
                <a:cs typeface="Arial"/>
                <a:sym typeface="Arial"/>
              </a:rPr>
            </a:br>
            <a:r>
              <a:rPr lang="en-US" sz="2400" b="0" i="0" u="none" strike="noStrike" cap="none" dirty="0">
                <a:solidFill>
                  <a:srgbClr val="000000"/>
                </a:solidFill>
                <a:effectLst/>
                <a:latin typeface="Arial"/>
                <a:ea typeface="Arial"/>
                <a:cs typeface="Arial"/>
                <a:sym typeface="Arial"/>
              </a:rPr>
              <a:t>and their environment”</a:t>
            </a:r>
          </a:p>
          <a:p>
            <a:pPr marL="101598" marR="0" lvl="0" indent="0" algn="l" defTabSz="914400" rtl="0" eaLnBrk="1" fontAlgn="auto" latinLnBrk="0" hangingPunct="1">
              <a:lnSpc>
                <a:spcPct val="100000"/>
              </a:lnSpc>
              <a:spcBef>
                <a:spcPts val="800"/>
              </a:spcBef>
              <a:spcAft>
                <a:spcPts val="0"/>
              </a:spcAft>
              <a:buClr>
                <a:srgbClr val="8EC641"/>
              </a:buClr>
              <a:buSzPts val="2400"/>
              <a:buFont typeface="Roboto"/>
              <a:buNone/>
              <a:tabLst/>
              <a:defRPr/>
            </a:pPr>
            <a:r>
              <a:rPr kumimoji="0" lang="en-US" sz="2400" b="0" i="0" u="none" strike="noStrike" kern="0" cap="none" spc="0" normalizeH="0" baseline="0" noProof="0" dirty="0">
                <a:ln>
                  <a:noFill/>
                </a:ln>
                <a:solidFill>
                  <a:srgbClr val="000000"/>
                </a:solidFill>
                <a:effectLst/>
                <a:uLnTx/>
                <a:uFillTx/>
                <a:latin typeface="Arial"/>
                <a:ea typeface="Roboto"/>
                <a:cs typeface="Arial"/>
                <a:sym typeface="Arial"/>
              </a:rPr>
              <a:t>	</a:t>
            </a:r>
            <a:r>
              <a:rPr kumimoji="0" lang="en-US" sz="1600" b="0" i="0" u="none" strike="noStrike" kern="0" cap="none" spc="0" normalizeH="0" baseline="0" noProof="0" dirty="0">
                <a:ln>
                  <a:noFill/>
                </a:ln>
                <a:solidFill>
                  <a:srgbClr val="000000"/>
                </a:solidFill>
                <a:effectLst/>
                <a:uLnTx/>
                <a:uFillTx/>
                <a:latin typeface="Arial"/>
                <a:ea typeface="Roboto"/>
                <a:cs typeface="Arial"/>
                <a:sym typeface="Arial"/>
              </a:rPr>
              <a:t>- Sir. JH Lawton</a:t>
            </a:r>
            <a:r>
              <a:rPr lang="en-US" sz="2400" dirty="0">
                <a:solidFill>
                  <a:srgbClr val="000000"/>
                </a:solidFill>
                <a:latin typeface="Arial"/>
                <a:cs typeface="Arial"/>
                <a:sym typeface="Arial"/>
              </a:rPr>
              <a:t>	</a:t>
            </a:r>
            <a:endParaRPr lang="en-NZ" sz="2400" dirty="0"/>
          </a:p>
        </p:txBody>
      </p:sp>
      <p:sp>
        <p:nvSpPr>
          <p:cNvPr id="4" name="Slide Number Placeholder 3">
            <a:extLst>
              <a:ext uri="{FF2B5EF4-FFF2-40B4-BE49-F238E27FC236}">
                <a16:creationId xmlns:a16="http://schemas.microsoft.com/office/drawing/2014/main" id="{BD697D7B-2774-6906-1BBE-6085622E412F}"/>
              </a:ext>
            </a:extLst>
          </p:cNvPr>
          <p:cNvSpPr>
            <a:spLocks noGrp="1"/>
          </p:cNvSpPr>
          <p:nvPr>
            <p:ph type="sldNum" idx="12"/>
          </p:nvPr>
        </p:nvSpPr>
        <p:spPr/>
        <p:txBody>
          <a:bodyPr/>
          <a:lstStyle/>
          <a:p>
            <a:fld id="{00000000-1234-1234-1234-123412341234}" type="slidenum">
              <a:rPr lang="en" smtClean="0"/>
              <a:pPr/>
              <a:t>28</a:t>
            </a:fld>
            <a:endParaRPr lang="en"/>
          </a:p>
        </p:txBody>
      </p:sp>
      <p:pic>
        <p:nvPicPr>
          <p:cNvPr id="5" name="Picture 2">
            <a:extLst>
              <a:ext uri="{FF2B5EF4-FFF2-40B4-BE49-F238E27FC236}">
                <a16:creationId xmlns:a16="http://schemas.microsoft.com/office/drawing/2014/main" id="{E92A37BC-1E49-3BF5-7084-8E0B7ED47D1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282"/>
          <a:stretch/>
        </p:blipFill>
        <p:spPr bwMode="auto">
          <a:xfrm>
            <a:off x="6819255" y="2211764"/>
            <a:ext cx="4972375" cy="395658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4BB5577-4A6D-ECD2-A5FA-B2200BBC5F2D}"/>
              </a:ext>
            </a:extLst>
          </p:cNvPr>
          <p:cNvSpPr txBox="1"/>
          <p:nvPr/>
        </p:nvSpPr>
        <p:spPr>
          <a:xfrm>
            <a:off x="6773095" y="6317248"/>
            <a:ext cx="4824361" cy="318100"/>
          </a:xfrm>
          <a:prstGeom prst="rect">
            <a:avLst/>
          </a:prstGeom>
          <a:noFill/>
        </p:spPr>
        <p:txBody>
          <a:bodyPr wrap="square" rtlCol="0">
            <a:spAutoFit/>
          </a:bodyPr>
          <a:lstStyle/>
          <a:p>
            <a:pPr algn="r" defTabSz="1219170">
              <a:buClr>
                <a:srgbClr val="000000"/>
              </a:buClr>
            </a:pPr>
            <a:r>
              <a:rPr lang="en-US" sz="1467" kern="0" dirty="0" err="1">
                <a:solidFill>
                  <a:srgbClr val="666666"/>
                </a:solidFill>
                <a:latin typeface="Arial"/>
                <a:cs typeface="Arial"/>
                <a:sym typeface="Arial"/>
              </a:rPr>
              <a:t>Bruder</a:t>
            </a:r>
            <a:r>
              <a:rPr lang="en-US" sz="1467" kern="0" dirty="0">
                <a:solidFill>
                  <a:srgbClr val="666666"/>
                </a:solidFill>
                <a:latin typeface="Arial"/>
                <a:cs typeface="Arial"/>
                <a:sym typeface="Arial"/>
              </a:rPr>
              <a:t> et al. 2019 Frontiers Env Sci</a:t>
            </a:r>
            <a:endParaRPr lang="en-GB" sz="1467" kern="0" dirty="0">
              <a:solidFill>
                <a:srgbClr val="666666"/>
              </a:solidFill>
              <a:latin typeface="Arial"/>
              <a:cs typeface="Arial"/>
              <a:sym typeface="Arial"/>
            </a:endParaRPr>
          </a:p>
        </p:txBody>
      </p:sp>
    </p:spTree>
    <p:extLst>
      <p:ext uri="{BB962C8B-B14F-4D97-AF65-F5344CB8AC3E}">
        <p14:creationId xmlns:p14="http://schemas.microsoft.com/office/powerpoint/2010/main" val="2381525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9"/>
          <p:cNvSpPr txBox="1">
            <a:spLocks noGrp="1"/>
          </p:cNvSpPr>
          <p:nvPr>
            <p:ph type="title"/>
          </p:nvPr>
        </p:nvSpPr>
        <p:spPr>
          <a:xfrm>
            <a:off x="6099175" y="2348880"/>
            <a:ext cx="5328592" cy="969200"/>
          </a:xfrm>
          <a:prstGeom prst="rect">
            <a:avLst/>
          </a:prstGeom>
        </p:spPr>
        <p:txBody>
          <a:bodyPr spcFirstLastPara="1" wrap="square" lIns="121900" tIns="121900" rIns="121900" bIns="121900" anchor="b" anchorCtr="0">
            <a:noAutofit/>
          </a:bodyPr>
          <a:lstStyle/>
          <a:p>
            <a:endParaRPr dirty="0"/>
          </a:p>
        </p:txBody>
      </p:sp>
      <p:sp>
        <p:nvSpPr>
          <p:cNvPr id="184" name="Google Shape;184;p29"/>
          <p:cNvSpPr txBox="1">
            <a:spLocks noGrp="1"/>
          </p:cNvSpPr>
          <p:nvPr>
            <p:ph type="sldNum" idx="12"/>
          </p:nvPr>
        </p:nvSpPr>
        <p:spPr>
          <a:prstGeom prst="rect">
            <a:avLst/>
          </a:prstGeom>
        </p:spPr>
        <p:txBody>
          <a:bodyPr spcFirstLastPara="1" wrap="square" lIns="121900" tIns="121900" rIns="121900" bIns="121900" anchor="t" anchorCtr="0">
            <a:noAutofit/>
          </a:bodyPr>
          <a:lstStyle/>
          <a:p>
            <a:pPr defTabSz="1219170">
              <a:buClr>
                <a:srgbClr val="000000"/>
              </a:buClr>
            </a:pPr>
            <a:fld id="{00000000-1234-1234-1234-123412341234}" type="slidenum">
              <a:rPr lang="en" kern="0">
                <a:solidFill>
                  <a:srgbClr val="999999"/>
                </a:solidFill>
              </a:rPr>
              <a:pPr defTabSz="1219170">
                <a:buClr>
                  <a:srgbClr val="000000"/>
                </a:buClr>
              </a:pPr>
              <a:t>3</a:t>
            </a:fld>
            <a:endParaRPr kern="0">
              <a:solidFill>
                <a:srgbClr val="999999"/>
              </a:solidFill>
            </a:endParaRPr>
          </a:p>
        </p:txBody>
      </p:sp>
      <p:pic>
        <p:nvPicPr>
          <p:cNvPr id="2050" name="Picture 2" descr="3,531 Waterland Images, Stock Photos &amp; Vectors | Shutterstock">
            <a:extLst>
              <a:ext uri="{FF2B5EF4-FFF2-40B4-BE49-F238E27FC236}">
                <a16:creationId xmlns:a16="http://schemas.microsoft.com/office/drawing/2014/main" id="{218026C1-3535-47CC-B676-68B4DDAAAC4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962"/>
          <a:stretch/>
        </p:blipFill>
        <p:spPr bwMode="auto">
          <a:xfrm>
            <a:off x="-93513" y="835041"/>
            <a:ext cx="6048672" cy="3996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27908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67778-79CD-4F0B-976C-478FB7DF5089}"/>
              </a:ext>
            </a:extLst>
          </p:cNvPr>
          <p:cNvSpPr>
            <a:spLocks noGrp="1"/>
          </p:cNvSpPr>
          <p:nvPr>
            <p:ph type="title"/>
          </p:nvPr>
        </p:nvSpPr>
        <p:spPr/>
        <p:txBody>
          <a:bodyPr/>
          <a:lstStyle/>
          <a:p>
            <a:endParaRPr lang="nl-NL"/>
          </a:p>
        </p:txBody>
      </p:sp>
      <p:pic>
        <p:nvPicPr>
          <p:cNvPr id="3" name="Picture 2">
            <a:extLst>
              <a:ext uri="{FF2B5EF4-FFF2-40B4-BE49-F238E27FC236}">
                <a16:creationId xmlns:a16="http://schemas.microsoft.com/office/drawing/2014/main" id="{F5D74B6B-25B0-40C6-8783-F5C2541E43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75" y="-1785"/>
            <a:ext cx="12192000" cy="6858000"/>
          </a:xfrm>
          <a:prstGeom prst="rect">
            <a:avLst/>
          </a:prstGeom>
        </p:spPr>
      </p:pic>
      <p:sp>
        <p:nvSpPr>
          <p:cNvPr id="5" name="Right Arrow 7">
            <a:extLst>
              <a:ext uri="{FF2B5EF4-FFF2-40B4-BE49-F238E27FC236}">
                <a16:creationId xmlns:a16="http://schemas.microsoft.com/office/drawing/2014/main" id="{BF5E40D6-8D55-423E-3B86-43CAD607C010}"/>
              </a:ext>
            </a:extLst>
          </p:cNvPr>
          <p:cNvSpPr/>
          <p:nvPr/>
        </p:nvSpPr>
        <p:spPr>
          <a:xfrm>
            <a:off x="-1" y="3652368"/>
            <a:ext cx="3362871" cy="1288800"/>
          </a:xfrm>
          <a:prstGeom prst="rightArrow">
            <a:avLst>
              <a:gd name="adj1" fmla="val 50000"/>
              <a:gd name="adj2" fmla="val 74035"/>
            </a:avLst>
          </a:prstGeom>
          <a:solidFill>
            <a:srgbClr val="002060"/>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Natural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colonisation</a:t>
            </a:r>
            <a:endParaRPr lang="nl-NL" sz="2400" dirty="0">
              <a:solidFill>
                <a:schemeClr val="bg1"/>
              </a:solidFill>
              <a:latin typeface="Arial" panose="020B0604020202020204" pitchFamily="34" charset="0"/>
              <a:ea typeface="Cambria" panose="02040503050406030204" pitchFamily="18" charset="0"/>
              <a:cs typeface="Arial" panose="020B0604020202020204" pitchFamily="34" charset="0"/>
            </a:endParaRPr>
          </a:p>
        </p:txBody>
      </p:sp>
      <p:sp>
        <p:nvSpPr>
          <p:cNvPr id="6" name="TextBox 5">
            <a:extLst>
              <a:ext uri="{FF2B5EF4-FFF2-40B4-BE49-F238E27FC236}">
                <a16:creationId xmlns:a16="http://schemas.microsoft.com/office/drawing/2014/main" id="{1FE10C70-CC7E-5A73-F14D-9CEB27EB3D95}"/>
              </a:ext>
            </a:extLst>
          </p:cNvPr>
          <p:cNvSpPr txBox="1"/>
          <p:nvPr/>
        </p:nvSpPr>
        <p:spPr>
          <a:xfrm>
            <a:off x="0" y="0"/>
            <a:ext cx="12195175" cy="1412776"/>
          </a:xfrm>
          <a:prstGeom prst="rect">
            <a:avLst/>
          </a:prstGeom>
          <a:noFill/>
        </p:spPr>
        <p:txBody>
          <a:bodyPr wrap="square" lIns="108000" tIns="108000" rIns="108000" bIns="108000" rtlCol="0">
            <a:noAutofit/>
          </a:bodyPr>
          <a:lstStyle/>
          <a:p>
            <a:r>
              <a:rPr lang="en-US" sz="4000" b="1" dirty="0">
                <a:solidFill>
                  <a:schemeClr val="bg2"/>
                </a:solidFill>
                <a:latin typeface="Arial" panose="020B0604020202020204" pitchFamily="34" charset="0"/>
                <a:cs typeface="Arial" panose="020B0604020202020204" pitchFamily="34" charset="0"/>
              </a:rPr>
              <a:t>Open mesocosms</a:t>
            </a:r>
            <a:endParaRPr lang="nl-NL" sz="4000" b="1" noProof="0" dirty="0" err="1">
              <a:solidFill>
                <a:schemeClr val="bg2"/>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B0B8C2DB-796C-F045-E596-7250B59DA174}"/>
              </a:ext>
            </a:extLst>
          </p:cNvPr>
          <p:cNvPicPr>
            <a:picLocks noChangeAspect="1"/>
          </p:cNvPicPr>
          <p:nvPr/>
        </p:nvPicPr>
        <p:blipFill>
          <a:blip r:embed="rId4"/>
          <a:stretch>
            <a:fillRect/>
          </a:stretch>
        </p:blipFill>
        <p:spPr>
          <a:xfrm>
            <a:off x="9771583" y="5690938"/>
            <a:ext cx="2185068" cy="924696"/>
          </a:xfrm>
          <a:prstGeom prst="rect">
            <a:avLst/>
          </a:prstGeom>
        </p:spPr>
      </p:pic>
      <p:pic>
        <p:nvPicPr>
          <p:cNvPr id="7" name="Picture 6">
            <a:extLst>
              <a:ext uri="{FF2B5EF4-FFF2-40B4-BE49-F238E27FC236}">
                <a16:creationId xmlns:a16="http://schemas.microsoft.com/office/drawing/2014/main" id="{0C443853-3993-3F4C-35AC-7BFFD5B08D9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0177"/>
          <a:stretch/>
        </p:blipFill>
        <p:spPr bwMode="auto">
          <a:xfrm>
            <a:off x="8547447" y="240688"/>
            <a:ext cx="2828457" cy="148142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67295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67778-79CD-4F0B-976C-478FB7DF5089}"/>
              </a:ext>
            </a:extLst>
          </p:cNvPr>
          <p:cNvSpPr>
            <a:spLocks noGrp="1"/>
          </p:cNvSpPr>
          <p:nvPr>
            <p:ph type="title"/>
          </p:nvPr>
        </p:nvSpPr>
        <p:spPr/>
        <p:txBody>
          <a:bodyPr/>
          <a:lstStyle/>
          <a:p>
            <a:endParaRPr lang="nl-NL"/>
          </a:p>
        </p:txBody>
      </p:sp>
      <p:pic>
        <p:nvPicPr>
          <p:cNvPr id="3" name="Picture 2">
            <a:extLst>
              <a:ext uri="{FF2B5EF4-FFF2-40B4-BE49-F238E27FC236}">
                <a16:creationId xmlns:a16="http://schemas.microsoft.com/office/drawing/2014/main" id="{F5D74B6B-25B0-40C6-8783-F5C2541E43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75" y="-1785"/>
            <a:ext cx="12192000" cy="6858000"/>
          </a:xfrm>
          <a:prstGeom prst="rect">
            <a:avLst/>
          </a:prstGeom>
        </p:spPr>
      </p:pic>
      <p:sp>
        <p:nvSpPr>
          <p:cNvPr id="21" name="TextBox 20">
            <a:extLst>
              <a:ext uri="{FF2B5EF4-FFF2-40B4-BE49-F238E27FC236}">
                <a16:creationId xmlns:a16="http://schemas.microsoft.com/office/drawing/2014/main" id="{4DA0649C-67CF-5150-CB6D-47345D61B451}"/>
              </a:ext>
            </a:extLst>
          </p:cNvPr>
          <p:cNvSpPr txBox="1"/>
          <p:nvPr/>
        </p:nvSpPr>
        <p:spPr>
          <a:xfrm>
            <a:off x="266527" y="4725144"/>
            <a:ext cx="4585353" cy="1872208"/>
          </a:xfrm>
          <a:prstGeom prst="rect">
            <a:avLst/>
          </a:prstGeom>
          <a:solidFill>
            <a:schemeClr val="bg1">
              <a:alpha val="75000"/>
            </a:schemeClr>
          </a:solidFill>
        </p:spPr>
        <p:txBody>
          <a:bodyPr wrap="square" lIns="108000" tIns="108000" rIns="108000" bIns="108000" rtlCol="0">
            <a:noAutofit/>
          </a:bodyPr>
          <a:lstStyle/>
          <a:p>
            <a:r>
              <a:rPr lang="en-US" sz="3600" b="1" dirty="0">
                <a:solidFill>
                  <a:schemeClr val="tx1">
                    <a:lumMod val="95000"/>
                    <a:lumOff val="5000"/>
                  </a:schemeClr>
                </a:solidFill>
                <a:latin typeface="Arial" panose="020B0604020202020204" pitchFamily="34" charset="0"/>
                <a:cs typeface="Arial" panose="020B0604020202020204" pitchFamily="34" charset="0"/>
              </a:rPr>
              <a:t>0, 0.1, 1 &amp; 10µg/L N=9</a:t>
            </a:r>
          </a:p>
          <a:p>
            <a:r>
              <a:rPr lang="en-US" sz="3600" b="1" dirty="0">
                <a:solidFill>
                  <a:schemeClr val="tx1">
                    <a:lumMod val="95000"/>
                    <a:lumOff val="5000"/>
                  </a:schemeClr>
                </a:solidFill>
                <a:latin typeface="Arial" panose="020B0604020202020204" pitchFamily="34" charset="0"/>
                <a:cs typeface="Arial" panose="020B0604020202020204" pitchFamily="34" charset="0"/>
              </a:rPr>
              <a:t>Before – After</a:t>
            </a:r>
            <a:endParaRPr lang="nl-NL" sz="3600" b="1" dirty="0" err="1">
              <a:solidFill>
                <a:schemeClr val="tx1">
                  <a:lumMod val="95000"/>
                  <a:lumOff val="5000"/>
                </a:schemeClr>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CEF8527A-F0EF-7BF0-52B0-7CBA9C2C27E6}"/>
              </a:ext>
            </a:extLst>
          </p:cNvPr>
          <p:cNvSpPr txBox="1"/>
          <p:nvPr/>
        </p:nvSpPr>
        <p:spPr>
          <a:xfrm>
            <a:off x="-1" y="0"/>
            <a:ext cx="12195175" cy="1412776"/>
          </a:xfrm>
          <a:prstGeom prst="rect">
            <a:avLst/>
          </a:prstGeom>
          <a:noFill/>
        </p:spPr>
        <p:txBody>
          <a:bodyPr wrap="square" lIns="108000" tIns="108000" rIns="108000" bIns="108000" rtlCol="0">
            <a:noAutofit/>
          </a:bodyPr>
          <a:lstStyle/>
          <a:p>
            <a:r>
              <a:rPr lang="en-US" sz="4000" b="1" noProof="0" dirty="0">
                <a:solidFill>
                  <a:schemeClr val="bg2"/>
                </a:solidFill>
                <a:latin typeface="Arial" panose="020B0604020202020204" pitchFamily="34" charset="0"/>
                <a:cs typeface="Arial" panose="020B0604020202020204" pitchFamily="34" charset="0"/>
              </a:rPr>
              <a:t>Environmentally realistic range of </a:t>
            </a:r>
          </a:p>
          <a:p>
            <a:r>
              <a:rPr lang="en-US" sz="4000" b="1" dirty="0">
                <a:solidFill>
                  <a:schemeClr val="bg2"/>
                </a:solidFill>
                <a:latin typeface="Arial" panose="020B0604020202020204" pitchFamily="34" charset="0"/>
                <a:cs typeface="Arial" panose="020B0604020202020204" pitchFamily="34" charset="0"/>
              </a:rPr>
              <a:t>				</a:t>
            </a:r>
            <a:r>
              <a:rPr lang="en-US" sz="4000" b="1" noProof="0" dirty="0">
                <a:solidFill>
                  <a:schemeClr val="bg2"/>
                </a:solidFill>
                <a:latin typeface="Arial" panose="020B0604020202020204" pitchFamily="34" charset="0"/>
                <a:cs typeface="Arial" panose="020B0604020202020204" pitchFamily="34" charset="0"/>
              </a:rPr>
              <a:t>the neonicotinoid thiacloprid</a:t>
            </a:r>
            <a:endParaRPr lang="nl-NL" sz="4000" b="1" noProof="0" dirty="0" err="1">
              <a:solidFill>
                <a:schemeClr val="bg2"/>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0FA0CD5-E0D2-DBBA-8732-84C68180A971}"/>
              </a:ext>
            </a:extLst>
          </p:cNvPr>
          <p:cNvSpPr txBox="1"/>
          <p:nvPr/>
        </p:nvSpPr>
        <p:spPr>
          <a:xfrm>
            <a:off x="0" y="0"/>
            <a:ext cx="12195175" cy="1412776"/>
          </a:xfrm>
          <a:prstGeom prst="rect">
            <a:avLst/>
          </a:prstGeom>
          <a:noFill/>
        </p:spPr>
        <p:txBody>
          <a:bodyPr wrap="square" lIns="108000" tIns="108000" rIns="108000" bIns="108000" rtlCol="0">
            <a:noAutofit/>
          </a:bodyPr>
          <a:lstStyle/>
          <a:p>
            <a:r>
              <a:rPr lang="en-US" sz="4000" b="1" noProof="0" dirty="0">
                <a:solidFill>
                  <a:schemeClr val="bg2"/>
                </a:solidFill>
                <a:latin typeface="Arial" panose="020B0604020202020204" pitchFamily="34" charset="0"/>
                <a:cs typeface="Arial" panose="020B0604020202020204" pitchFamily="34" charset="0"/>
              </a:rPr>
              <a:t>Environmentally realistic range of </a:t>
            </a:r>
          </a:p>
          <a:p>
            <a:r>
              <a:rPr lang="en-US" sz="4000" b="1" dirty="0">
                <a:solidFill>
                  <a:schemeClr val="bg2"/>
                </a:solidFill>
                <a:latin typeface="Arial" panose="020B0604020202020204" pitchFamily="34" charset="0"/>
                <a:cs typeface="Arial" panose="020B0604020202020204" pitchFamily="34" charset="0"/>
              </a:rPr>
              <a:t>				</a:t>
            </a:r>
            <a:r>
              <a:rPr lang="en-US" sz="4000" b="1" noProof="0" dirty="0">
                <a:solidFill>
                  <a:schemeClr val="bg2"/>
                </a:solidFill>
                <a:latin typeface="Arial" panose="020B0604020202020204" pitchFamily="34" charset="0"/>
                <a:cs typeface="Arial" panose="020B0604020202020204" pitchFamily="34" charset="0"/>
              </a:rPr>
              <a:t>the neonicotinoid thiacloprid</a:t>
            </a:r>
            <a:endParaRPr lang="nl-NL" sz="4000" b="1" noProof="0" dirty="0" err="1">
              <a:solidFill>
                <a:schemeClr val="bg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2276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E3692-3B8F-3810-CD3D-310B32AF49FE}"/>
              </a:ext>
            </a:extLst>
          </p:cNvPr>
          <p:cNvSpPr>
            <a:spLocks noGrp="1"/>
          </p:cNvSpPr>
          <p:nvPr>
            <p:ph type="title"/>
          </p:nvPr>
        </p:nvSpPr>
        <p:spPr/>
        <p:txBody>
          <a:bodyPr/>
          <a:lstStyle/>
          <a:p>
            <a:r>
              <a:rPr lang="en-NZ" dirty="0"/>
              <a:t>Methods – Measurements </a:t>
            </a:r>
          </a:p>
        </p:txBody>
      </p:sp>
      <p:sp>
        <p:nvSpPr>
          <p:cNvPr id="3" name="Text Placeholder 2">
            <a:extLst>
              <a:ext uri="{FF2B5EF4-FFF2-40B4-BE49-F238E27FC236}">
                <a16:creationId xmlns:a16="http://schemas.microsoft.com/office/drawing/2014/main" id="{56231692-C078-3904-A4B5-3ED9DC969D0B}"/>
              </a:ext>
            </a:extLst>
          </p:cNvPr>
          <p:cNvSpPr>
            <a:spLocks noGrp="1"/>
          </p:cNvSpPr>
          <p:nvPr>
            <p:ph type="body" idx="1"/>
          </p:nvPr>
        </p:nvSpPr>
        <p:spPr>
          <a:xfrm>
            <a:off x="3013075" y="1880496"/>
            <a:ext cx="8297536" cy="4212800"/>
          </a:xfrm>
        </p:spPr>
        <p:txBody>
          <a:bodyPr/>
          <a:lstStyle/>
          <a:p>
            <a:r>
              <a:rPr lang="en-NZ" sz="2400" dirty="0"/>
              <a:t>Macroinvertebrate abundance (live identification)</a:t>
            </a:r>
          </a:p>
          <a:p>
            <a:r>
              <a:rPr lang="en-NZ" sz="2400" dirty="0"/>
              <a:t>Indices of ecosystem functioning </a:t>
            </a:r>
          </a:p>
          <a:p>
            <a:pPr lvl="1"/>
            <a:r>
              <a:rPr lang="en-NZ" sz="2000" dirty="0"/>
              <a:t>primary production </a:t>
            </a:r>
            <a:br>
              <a:rPr lang="en-NZ" sz="2000" dirty="0"/>
            </a:br>
            <a:r>
              <a:rPr lang="en-NZ" sz="2000" dirty="0"/>
              <a:t>plant and algal biomass, periphyton, phytoplankton, </a:t>
            </a:r>
          </a:p>
          <a:p>
            <a:pPr lvl="1"/>
            <a:r>
              <a:rPr lang="en-NZ" sz="2000" dirty="0"/>
              <a:t>decomposition</a:t>
            </a:r>
          </a:p>
          <a:p>
            <a:pPr lvl="1"/>
            <a:endParaRPr lang="en-NZ" sz="1800" dirty="0"/>
          </a:p>
        </p:txBody>
      </p:sp>
      <p:sp>
        <p:nvSpPr>
          <p:cNvPr id="4" name="Slide Number Placeholder 3">
            <a:extLst>
              <a:ext uri="{FF2B5EF4-FFF2-40B4-BE49-F238E27FC236}">
                <a16:creationId xmlns:a16="http://schemas.microsoft.com/office/drawing/2014/main" id="{92BEDB38-D721-499A-20CD-61CDB9B37560}"/>
              </a:ext>
            </a:extLst>
          </p:cNvPr>
          <p:cNvSpPr>
            <a:spLocks noGrp="1"/>
          </p:cNvSpPr>
          <p:nvPr>
            <p:ph type="sldNum" idx="12"/>
          </p:nvPr>
        </p:nvSpPr>
        <p:spPr/>
        <p:txBody>
          <a:bodyPr/>
          <a:lstStyle/>
          <a:p>
            <a:pPr defTabSz="1219170">
              <a:buClr>
                <a:srgbClr val="000000"/>
              </a:buClr>
            </a:pPr>
            <a:fld id="{00000000-1234-1234-1234-123412341234}" type="slidenum">
              <a:rPr lang="en" kern="0">
                <a:solidFill>
                  <a:srgbClr val="999999"/>
                </a:solidFill>
              </a:rPr>
              <a:pPr defTabSz="1219170">
                <a:buClr>
                  <a:srgbClr val="000000"/>
                </a:buClr>
              </a:pPr>
              <a:t>6</a:t>
            </a:fld>
            <a:endParaRPr lang="en" kern="0">
              <a:solidFill>
                <a:srgbClr val="999999"/>
              </a:solidFill>
            </a:endParaRPr>
          </a:p>
        </p:txBody>
      </p:sp>
      <p:sp>
        <p:nvSpPr>
          <p:cNvPr id="9" name="Down Arrow 9">
            <a:extLst>
              <a:ext uri="{FF2B5EF4-FFF2-40B4-BE49-F238E27FC236}">
                <a16:creationId xmlns:a16="http://schemas.microsoft.com/office/drawing/2014/main" id="{69437C9D-5CB3-2588-63F0-D4F7E6830B2D}"/>
              </a:ext>
            </a:extLst>
          </p:cNvPr>
          <p:cNvSpPr/>
          <p:nvPr/>
        </p:nvSpPr>
        <p:spPr>
          <a:xfrm rot="16200000">
            <a:off x="3134357" y="5513643"/>
            <a:ext cx="215104" cy="300698"/>
          </a:xfrm>
          <a:prstGeom prst="down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0" name="Down Arrow 12">
            <a:extLst>
              <a:ext uri="{FF2B5EF4-FFF2-40B4-BE49-F238E27FC236}">
                <a16:creationId xmlns:a16="http://schemas.microsoft.com/office/drawing/2014/main" id="{D7721248-2A23-5F5F-2A6D-552B3B83DBF3}"/>
              </a:ext>
            </a:extLst>
          </p:cNvPr>
          <p:cNvSpPr/>
          <p:nvPr/>
        </p:nvSpPr>
        <p:spPr>
          <a:xfrm rot="16200000">
            <a:off x="6618433" y="5504398"/>
            <a:ext cx="215104" cy="300698"/>
          </a:xfrm>
          <a:prstGeom prst="down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1" name="Down Arrow 13">
            <a:extLst>
              <a:ext uri="{FF2B5EF4-FFF2-40B4-BE49-F238E27FC236}">
                <a16:creationId xmlns:a16="http://schemas.microsoft.com/office/drawing/2014/main" id="{1789C9DB-BC34-BC05-135F-17CB8EFC0D01}"/>
              </a:ext>
            </a:extLst>
          </p:cNvPr>
          <p:cNvSpPr/>
          <p:nvPr/>
        </p:nvSpPr>
        <p:spPr>
          <a:xfrm rot="16200000">
            <a:off x="9179129" y="5451647"/>
            <a:ext cx="215104" cy="300698"/>
          </a:xfrm>
          <a:prstGeom prst="down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dirty="0"/>
          </a:p>
        </p:txBody>
      </p:sp>
      <p:sp>
        <p:nvSpPr>
          <p:cNvPr id="12" name="Oval 11">
            <a:extLst>
              <a:ext uri="{FF2B5EF4-FFF2-40B4-BE49-F238E27FC236}">
                <a16:creationId xmlns:a16="http://schemas.microsoft.com/office/drawing/2014/main" id="{AE7D1584-518C-2C6D-EF06-4DE6A8E47183}"/>
              </a:ext>
            </a:extLst>
          </p:cNvPr>
          <p:cNvSpPr/>
          <p:nvPr/>
        </p:nvSpPr>
        <p:spPr>
          <a:xfrm>
            <a:off x="118045" y="4606679"/>
            <a:ext cx="2810300" cy="2096136"/>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Oval 12">
            <a:extLst>
              <a:ext uri="{FF2B5EF4-FFF2-40B4-BE49-F238E27FC236}">
                <a16:creationId xmlns:a16="http://schemas.microsoft.com/office/drawing/2014/main" id="{47F5EE26-2024-5E60-3CB1-387AAE5596E0}"/>
              </a:ext>
            </a:extLst>
          </p:cNvPr>
          <p:cNvSpPr/>
          <p:nvPr/>
        </p:nvSpPr>
        <p:spPr>
          <a:xfrm>
            <a:off x="3553402" y="4606679"/>
            <a:ext cx="2830891" cy="2096136"/>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Oval 13">
            <a:extLst>
              <a:ext uri="{FF2B5EF4-FFF2-40B4-BE49-F238E27FC236}">
                <a16:creationId xmlns:a16="http://schemas.microsoft.com/office/drawing/2014/main" id="{F8F0EA52-9CA6-E71B-6F8F-553F6A28A2EB}"/>
              </a:ext>
            </a:extLst>
          </p:cNvPr>
          <p:cNvSpPr/>
          <p:nvPr/>
        </p:nvSpPr>
        <p:spPr>
          <a:xfrm>
            <a:off x="7072997" y="4606679"/>
            <a:ext cx="1867062" cy="2096136"/>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5" name="Picture 14">
            <a:extLst>
              <a:ext uri="{FF2B5EF4-FFF2-40B4-BE49-F238E27FC236}">
                <a16:creationId xmlns:a16="http://schemas.microsoft.com/office/drawing/2014/main" id="{FCAB4DAF-CC15-1532-275A-163180506113}"/>
              </a:ext>
            </a:extLst>
          </p:cNvPr>
          <p:cNvPicPr>
            <a:picLocks noChangeAspect="1"/>
          </p:cNvPicPr>
          <p:nvPr/>
        </p:nvPicPr>
        <p:blipFill rotWithShape="1">
          <a:blip r:embed="rId6"/>
          <a:srcRect l="14579" t="3983" r="26389" b="-3983"/>
          <a:stretch/>
        </p:blipFill>
        <p:spPr>
          <a:xfrm>
            <a:off x="9561295" y="4606678"/>
            <a:ext cx="2239063" cy="2168898"/>
          </a:xfrm>
          <a:prstGeom prst="ellipse">
            <a:avLst/>
          </a:prstGeom>
          <a:ln>
            <a:noFill/>
          </a:ln>
          <a:effectLst>
            <a:softEdge rad="112500"/>
          </a:effectLst>
        </p:spPr>
      </p:pic>
    </p:spTree>
    <p:extLst>
      <p:ext uri="{BB962C8B-B14F-4D97-AF65-F5344CB8AC3E}">
        <p14:creationId xmlns:p14="http://schemas.microsoft.com/office/powerpoint/2010/main" val="3003003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9892C-4647-FE07-4951-CE440608F5DD}"/>
              </a:ext>
            </a:extLst>
          </p:cNvPr>
          <p:cNvSpPr>
            <a:spLocks noGrp="1"/>
          </p:cNvSpPr>
          <p:nvPr>
            <p:ph type="title"/>
          </p:nvPr>
        </p:nvSpPr>
        <p:spPr/>
        <p:txBody>
          <a:bodyPr/>
          <a:lstStyle/>
          <a:p>
            <a:r>
              <a:rPr lang="en-NZ" dirty="0"/>
              <a:t>Methods – Analyses</a:t>
            </a:r>
          </a:p>
        </p:txBody>
      </p:sp>
      <p:sp>
        <p:nvSpPr>
          <p:cNvPr id="3" name="Text Placeholder 2">
            <a:extLst>
              <a:ext uri="{FF2B5EF4-FFF2-40B4-BE49-F238E27FC236}">
                <a16:creationId xmlns:a16="http://schemas.microsoft.com/office/drawing/2014/main" id="{548E2F4C-E272-B463-19EA-65E5A0E82ED8}"/>
              </a:ext>
            </a:extLst>
          </p:cNvPr>
          <p:cNvSpPr>
            <a:spLocks noGrp="1"/>
          </p:cNvSpPr>
          <p:nvPr>
            <p:ph type="body" idx="1"/>
          </p:nvPr>
        </p:nvSpPr>
        <p:spPr>
          <a:xfrm>
            <a:off x="3013075" y="2278855"/>
            <a:ext cx="8901136" cy="4212800"/>
          </a:xfrm>
        </p:spPr>
        <p:txBody>
          <a:bodyPr/>
          <a:lstStyle/>
          <a:p>
            <a:pPr marL="615948" indent="-514350">
              <a:buFont typeface="+mj-lt"/>
              <a:buAutoNum type="arabicPeriod"/>
            </a:pPr>
            <a:r>
              <a:rPr lang="en-NZ" dirty="0">
                <a:solidFill>
                  <a:schemeClr val="tx1">
                    <a:lumMod val="20000"/>
                    <a:lumOff val="80000"/>
                  </a:schemeClr>
                </a:solidFill>
              </a:rPr>
              <a:t>Simple indices &amp; community composition</a:t>
            </a:r>
          </a:p>
          <a:p>
            <a:pPr marL="615948" indent="-514350">
              <a:buFont typeface="+mj-lt"/>
              <a:buAutoNum type="arabicPeriod"/>
            </a:pPr>
            <a:r>
              <a:rPr lang="en-NZ" dirty="0"/>
              <a:t>Network approach: species co-occurrence</a:t>
            </a:r>
          </a:p>
          <a:p>
            <a:pPr marL="615948" indent="-514350">
              <a:buFont typeface="+mj-lt"/>
              <a:buAutoNum type="arabicPeriod"/>
            </a:pPr>
            <a:r>
              <a:rPr lang="en-NZ" dirty="0"/>
              <a:t>Causal relationships using SEM</a:t>
            </a:r>
          </a:p>
        </p:txBody>
      </p:sp>
      <p:sp>
        <p:nvSpPr>
          <p:cNvPr id="4" name="Slide Number Placeholder 3">
            <a:extLst>
              <a:ext uri="{FF2B5EF4-FFF2-40B4-BE49-F238E27FC236}">
                <a16:creationId xmlns:a16="http://schemas.microsoft.com/office/drawing/2014/main" id="{32EA3B05-7E39-8A3F-D83B-BBC69A865724}"/>
              </a:ext>
            </a:extLst>
          </p:cNvPr>
          <p:cNvSpPr>
            <a:spLocks noGrp="1"/>
          </p:cNvSpPr>
          <p:nvPr>
            <p:ph type="sldNum" idx="12"/>
          </p:nvPr>
        </p:nvSpPr>
        <p:spPr/>
        <p:txBody>
          <a:bodyPr/>
          <a:lstStyle/>
          <a:p>
            <a:pPr defTabSz="1219170">
              <a:buClr>
                <a:srgbClr val="000000"/>
              </a:buClr>
            </a:pPr>
            <a:fld id="{00000000-1234-1234-1234-123412341234}" type="slidenum">
              <a:rPr lang="en" kern="0">
                <a:solidFill>
                  <a:srgbClr val="999999"/>
                </a:solidFill>
              </a:rPr>
              <a:pPr defTabSz="1219170">
                <a:buClr>
                  <a:srgbClr val="000000"/>
                </a:buClr>
              </a:pPr>
              <a:t>7</a:t>
            </a:fld>
            <a:endParaRPr lang="en" kern="0">
              <a:solidFill>
                <a:srgbClr val="999999"/>
              </a:solidFill>
            </a:endParaRPr>
          </a:p>
        </p:txBody>
      </p:sp>
      <p:sp>
        <p:nvSpPr>
          <p:cNvPr id="5" name="Title 1">
            <a:extLst>
              <a:ext uri="{FF2B5EF4-FFF2-40B4-BE49-F238E27FC236}">
                <a16:creationId xmlns:a16="http://schemas.microsoft.com/office/drawing/2014/main" id="{E4B8ADF1-FC86-52F2-302B-4964525652EE}"/>
              </a:ext>
            </a:extLst>
          </p:cNvPr>
          <p:cNvSpPr txBox="1">
            <a:spLocks/>
          </p:cNvSpPr>
          <p:nvPr/>
        </p:nvSpPr>
        <p:spPr>
          <a:xfrm>
            <a:off x="290195" y="2018727"/>
            <a:ext cx="2722880" cy="246522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400"/>
              <a:buFont typeface="Roboto Slab"/>
              <a:buNone/>
              <a:defRPr sz="2400" b="1" i="0" u="none" strike="noStrike" cap="none">
                <a:solidFill>
                  <a:schemeClr val="accent1"/>
                </a:solidFill>
                <a:latin typeface="Roboto Slab"/>
                <a:ea typeface="Roboto Slab"/>
                <a:cs typeface="Roboto Slab"/>
                <a:sym typeface="Roboto Slab"/>
              </a:defRPr>
            </a:lvl1pPr>
            <a:lvl2pPr marR="0" lvl="1" algn="l" rtl="0">
              <a:lnSpc>
                <a:spcPct val="100000"/>
              </a:lnSpc>
              <a:spcBef>
                <a:spcPts val="0"/>
              </a:spcBef>
              <a:spcAft>
                <a:spcPts val="0"/>
              </a:spcAft>
              <a:buClr>
                <a:schemeClr val="accent1"/>
              </a:buClr>
              <a:buSzPts val="2400"/>
              <a:buFont typeface="Oxygen"/>
              <a:buNone/>
              <a:defRPr sz="2400" b="1" i="0" u="none" strike="noStrike" cap="none">
                <a:solidFill>
                  <a:schemeClr val="accent1"/>
                </a:solidFill>
                <a:latin typeface="Oxygen"/>
                <a:ea typeface="Oxygen"/>
                <a:cs typeface="Oxygen"/>
                <a:sym typeface="Oxygen"/>
              </a:defRPr>
            </a:lvl2pPr>
            <a:lvl3pPr marR="0" lvl="2" algn="l" rtl="0">
              <a:lnSpc>
                <a:spcPct val="100000"/>
              </a:lnSpc>
              <a:spcBef>
                <a:spcPts val="0"/>
              </a:spcBef>
              <a:spcAft>
                <a:spcPts val="0"/>
              </a:spcAft>
              <a:buClr>
                <a:schemeClr val="accent1"/>
              </a:buClr>
              <a:buSzPts val="2400"/>
              <a:buFont typeface="Oxygen"/>
              <a:buNone/>
              <a:defRPr sz="2400" b="1" i="0" u="none" strike="noStrike" cap="none">
                <a:solidFill>
                  <a:schemeClr val="accent1"/>
                </a:solidFill>
                <a:latin typeface="Oxygen"/>
                <a:ea typeface="Oxygen"/>
                <a:cs typeface="Oxygen"/>
                <a:sym typeface="Oxygen"/>
              </a:defRPr>
            </a:lvl3pPr>
            <a:lvl4pPr marR="0" lvl="3" algn="l" rtl="0">
              <a:lnSpc>
                <a:spcPct val="100000"/>
              </a:lnSpc>
              <a:spcBef>
                <a:spcPts val="0"/>
              </a:spcBef>
              <a:spcAft>
                <a:spcPts val="0"/>
              </a:spcAft>
              <a:buClr>
                <a:schemeClr val="accent1"/>
              </a:buClr>
              <a:buSzPts val="2400"/>
              <a:buFont typeface="Oxygen"/>
              <a:buNone/>
              <a:defRPr sz="2400" b="1" i="0" u="none" strike="noStrike" cap="none">
                <a:solidFill>
                  <a:schemeClr val="accent1"/>
                </a:solidFill>
                <a:latin typeface="Oxygen"/>
                <a:ea typeface="Oxygen"/>
                <a:cs typeface="Oxygen"/>
                <a:sym typeface="Oxygen"/>
              </a:defRPr>
            </a:lvl4pPr>
            <a:lvl5pPr marR="0" lvl="4" algn="l" rtl="0">
              <a:lnSpc>
                <a:spcPct val="100000"/>
              </a:lnSpc>
              <a:spcBef>
                <a:spcPts val="0"/>
              </a:spcBef>
              <a:spcAft>
                <a:spcPts val="0"/>
              </a:spcAft>
              <a:buClr>
                <a:schemeClr val="accent1"/>
              </a:buClr>
              <a:buSzPts val="2400"/>
              <a:buFont typeface="Oxygen"/>
              <a:buNone/>
              <a:defRPr sz="2400" b="1" i="0" u="none" strike="noStrike" cap="none">
                <a:solidFill>
                  <a:schemeClr val="accent1"/>
                </a:solidFill>
                <a:latin typeface="Oxygen"/>
                <a:ea typeface="Oxygen"/>
                <a:cs typeface="Oxygen"/>
                <a:sym typeface="Oxygen"/>
              </a:defRPr>
            </a:lvl5pPr>
            <a:lvl6pPr marR="0" lvl="5" algn="l" rtl="0">
              <a:lnSpc>
                <a:spcPct val="100000"/>
              </a:lnSpc>
              <a:spcBef>
                <a:spcPts val="0"/>
              </a:spcBef>
              <a:spcAft>
                <a:spcPts val="0"/>
              </a:spcAft>
              <a:buClr>
                <a:schemeClr val="accent1"/>
              </a:buClr>
              <a:buSzPts val="2400"/>
              <a:buFont typeface="Oxygen"/>
              <a:buNone/>
              <a:defRPr sz="2400" b="1" i="0" u="none" strike="noStrike" cap="none">
                <a:solidFill>
                  <a:schemeClr val="accent1"/>
                </a:solidFill>
                <a:latin typeface="Oxygen"/>
                <a:ea typeface="Oxygen"/>
                <a:cs typeface="Oxygen"/>
                <a:sym typeface="Oxygen"/>
              </a:defRPr>
            </a:lvl6pPr>
            <a:lvl7pPr marR="0" lvl="6" algn="l" rtl="0">
              <a:lnSpc>
                <a:spcPct val="100000"/>
              </a:lnSpc>
              <a:spcBef>
                <a:spcPts val="0"/>
              </a:spcBef>
              <a:spcAft>
                <a:spcPts val="0"/>
              </a:spcAft>
              <a:buClr>
                <a:schemeClr val="accent1"/>
              </a:buClr>
              <a:buSzPts val="2400"/>
              <a:buFont typeface="Oxygen"/>
              <a:buNone/>
              <a:defRPr sz="2400" b="1" i="0" u="none" strike="noStrike" cap="none">
                <a:solidFill>
                  <a:schemeClr val="accent1"/>
                </a:solidFill>
                <a:latin typeface="Oxygen"/>
                <a:ea typeface="Oxygen"/>
                <a:cs typeface="Oxygen"/>
                <a:sym typeface="Oxygen"/>
              </a:defRPr>
            </a:lvl7pPr>
            <a:lvl8pPr marR="0" lvl="7" algn="l" rtl="0">
              <a:lnSpc>
                <a:spcPct val="100000"/>
              </a:lnSpc>
              <a:spcBef>
                <a:spcPts val="0"/>
              </a:spcBef>
              <a:spcAft>
                <a:spcPts val="0"/>
              </a:spcAft>
              <a:buClr>
                <a:schemeClr val="accent1"/>
              </a:buClr>
              <a:buSzPts val="2400"/>
              <a:buFont typeface="Oxygen"/>
              <a:buNone/>
              <a:defRPr sz="2400" b="1" i="0" u="none" strike="noStrike" cap="none">
                <a:solidFill>
                  <a:schemeClr val="accent1"/>
                </a:solidFill>
                <a:latin typeface="Oxygen"/>
                <a:ea typeface="Oxygen"/>
                <a:cs typeface="Oxygen"/>
                <a:sym typeface="Oxygen"/>
              </a:defRPr>
            </a:lvl8pPr>
            <a:lvl9pPr marR="0" lvl="8" algn="l" rtl="0">
              <a:lnSpc>
                <a:spcPct val="100000"/>
              </a:lnSpc>
              <a:spcBef>
                <a:spcPts val="0"/>
              </a:spcBef>
              <a:spcAft>
                <a:spcPts val="0"/>
              </a:spcAft>
              <a:buClr>
                <a:schemeClr val="accent1"/>
              </a:buClr>
              <a:buSzPts val="2400"/>
              <a:buFont typeface="Oxygen"/>
              <a:buNone/>
              <a:defRPr sz="2400" b="1" i="0" u="none" strike="noStrike" cap="none">
                <a:solidFill>
                  <a:schemeClr val="accent1"/>
                </a:solidFill>
                <a:latin typeface="Oxygen"/>
                <a:ea typeface="Oxygen"/>
                <a:cs typeface="Oxygen"/>
                <a:sym typeface="Oxygen"/>
              </a:defRPr>
            </a:lvl9pPr>
          </a:lstStyle>
          <a:p>
            <a:pPr marL="186262" defTabSz="1219170">
              <a:buClr>
                <a:srgbClr val="000000"/>
              </a:buClr>
              <a:buSzPts val="1400"/>
              <a:defRPr/>
            </a:pPr>
            <a:r>
              <a:rPr lang="en-US" sz="2667" kern="0" dirty="0">
                <a:solidFill>
                  <a:srgbClr val="8EC641"/>
                </a:solidFill>
              </a:rPr>
              <a:t>Do disturbed communities function as undisturbed ones? </a:t>
            </a:r>
            <a:endParaRPr lang="en-NZ" sz="2667" kern="0" dirty="0">
              <a:solidFill>
                <a:srgbClr val="8EC641"/>
              </a:solidFill>
            </a:endParaRPr>
          </a:p>
        </p:txBody>
      </p:sp>
    </p:spTree>
    <p:extLst>
      <p:ext uri="{BB962C8B-B14F-4D97-AF65-F5344CB8AC3E}">
        <p14:creationId xmlns:p14="http://schemas.microsoft.com/office/powerpoint/2010/main" val="8046845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9892C-4647-FE07-4951-CE440608F5DD}"/>
              </a:ext>
            </a:extLst>
          </p:cNvPr>
          <p:cNvSpPr>
            <a:spLocks noGrp="1"/>
          </p:cNvSpPr>
          <p:nvPr>
            <p:ph type="title"/>
          </p:nvPr>
        </p:nvSpPr>
        <p:spPr/>
        <p:txBody>
          <a:bodyPr/>
          <a:lstStyle/>
          <a:p>
            <a:r>
              <a:rPr lang="en-NZ" dirty="0"/>
              <a:t>Analyses – Part 1</a:t>
            </a:r>
          </a:p>
        </p:txBody>
      </p:sp>
      <p:sp>
        <p:nvSpPr>
          <p:cNvPr id="3" name="Text Placeholder 2">
            <a:extLst>
              <a:ext uri="{FF2B5EF4-FFF2-40B4-BE49-F238E27FC236}">
                <a16:creationId xmlns:a16="http://schemas.microsoft.com/office/drawing/2014/main" id="{548E2F4C-E272-B463-19EA-65E5A0E82ED8}"/>
              </a:ext>
            </a:extLst>
          </p:cNvPr>
          <p:cNvSpPr>
            <a:spLocks noGrp="1"/>
          </p:cNvSpPr>
          <p:nvPr>
            <p:ph type="body" idx="1"/>
          </p:nvPr>
        </p:nvSpPr>
        <p:spPr/>
        <p:txBody>
          <a:bodyPr/>
          <a:lstStyle/>
          <a:p>
            <a:r>
              <a:rPr lang="en-NZ" dirty="0"/>
              <a:t>Indices: Abundance, species richness, evenness</a:t>
            </a:r>
          </a:p>
          <a:p>
            <a:r>
              <a:rPr lang="en-NZ" dirty="0"/>
              <a:t>Community composition</a:t>
            </a:r>
          </a:p>
          <a:p>
            <a:pPr lvl="1"/>
            <a:r>
              <a:rPr lang="en-NZ" dirty="0"/>
              <a:t>Abundance, and presence-absence data</a:t>
            </a:r>
          </a:p>
          <a:p>
            <a:pPr lvl="1"/>
            <a:r>
              <a:rPr lang="en-NZ" dirty="0" err="1"/>
              <a:t>PCoA</a:t>
            </a:r>
            <a:r>
              <a:rPr lang="en-NZ" dirty="0"/>
              <a:t>, PERMANOVA, beta-dispersion</a:t>
            </a:r>
          </a:p>
        </p:txBody>
      </p:sp>
      <p:sp>
        <p:nvSpPr>
          <p:cNvPr id="4" name="Slide Number Placeholder 3">
            <a:extLst>
              <a:ext uri="{FF2B5EF4-FFF2-40B4-BE49-F238E27FC236}">
                <a16:creationId xmlns:a16="http://schemas.microsoft.com/office/drawing/2014/main" id="{32EA3B05-7E39-8A3F-D83B-BBC69A865724}"/>
              </a:ext>
            </a:extLst>
          </p:cNvPr>
          <p:cNvSpPr>
            <a:spLocks noGrp="1"/>
          </p:cNvSpPr>
          <p:nvPr>
            <p:ph type="sldNum" idx="12"/>
          </p:nvPr>
        </p:nvSpPr>
        <p:spPr/>
        <p:txBody>
          <a:bodyPr/>
          <a:lstStyle/>
          <a:p>
            <a:pPr defTabSz="1219170">
              <a:buClr>
                <a:srgbClr val="000000"/>
              </a:buClr>
            </a:pPr>
            <a:fld id="{00000000-1234-1234-1234-123412341234}" type="slidenum">
              <a:rPr lang="en" kern="0">
                <a:solidFill>
                  <a:srgbClr val="999999"/>
                </a:solidFill>
              </a:rPr>
              <a:pPr defTabSz="1219170">
                <a:buClr>
                  <a:srgbClr val="000000"/>
                </a:buClr>
              </a:pPr>
              <a:t>8</a:t>
            </a:fld>
            <a:endParaRPr lang="en" kern="0">
              <a:solidFill>
                <a:srgbClr val="999999"/>
              </a:solidFill>
            </a:endParaRPr>
          </a:p>
        </p:txBody>
      </p:sp>
    </p:spTree>
    <p:extLst>
      <p:ext uri="{BB962C8B-B14F-4D97-AF65-F5344CB8AC3E}">
        <p14:creationId xmlns:p14="http://schemas.microsoft.com/office/powerpoint/2010/main" val="1653276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Results – Part 1 Indices</a:t>
            </a:r>
          </a:p>
        </p:txBody>
      </p:sp>
      <p:sp>
        <p:nvSpPr>
          <p:cNvPr id="3" name="Text Placeholder 2"/>
          <p:cNvSpPr>
            <a:spLocks noGrp="1"/>
          </p:cNvSpPr>
          <p:nvPr>
            <p:ph type="body" idx="1"/>
          </p:nvPr>
        </p:nvSpPr>
        <p:spPr>
          <a:xfrm>
            <a:off x="8971068" y="2152500"/>
            <a:ext cx="3002481" cy="4212800"/>
          </a:xfrm>
        </p:spPr>
        <p:txBody>
          <a:bodyPr/>
          <a:lstStyle/>
          <a:p>
            <a:r>
              <a:rPr lang="en-GB" sz="2667" dirty="0"/>
              <a:t>1 month after application: Fewer individuals at high pesticide, but no difference in taxon richness</a:t>
            </a:r>
          </a:p>
        </p:txBody>
      </p:sp>
      <p:sp>
        <p:nvSpPr>
          <p:cNvPr id="4" name="Slide Number Placeholder 3"/>
          <p:cNvSpPr>
            <a:spLocks noGrp="1"/>
          </p:cNvSpPr>
          <p:nvPr>
            <p:ph type="sldNum" idx="12"/>
          </p:nvPr>
        </p:nvSpPr>
        <p:spPr/>
        <p:txBody>
          <a:bodyPr/>
          <a:lstStyle/>
          <a:p>
            <a:pPr defTabSz="1219170">
              <a:buClr>
                <a:srgbClr val="000000"/>
              </a:buClr>
            </a:pPr>
            <a:fld id="{00000000-1234-1234-1234-123412341234}" type="slidenum">
              <a:rPr lang="en" kern="0">
                <a:solidFill>
                  <a:srgbClr val="999999"/>
                </a:solidFill>
              </a:rPr>
              <a:pPr defTabSz="1219170">
                <a:buClr>
                  <a:srgbClr val="000000"/>
                </a:buClr>
              </a:pPr>
              <a:t>9</a:t>
            </a:fld>
            <a:endParaRPr lang="en" kern="0">
              <a:solidFill>
                <a:srgbClr val="999999"/>
              </a:solidFill>
            </a:endParaRPr>
          </a:p>
        </p:txBody>
      </p:sp>
      <p:pic>
        <p:nvPicPr>
          <p:cNvPr id="7" name="Picture 6"/>
          <p:cNvPicPr>
            <a:picLocks noChangeAspect="1"/>
          </p:cNvPicPr>
          <p:nvPr/>
        </p:nvPicPr>
        <p:blipFill rotWithShape="1">
          <a:blip r:embed="rId3"/>
          <a:srcRect l="1172"/>
          <a:stretch/>
        </p:blipFill>
        <p:spPr>
          <a:xfrm>
            <a:off x="224802" y="2278855"/>
            <a:ext cx="8204400" cy="3586876"/>
          </a:xfrm>
          <a:prstGeom prst="rect">
            <a:avLst/>
          </a:prstGeom>
        </p:spPr>
      </p:pic>
      <p:sp>
        <p:nvSpPr>
          <p:cNvPr id="6" name="Rectangle 5">
            <a:extLst>
              <a:ext uri="{FF2B5EF4-FFF2-40B4-BE49-F238E27FC236}">
                <a16:creationId xmlns:a16="http://schemas.microsoft.com/office/drawing/2014/main" id="{9FFAEEF1-8FA8-4492-B7F5-DA643F9D3DAD}"/>
              </a:ext>
            </a:extLst>
          </p:cNvPr>
          <p:cNvSpPr/>
          <p:nvPr/>
        </p:nvSpPr>
        <p:spPr>
          <a:xfrm>
            <a:off x="368935" y="2472690"/>
            <a:ext cx="216747" cy="2366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NZ" sz="1867" kern="0">
              <a:solidFill>
                <a:srgbClr val="FFFFFF"/>
              </a:solidFill>
              <a:latin typeface="Arial"/>
              <a:sym typeface="Arial"/>
            </a:endParaRPr>
          </a:p>
        </p:txBody>
      </p:sp>
      <p:sp>
        <p:nvSpPr>
          <p:cNvPr id="10" name="Rectangle 9">
            <a:extLst>
              <a:ext uri="{FF2B5EF4-FFF2-40B4-BE49-F238E27FC236}">
                <a16:creationId xmlns:a16="http://schemas.microsoft.com/office/drawing/2014/main" id="{51B9BECD-1C09-4081-8A0E-6B2AE080B188}"/>
              </a:ext>
            </a:extLst>
          </p:cNvPr>
          <p:cNvSpPr/>
          <p:nvPr/>
        </p:nvSpPr>
        <p:spPr>
          <a:xfrm>
            <a:off x="4400270" y="2472690"/>
            <a:ext cx="216747" cy="2366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NZ" sz="1867" kern="0">
              <a:solidFill>
                <a:srgbClr val="FFFFFF"/>
              </a:solidFill>
              <a:latin typeface="Arial"/>
              <a:sym typeface="Arial"/>
            </a:endParaRPr>
          </a:p>
        </p:txBody>
      </p:sp>
      <p:sp>
        <p:nvSpPr>
          <p:cNvPr id="8" name="TextBox 7">
            <a:extLst>
              <a:ext uri="{FF2B5EF4-FFF2-40B4-BE49-F238E27FC236}">
                <a16:creationId xmlns:a16="http://schemas.microsoft.com/office/drawing/2014/main" id="{F51B2DD2-71B0-0CD9-FC48-6B8B1E43FD9A}"/>
              </a:ext>
            </a:extLst>
          </p:cNvPr>
          <p:cNvSpPr txBox="1"/>
          <p:nvPr/>
        </p:nvSpPr>
        <p:spPr>
          <a:xfrm>
            <a:off x="6773095" y="6317248"/>
            <a:ext cx="4824361" cy="318100"/>
          </a:xfrm>
          <a:prstGeom prst="rect">
            <a:avLst/>
          </a:prstGeom>
          <a:noFill/>
        </p:spPr>
        <p:txBody>
          <a:bodyPr wrap="square" rtlCol="0">
            <a:spAutoFit/>
          </a:bodyPr>
          <a:lstStyle/>
          <a:p>
            <a:pPr algn="r" defTabSz="1219170">
              <a:buClr>
                <a:srgbClr val="000000"/>
              </a:buClr>
            </a:pPr>
            <a:r>
              <a:rPr lang="en-US" sz="1467" kern="0" dirty="0">
                <a:solidFill>
                  <a:srgbClr val="666666"/>
                </a:solidFill>
                <a:latin typeface="Arial"/>
                <a:cs typeface="Arial"/>
                <a:sym typeface="Arial"/>
              </a:rPr>
              <a:t>Barmentlo et al. </a:t>
            </a:r>
            <a:r>
              <a:rPr lang="en-US" sz="1467" i="1" kern="0" dirty="0">
                <a:solidFill>
                  <a:srgbClr val="666666"/>
                </a:solidFill>
                <a:latin typeface="Arial"/>
                <a:cs typeface="Arial"/>
                <a:sym typeface="Arial"/>
              </a:rPr>
              <a:t>In review - PNAS </a:t>
            </a:r>
            <a:endParaRPr lang="en-GB" sz="1467" kern="0" dirty="0">
              <a:solidFill>
                <a:srgbClr val="666666"/>
              </a:solidFill>
              <a:latin typeface="Arial"/>
              <a:cs typeface="Arial"/>
              <a:sym typeface="Arial"/>
            </a:endParaRPr>
          </a:p>
        </p:txBody>
      </p:sp>
    </p:spTree>
    <p:extLst>
      <p:ext uri="{BB962C8B-B14F-4D97-AF65-F5344CB8AC3E}">
        <p14:creationId xmlns:p14="http://schemas.microsoft.com/office/powerpoint/2010/main" val="942347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e854ec71758b1da0b77fb6aa5233f3499950cf8"/>
</p:tagLst>
</file>

<file path=ppt/theme/theme1.xml><?xml version="1.0" encoding="utf-8"?>
<a:theme xmlns:a="http://schemas.openxmlformats.org/drawingml/2006/main" name="Ariel template">
  <a:themeElements>
    <a:clrScheme name="Custom 347">
      <a:dk1>
        <a:srgbClr val="666666"/>
      </a:dk1>
      <a:lt1>
        <a:srgbClr val="FFFFFF"/>
      </a:lt1>
      <a:dk2>
        <a:srgbClr val="004430"/>
      </a:dk2>
      <a:lt2>
        <a:srgbClr val="DAE2E6"/>
      </a:lt2>
      <a:accent1>
        <a:srgbClr val="8EC641"/>
      </a:accent1>
      <a:accent2>
        <a:srgbClr val="004430"/>
      </a:accent2>
      <a:accent3>
        <a:srgbClr val="539EB9"/>
      </a:accent3>
      <a:accent4>
        <a:srgbClr val="689EE1"/>
      </a:accent4>
      <a:accent5>
        <a:srgbClr val="999999"/>
      </a:accent5>
      <a:accent6>
        <a:srgbClr val="779B91"/>
      </a:accent6>
      <a:hlink>
        <a:srgbClr val="689EE1"/>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3942</TotalTime>
  <Words>6039</Words>
  <Application>Microsoft Office PowerPoint</Application>
  <PresentationFormat>Custom</PresentationFormat>
  <Paragraphs>352</Paragraphs>
  <Slides>28</Slides>
  <Notes>27</Notes>
  <HiddenSlides>3</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28</vt:i4>
      </vt:variant>
    </vt:vector>
  </HeadingPairs>
  <TitlesOfParts>
    <vt:vector size="42" baseType="lpstr">
      <vt:lpstr>AdvOT1ef757c0</vt:lpstr>
      <vt:lpstr>Source Sans Pro</vt:lpstr>
      <vt:lpstr>Roboto Slab</vt:lpstr>
      <vt:lpstr>source-serif-pro</vt:lpstr>
      <vt:lpstr>Minion</vt:lpstr>
      <vt:lpstr>Cambria Math</vt:lpstr>
      <vt:lpstr>Roboto</vt:lpstr>
      <vt:lpstr>Times New Roman</vt:lpstr>
      <vt:lpstr>inherit</vt:lpstr>
      <vt:lpstr>Calibri</vt:lpstr>
      <vt:lpstr>Georgia</vt:lpstr>
      <vt:lpstr>Oxygen</vt:lpstr>
      <vt:lpstr>Arial</vt:lpstr>
      <vt:lpstr>Ariel template</vt:lpstr>
      <vt:lpstr>PowerPoint Presentation</vt:lpstr>
      <vt:lpstr>Effects of stressors on communities</vt:lpstr>
      <vt:lpstr>PowerPoint Presentation</vt:lpstr>
      <vt:lpstr>PowerPoint Presentation</vt:lpstr>
      <vt:lpstr>PowerPoint Presentation</vt:lpstr>
      <vt:lpstr>Methods – Measurements </vt:lpstr>
      <vt:lpstr>Methods – Analyses</vt:lpstr>
      <vt:lpstr>Analyses – Part 1</vt:lpstr>
      <vt:lpstr>Results – Part 1 Indices</vt:lpstr>
      <vt:lpstr>Results – Part 1 Community</vt:lpstr>
      <vt:lpstr>Per species clearly effects, but  how to translate to communities?</vt:lpstr>
      <vt:lpstr>Analyses – Part 2 Network approach</vt:lpstr>
      <vt:lpstr>Analyses – Part 2 Network approach</vt:lpstr>
      <vt:lpstr>PowerPoint Presentation</vt:lpstr>
      <vt:lpstr>Loss of statistical (biological?) organisation</vt:lpstr>
      <vt:lpstr>Analyses – Part 3 Ecosystem processes</vt:lpstr>
      <vt:lpstr>Analyses – Part 3 cont’d</vt:lpstr>
      <vt:lpstr>PowerPoint Presentation</vt:lpstr>
      <vt:lpstr>PowerPoint Presentation</vt:lpstr>
      <vt:lpstr>Conclusions</vt:lpstr>
      <vt:lpstr>Conclusions cont’d</vt:lpstr>
      <vt:lpstr>PowerPoint Presentation</vt:lpstr>
      <vt:lpstr>PowerPoint Presentation</vt:lpstr>
      <vt:lpstr>PowerPoint Presentation</vt:lpstr>
      <vt:lpstr>PowerPoint Presentation</vt:lpstr>
      <vt:lpstr>Analyses – Part 3 Ecosystem processes</vt:lpstr>
      <vt:lpstr>Analyses – Part 3 cont’d</vt:lpstr>
      <vt:lpstr>Network of interactions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Corporate template-set Universiteit Leiden</dc:title>
  <dc:creator>PPTsolutions</dc:creator>
  <cp:lastModifiedBy>Ellen2</cp:lastModifiedBy>
  <cp:revision>627</cp:revision>
  <dcterms:created xsi:type="dcterms:W3CDTF">2015-03-10T08:05:39Z</dcterms:created>
  <dcterms:modified xsi:type="dcterms:W3CDTF">2023-11-27T19:42:02Z</dcterms:modified>
</cp:coreProperties>
</file>